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78" r:id="rId2"/>
    <p:sldId id="257" r:id="rId3"/>
    <p:sldId id="258" r:id="rId4"/>
    <p:sldId id="259" r:id="rId5"/>
    <p:sldId id="282" r:id="rId6"/>
    <p:sldId id="262" r:id="rId7"/>
    <p:sldId id="263" r:id="rId8"/>
    <p:sldId id="264" r:id="rId9"/>
    <p:sldId id="280" r:id="rId10"/>
    <p:sldId id="266" r:id="rId11"/>
    <p:sldId id="267" r:id="rId12"/>
    <p:sldId id="269" r:id="rId13"/>
    <p:sldId id="270" r:id="rId14"/>
    <p:sldId id="283" r:id="rId15"/>
    <p:sldId id="271" r:id="rId16"/>
    <p:sldId id="272" r:id="rId17"/>
    <p:sldId id="273" r:id="rId18"/>
    <p:sldId id="274" r:id="rId19"/>
    <p:sldId id="275" r:id="rId20"/>
    <p:sldId id="276" r:id="rId21"/>
    <p:sldId id="279" r:id="rId22"/>
  </p:sldIdLst>
  <p:sldSz cx="9144000" cy="5143500" type="screen16x9"/>
  <p:notesSz cx="6858000" cy="9144000"/>
  <p:embeddedFontLst>
    <p:embeddedFont>
      <p:font typeface="Poppins" panose="020B0604020202020204" charset="0"/>
      <p:regular r:id="rId24"/>
      <p:bold r:id="rId25"/>
      <p:italic r:id="rId26"/>
      <p:boldItalic r:id="rId27"/>
    </p:embeddedFont>
    <p:embeddedFont>
      <p:font typeface="Helvetica Neue" panose="020B0604020202020204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Roboto Medium" panose="020B0604020202020204" charset="0"/>
      <p:regular r:id="rId36"/>
      <p:bold r:id="rId37"/>
      <p:italic r:id="rId38"/>
      <p:boldItalic r:id="rId39"/>
    </p:embeddedFont>
    <p:embeddedFont>
      <p:font typeface="Verdana" panose="020B0604030504040204" pitchFamily="34" charset="0"/>
      <p:regular r:id="rId40"/>
      <p:bold r:id="rId41"/>
      <p:italic r:id="rId42"/>
      <p:boldItalic r:id="rId43"/>
    </p:embeddedFont>
    <p:embeddedFont>
      <p:font typeface="Roboto" panose="020B060402020202020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6" d="100"/>
          <a:sy n="146" d="100"/>
        </p:scale>
        <p:origin x="360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font" Target="fonts/font24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6.fntdata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font" Target="fonts/font23.fntdata"/><Relationship Id="rId20" Type="http://schemas.openxmlformats.org/officeDocument/2006/relationships/slide" Target="slides/slide19.xml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91217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7064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8b48ddf1c3_0_4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8b48ddf1c3_0_4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26302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8b48ddf1c3_0_4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8b48ddf1c3_0_4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49254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8b48ddf1c3_0_5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8b48ddf1c3_0_5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98913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8b48ddf1c3_0_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8b48ddf1c3_0_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74712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8b48ddf1c3_0_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8b48ddf1c3_0_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45456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8b48ddf1c3_0_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8b48ddf1c3_0_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78004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8b48ddf1c3_0_7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8b48ddf1c3_0_7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43983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8b48ddf1c3_0_7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8b48ddf1c3_0_7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3676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8b48ddf1c3_0_8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8b48ddf1c3_0_8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26999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8b48ddf1c3_0_9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8b48ddf1c3_0_9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6766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8b7c533031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8b7c533031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84410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8b48ddf1c3_0_9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8b48ddf1c3_0_9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6882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8b48ddf1c3_0_10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8b48ddf1c3_0_10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8792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b7c533031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8b7c533031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3829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8b48ddf1c3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8b48ddf1c3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0513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8b48ddf1c3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8b48ddf1c3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3263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8b48ddf1c3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8b48ddf1c3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2709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8b48ddf1c3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8b48ddf1c3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4432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8ec50d597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8ec50d597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5848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8ea5f2a655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8ea5f2a655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5504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9.png"/><Relationship Id="rId3" Type="http://schemas.openxmlformats.org/officeDocument/2006/relationships/image" Target="../media/image17.png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13.png"/><Relationship Id="rId15" Type="http://schemas.openxmlformats.org/officeDocument/2006/relationships/image" Target="../media/image10.png"/><Relationship Id="rId10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openxmlformats.org/officeDocument/2006/relationships/image" Target="../media/image19.png"/><Relationship Id="rId1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.png"/><Relationship Id="rId4" Type="http://schemas.openxmlformats.org/officeDocument/2006/relationships/image" Target="../media/image34.jpg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jpg"/><Relationship Id="rId18" Type="http://schemas.openxmlformats.org/officeDocument/2006/relationships/image" Target="../media/image61.png"/><Relationship Id="rId3" Type="http://schemas.openxmlformats.org/officeDocument/2006/relationships/image" Target="../media/image46.png"/><Relationship Id="rId21" Type="http://schemas.openxmlformats.org/officeDocument/2006/relationships/image" Target="../media/image64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5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59.png"/><Relationship Id="rId20" Type="http://schemas.openxmlformats.org/officeDocument/2006/relationships/image" Target="../media/image6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24" Type="http://schemas.openxmlformats.org/officeDocument/2006/relationships/image" Target="../media/image67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23" Type="http://schemas.openxmlformats.org/officeDocument/2006/relationships/image" Target="../media/image66.jpg"/><Relationship Id="rId10" Type="http://schemas.openxmlformats.org/officeDocument/2006/relationships/image" Target="../media/image53.png"/><Relationship Id="rId19" Type="http://schemas.openxmlformats.org/officeDocument/2006/relationships/image" Target="../media/image62.jp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Relationship Id="rId22" Type="http://schemas.openxmlformats.org/officeDocument/2006/relationships/image" Target="../media/image65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8.jpg"/><Relationship Id="rId7" Type="http://schemas.openxmlformats.org/officeDocument/2006/relationships/image" Target="../media/image7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1.jpg"/><Relationship Id="rId5" Type="http://schemas.openxmlformats.org/officeDocument/2006/relationships/image" Target="../media/image70.png"/><Relationship Id="rId4" Type="http://schemas.openxmlformats.org/officeDocument/2006/relationships/image" Target="../media/image6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75.jpg"/><Relationship Id="rId4" Type="http://schemas.openxmlformats.org/officeDocument/2006/relationships/image" Target="../media/image7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7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emf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emf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emf"/><Relationship Id="rId5" Type="http://schemas.openxmlformats.org/officeDocument/2006/relationships/image" Target="../media/image4.pn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image" Target="../media/image3.emf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8"/>
          <p:cNvSpPr txBox="1"/>
          <p:nvPr/>
        </p:nvSpPr>
        <p:spPr>
          <a:xfrm>
            <a:off x="1632213" y="1132930"/>
            <a:ext cx="587957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Faculty of Computer Science</a:t>
            </a:r>
            <a:endParaRPr sz="2800" b="1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/>
            </a:endParaRPr>
          </a:p>
        </p:txBody>
      </p:sp>
      <p:pic>
        <p:nvPicPr>
          <p:cNvPr id="1028" name="Picture 4" descr="Картинки по запросу здание на покровке вшэ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3080"/>
            <a:ext cx="9143999" cy="336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3155" y="146990"/>
            <a:ext cx="860137" cy="1108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1785" y="216709"/>
            <a:ext cx="1500143" cy="43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61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3"/>
          <p:cNvSpPr txBox="1"/>
          <p:nvPr/>
        </p:nvSpPr>
        <p:spPr>
          <a:xfrm>
            <a:off x="551266" y="110650"/>
            <a:ext cx="67533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3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Partners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70" name="Google Shape;370;p23"/>
          <p:cNvCxnSpPr>
            <a:endCxn id="371" idx="2"/>
          </p:cNvCxnSpPr>
          <p:nvPr/>
        </p:nvCxnSpPr>
        <p:spPr>
          <a:xfrm>
            <a:off x="-24090" y="693999"/>
            <a:ext cx="6909900" cy="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1" name="Google Shape;371;p23"/>
          <p:cNvSpPr/>
          <p:nvPr/>
        </p:nvSpPr>
        <p:spPr>
          <a:xfrm>
            <a:off x="6885810" y="557049"/>
            <a:ext cx="273900" cy="273900"/>
          </a:xfrm>
          <a:prstGeom prst="ellipse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3" name="Google Shape;37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9876" y="978398"/>
            <a:ext cx="1509496" cy="62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71448" y="1010022"/>
            <a:ext cx="1705501" cy="57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1800" y="2089925"/>
            <a:ext cx="1338100" cy="1566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20175" y="3249128"/>
            <a:ext cx="1427304" cy="53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25748" y="2623861"/>
            <a:ext cx="1596901" cy="594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2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99876" y="3947872"/>
            <a:ext cx="1172925" cy="99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2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837447" y="4302540"/>
            <a:ext cx="1338101" cy="351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2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253279" y="3399126"/>
            <a:ext cx="1828405" cy="41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2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175252" y="1748890"/>
            <a:ext cx="1984450" cy="595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2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909375" y="1765312"/>
            <a:ext cx="1338090" cy="535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2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350050" y="4102937"/>
            <a:ext cx="1828400" cy="903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749" y="4566112"/>
            <a:ext cx="1991228" cy="577388"/>
          </a:xfrm>
          <a:prstGeom prst="rect">
            <a:avLst/>
          </a:prstGeom>
        </p:spPr>
      </p:pic>
      <p:pic>
        <p:nvPicPr>
          <p:cNvPr id="21" name="Picture 4" descr="Главная / Sber500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72"/>
          <a:stretch/>
        </p:blipFill>
        <p:spPr bwMode="auto">
          <a:xfrm>
            <a:off x="3430860" y="987104"/>
            <a:ext cx="1896335" cy="51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430860" y="2620035"/>
            <a:ext cx="2062945" cy="6025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4"/>
          <p:cNvSpPr txBox="1"/>
          <p:nvPr/>
        </p:nvSpPr>
        <p:spPr>
          <a:xfrm>
            <a:off x="551266" y="110650"/>
            <a:ext cx="67533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3000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SBER</a:t>
            </a:r>
            <a:endParaRPr sz="3000" b="1" dirty="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91" name="Google Shape;391;p24"/>
          <p:cNvCxnSpPr>
            <a:endCxn id="392" idx="2"/>
          </p:cNvCxnSpPr>
          <p:nvPr/>
        </p:nvCxnSpPr>
        <p:spPr>
          <a:xfrm>
            <a:off x="-24090" y="693999"/>
            <a:ext cx="6909900" cy="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2" name="Google Shape;392;p24"/>
          <p:cNvSpPr/>
          <p:nvPr/>
        </p:nvSpPr>
        <p:spPr>
          <a:xfrm>
            <a:off x="6885810" y="557049"/>
            <a:ext cx="273900" cy="273900"/>
          </a:xfrm>
          <a:prstGeom prst="ellipse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4"/>
          <p:cNvSpPr/>
          <p:nvPr/>
        </p:nvSpPr>
        <p:spPr>
          <a:xfrm>
            <a:off x="4019675" y="3511775"/>
            <a:ext cx="4714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Projects</a:t>
            </a:r>
            <a:endParaRPr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SzPts val="1100"/>
              <a:buNone/>
            </a:pPr>
            <a:endParaRPr sz="16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600" b="1" i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4" name="Google Shape;394;p24"/>
          <p:cNvSpPr/>
          <p:nvPr/>
        </p:nvSpPr>
        <p:spPr>
          <a:xfrm>
            <a:off x="4657675" y="3842300"/>
            <a:ext cx="4714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800"/>
              </a:spcAft>
              <a:buSzPts val="1100"/>
              <a:buNone/>
            </a:pPr>
            <a:r>
              <a:rPr lang="ru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IDAO </a:t>
            </a:r>
            <a:r>
              <a:rPr lang="ru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2018</a:t>
            </a:r>
            <a:r>
              <a:rPr lang="en-US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ru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2019</a:t>
            </a:r>
            <a:r>
              <a:rPr lang="en-US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2020</a:t>
            </a:r>
            <a:endParaRPr i="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95" name="Google Shape;395;p24"/>
          <p:cNvCxnSpPr/>
          <p:nvPr/>
        </p:nvCxnSpPr>
        <p:spPr>
          <a:xfrm>
            <a:off x="4153425" y="3877850"/>
            <a:ext cx="0" cy="55620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6" name="Google Shape;396;p24"/>
          <p:cNvCxnSpPr/>
          <p:nvPr/>
        </p:nvCxnSpPr>
        <p:spPr>
          <a:xfrm flipH="1">
            <a:off x="4153425" y="4017875"/>
            <a:ext cx="351600" cy="30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7" name="Google Shape;397;p24"/>
          <p:cNvSpPr txBox="1"/>
          <p:nvPr/>
        </p:nvSpPr>
        <p:spPr>
          <a:xfrm>
            <a:off x="752438" y="1584576"/>
            <a:ext cx="430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b="1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8" name="Google Shape;398;p24"/>
          <p:cNvSpPr/>
          <p:nvPr/>
        </p:nvSpPr>
        <p:spPr>
          <a:xfrm>
            <a:off x="551275" y="1122875"/>
            <a:ext cx="4714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Financial Technologies and Data Analysis Joint </a:t>
            </a:r>
            <a:r>
              <a:rPr lang="ru" b="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Master</a:t>
            </a:r>
            <a:r>
              <a:rPr lang="en-US" b="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’s</a:t>
            </a:r>
            <a:r>
              <a:rPr lang="ru" b="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Programme</a:t>
            </a:r>
            <a:endParaRPr b="1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SzPts val="1100"/>
              <a:buNone/>
            </a:pPr>
            <a:endParaRPr sz="1600" dirty="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600" i="0" dirty="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99" name="Google Shape;399;p24"/>
          <p:cNvSpPr/>
          <p:nvPr/>
        </p:nvSpPr>
        <p:spPr>
          <a:xfrm>
            <a:off x="1140800" y="1714875"/>
            <a:ext cx="37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800"/>
              </a:spcAft>
              <a:buSzPts val="1100"/>
              <a:buNone/>
            </a:pPr>
            <a:endParaRPr i="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0" name="Google Shape;400;p24"/>
          <p:cNvSpPr/>
          <p:nvPr/>
        </p:nvSpPr>
        <p:spPr>
          <a:xfrm>
            <a:off x="1140800" y="2013450"/>
            <a:ext cx="4224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Sberbank covers 100% of tuition fee for students </a:t>
            </a:r>
            <a:endParaRPr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i="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5" name="Google Shape;405;p24"/>
          <p:cNvSpPr/>
          <p:nvPr/>
        </p:nvSpPr>
        <p:spPr>
          <a:xfrm>
            <a:off x="1140800" y="1734723"/>
            <a:ext cx="4714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Hand-on work experience with data</a:t>
            </a:r>
            <a:r>
              <a:rPr lang="ru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science experts</a:t>
            </a:r>
            <a:endParaRPr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06" name="Google Shape;40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8925" y="2839274"/>
            <a:ext cx="3138899" cy="209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92406" y="1049525"/>
            <a:ext cx="3451594" cy="2301062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24"/>
          <p:cNvSpPr/>
          <p:nvPr/>
        </p:nvSpPr>
        <p:spPr>
          <a:xfrm>
            <a:off x="4657675" y="4136625"/>
            <a:ext cx="4714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800"/>
              </a:spcAft>
              <a:buSzPts val="1100"/>
              <a:buNone/>
            </a:pPr>
            <a:r>
              <a:rPr lang="ru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Laboratory of Financial Data Analysis</a:t>
            </a:r>
            <a:endParaRPr i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09" name="Google Shape;409;p24"/>
          <p:cNvCxnSpPr/>
          <p:nvPr/>
        </p:nvCxnSpPr>
        <p:spPr>
          <a:xfrm flipH="1">
            <a:off x="4153425" y="4305250"/>
            <a:ext cx="351600" cy="30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395;p24"/>
          <p:cNvCxnSpPr/>
          <p:nvPr/>
        </p:nvCxnSpPr>
        <p:spPr>
          <a:xfrm>
            <a:off x="688619" y="1749250"/>
            <a:ext cx="0" cy="55620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396;p24"/>
          <p:cNvCxnSpPr/>
          <p:nvPr/>
        </p:nvCxnSpPr>
        <p:spPr>
          <a:xfrm flipH="1">
            <a:off x="688619" y="1889275"/>
            <a:ext cx="351600" cy="30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" name="Google Shape;409;p24"/>
          <p:cNvCxnSpPr/>
          <p:nvPr/>
        </p:nvCxnSpPr>
        <p:spPr>
          <a:xfrm flipH="1">
            <a:off x="688619" y="2176650"/>
            <a:ext cx="351600" cy="30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749" y="4566112"/>
            <a:ext cx="1991228" cy="57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6"/>
          <p:cNvSpPr txBox="1"/>
          <p:nvPr/>
        </p:nvSpPr>
        <p:spPr>
          <a:xfrm>
            <a:off x="551266" y="110650"/>
            <a:ext cx="67533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3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CERN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40" name="Google Shape;440;p26"/>
          <p:cNvCxnSpPr>
            <a:endCxn id="441" idx="2"/>
          </p:cNvCxnSpPr>
          <p:nvPr/>
        </p:nvCxnSpPr>
        <p:spPr>
          <a:xfrm>
            <a:off x="-24090" y="693999"/>
            <a:ext cx="6909900" cy="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1" name="Google Shape;441;p26"/>
          <p:cNvSpPr/>
          <p:nvPr/>
        </p:nvSpPr>
        <p:spPr>
          <a:xfrm>
            <a:off x="6885810" y="557049"/>
            <a:ext cx="273900" cy="273900"/>
          </a:xfrm>
          <a:prstGeom prst="ellipse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6"/>
          <p:cNvSpPr/>
          <p:nvPr/>
        </p:nvSpPr>
        <p:spPr>
          <a:xfrm>
            <a:off x="4019675" y="3511775"/>
            <a:ext cx="4714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Projects</a:t>
            </a:r>
            <a:endParaRPr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SzPts val="1100"/>
              <a:buNone/>
            </a:pPr>
            <a:endParaRPr sz="16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600" b="1" i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3" name="Google Shape;443;p26"/>
          <p:cNvSpPr/>
          <p:nvPr/>
        </p:nvSpPr>
        <p:spPr>
          <a:xfrm>
            <a:off x="4657675" y="3842300"/>
            <a:ext cx="4714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Annual CERN workshops in particle physics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800"/>
              </a:spcBef>
              <a:spcAft>
                <a:spcPts val="800"/>
              </a:spcAft>
              <a:buSzPts val="1100"/>
              <a:buNone/>
            </a:pP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44" name="Google Shape;444;p26"/>
          <p:cNvCxnSpPr/>
          <p:nvPr/>
        </p:nvCxnSpPr>
        <p:spPr>
          <a:xfrm flipH="1">
            <a:off x="4148925" y="3877850"/>
            <a:ext cx="4500" cy="80550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5" name="Google Shape;445;p26"/>
          <p:cNvCxnSpPr/>
          <p:nvPr/>
        </p:nvCxnSpPr>
        <p:spPr>
          <a:xfrm flipH="1">
            <a:off x="4153425" y="4017875"/>
            <a:ext cx="351600" cy="30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6" name="Google Shape;446;p26"/>
          <p:cNvSpPr txBox="1"/>
          <p:nvPr/>
        </p:nvSpPr>
        <p:spPr>
          <a:xfrm>
            <a:off x="752438" y="1584576"/>
            <a:ext cx="430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b="1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7" name="Google Shape;447;p26"/>
          <p:cNvSpPr/>
          <p:nvPr/>
        </p:nvSpPr>
        <p:spPr>
          <a:xfrm>
            <a:off x="551274" y="1122875"/>
            <a:ext cx="4314639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buSzPts val="1100"/>
            </a:pPr>
            <a:r>
              <a:rPr lang="en-US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HSE </a:t>
            </a:r>
            <a:r>
              <a:rPr lang="en-US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University </a:t>
            </a:r>
            <a:r>
              <a:rPr lang="en-US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is </a:t>
            </a:r>
            <a:r>
              <a:rPr lang="en-US" b="1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LHCb</a:t>
            </a:r>
            <a:r>
              <a:rPr lang="en-US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Associate Member at CERN</a:t>
            </a:r>
            <a:endParaRPr lang="en-US" sz="10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SzPts val="1100"/>
              <a:buNone/>
            </a:pPr>
            <a:endParaRPr dirty="0" smtClean="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i="0" dirty="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48" name="Google Shape;448;p26"/>
          <p:cNvSpPr/>
          <p:nvPr/>
        </p:nvSpPr>
        <p:spPr>
          <a:xfrm>
            <a:off x="1140799" y="1459575"/>
            <a:ext cx="4260691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spcAft>
                <a:spcPts val="800"/>
              </a:spcAft>
              <a:buSzPts val="1100"/>
            </a:pPr>
            <a:endParaRPr sz="1000" i="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49" name="Google Shape;449;p26"/>
          <p:cNvCxnSpPr/>
          <p:nvPr/>
        </p:nvCxnSpPr>
        <p:spPr>
          <a:xfrm flipH="1">
            <a:off x="681775" y="1629050"/>
            <a:ext cx="351600" cy="30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50" name="Google Shape;450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92406" y="1049525"/>
            <a:ext cx="3451594" cy="23010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1" name="Google Shape;451;p26"/>
          <p:cNvCxnSpPr/>
          <p:nvPr/>
        </p:nvCxnSpPr>
        <p:spPr>
          <a:xfrm>
            <a:off x="685800" y="1506438"/>
            <a:ext cx="0" cy="55620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2" name="Google Shape;452;p26"/>
          <p:cNvSpPr/>
          <p:nvPr/>
        </p:nvSpPr>
        <p:spPr>
          <a:xfrm>
            <a:off x="4665500" y="4203350"/>
            <a:ext cx="4714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Summer School on Machine Learning </a:t>
            </a:r>
            <a:br>
              <a:rPr lang="ru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 High Energy Physics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800"/>
              </a:spcBef>
              <a:spcAft>
                <a:spcPts val="80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53" name="Google Shape;453;p26"/>
          <p:cNvCxnSpPr/>
          <p:nvPr/>
        </p:nvCxnSpPr>
        <p:spPr>
          <a:xfrm flipH="1">
            <a:off x="4148925" y="4378925"/>
            <a:ext cx="351600" cy="30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54" name="Google Shape;454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93266" y="1041425"/>
            <a:ext cx="3449857" cy="230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8925" y="2452700"/>
            <a:ext cx="3138899" cy="209049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328;p21"/>
          <p:cNvSpPr txBox="1"/>
          <p:nvPr/>
        </p:nvSpPr>
        <p:spPr>
          <a:xfrm>
            <a:off x="1106817" y="1472606"/>
            <a:ext cx="3981165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Laboratory of Methods for </a:t>
            </a:r>
            <a:r>
              <a:rPr lang="ru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Big Data Analysis (</a:t>
            </a:r>
            <a:r>
              <a:rPr lang="en-US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LAMBDA)</a:t>
            </a:r>
            <a:endParaRPr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749" y="4566112"/>
            <a:ext cx="1991228" cy="57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7"/>
          <p:cNvSpPr txBox="1"/>
          <p:nvPr/>
        </p:nvSpPr>
        <p:spPr>
          <a:xfrm>
            <a:off x="551266" y="110650"/>
            <a:ext cx="67533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3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Schools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62" name="Google Shape;462;p27"/>
          <p:cNvCxnSpPr>
            <a:endCxn id="463" idx="2"/>
          </p:cNvCxnSpPr>
          <p:nvPr/>
        </p:nvCxnSpPr>
        <p:spPr>
          <a:xfrm>
            <a:off x="-24090" y="693999"/>
            <a:ext cx="6909900" cy="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3" name="Google Shape;463;p27"/>
          <p:cNvSpPr/>
          <p:nvPr/>
        </p:nvSpPr>
        <p:spPr>
          <a:xfrm>
            <a:off x="6885810" y="557049"/>
            <a:ext cx="273900" cy="273900"/>
          </a:xfrm>
          <a:prstGeom prst="ellipse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67" name="Google Shape;467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8800" y="1137950"/>
            <a:ext cx="2665200" cy="1777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78800" y="2793025"/>
            <a:ext cx="2665200" cy="177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81424" y="1478212"/>
            <a:ext cx="982551" cy="5581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8" name="Google Shape;478;p27"/>
          <p:cNvCxnSpPr/>
          <p:nvPr/>
        </p:nvCxnSpPr>
        <p:spPr>
          <a:xfrm flipH="1">
            <a:off x="711200" y="1323588"/>
            <a:ext cx="351600" cy="30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9" name="Google Shape;479;p27"/>
          <p:cNvSpPr/>
          <p:nvPr/>
        </p:nvSpPr>
        <p:spPr>
          <a:xfrm>
            <a:off x="1100431" y="1137950"/>
            <a:ext cx="5260500" cy="33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Winter School on Math of Machine Learning</a:t>
            </a:r>
            <a:endParaRPr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1" name="Google Shape;470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81424" y="2472228"/>
            <a:ext cx="918447" cy="515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471;p2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90521" y="2493519"/>
            <a:ext cx="534871" cy="452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472;p2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161017" y="2574542"/>
            <a:ext cx="1066803" cy="31087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473;p27"/>
          <p:cNvSpPr/>
          <p:nvPr/>
        </p:nvSpPr>
        <p:spPr>
          <a:xfrm>
            <a:off x="1102350" y="2125982"/>
            <a:ext cx="5260500" cy="367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Summer School on Machine Learning in High Energy Physics</a:t>
            </a:r>
            <a:r>
              <a:rPr lang="ru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35" name="Google Shape;474;p27"/>
          <p:cNvCxnSpPr/>
          <p:nvPr/>
        </p:nvCxnSpPr>
        <p:spPr>
          <a:xfrm flipH="1">
            <a:off x="711200" y="2304357"/>
            <a:ext cx="351600" cy="30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6" name="Google Shape;464;p27"/>
          <p:cNvPicPr preferRelativeResize="0"/>
          <p:nvPr/>
        </p:nvPicPr>
        <p:blipFill rotWithShape="1">
          <a:blip r:embed="rId9">
            <a:alphaModFix/>
          </a:blip>
          <a:srcRect l="19055" t="33659" r="20108" b="32234"/>
          <a:stretch/>
        </p:blipFill>
        <p:spPr>
          <a:xfrm>
            <a:off x="1181424" y="3390983"/>
            <a:ext cx="1308410" cy="275062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465;p27"/>
          <p:cNvSpPr/>
          <p:nvPr/>
        </p:nvSpPr>
        <p:spPr>
          <a:xfrm>
            <a:off x="1102350" y="3051643"/>
            <a:ext cx="5185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Summer School on Deep Learning and</a:t>
            </a:r>
            <a:r>
              <a:rPr lang="ru" b="1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Bayesian Methods </a:t>
            </a:r>
            <a:endParaRPr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38" name="Google Shape;466;p27"/>
          <p:cNvCxnSpPr/>
          <p:nvPr/>
        </p:nvCxnSpPr>
        <p:spPr>
          <a:xfrm flipH="1">
            <a:off x="711200" y="3230018"/>
            <a:ext cx="351600" cy="30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6" name="Google Shape;476;p27"/>
          <p:cNvCxnSpPr/>
          <p:nvPr/>
        </p:nvCxnSpPr>
        <p:spPr>
          <a:xfrm flipH="1">
            <a:off x="709281" y="4052673"/>
            <a:ext cx="351600" cy="30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1" name="Google Shape;481;p27"/>
          <p:cNvSpPr/>
          <p:nvPr/>
        </p:nvSpPr>
        <p:spPr>
          <a:xfrm>
            <a:off x="1100431" y="3886691"/>
            <a:ext cx="5260500" cy="4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Summer School on Machine Learning in Bioinformatics</a:t>
            </a:r>
            <a:endParaRPr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749" y="4566112"/>
            <a:ext cx="1991228" cy="577388"/>
          </a:xfrm>
          <a:prstGeom prst="rect">
            <a:avLst/>
          </a:prstGeom>
        </p:spPr>
      </p:pic>
      <p:cxnSp>
        <p:nvCxnSpPr>
          <p:cNvPr id="22" name="Google Shape;476;p27"/>
          <p:cNvCxnSpPr/>
          <p:nvPr/>
        </p:nvCxnSpPr>
        <p:spPr>
          <a:xfrm flipH="1">
            <a:off x="709281" y="4673743"/>
            <a:ext cx="351600" cy="30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Google Shape;481;p27"/>
          <p:cNvSpPr/>
          <p:nvPr/>
        </p:nvSpPr>
        <p:spPr>
          <a:xfrm>
            <a:off x="1100431" y="4507761"/>
            <a:ext cx="5260500" cy="4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</a:pPr>
            <a:r>
              <a:rPr lang="en-US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Autumn </a:t>
            </a:r>
            <a:r>
              <a:rPr lang="ru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School </a:t>
            </a:r>
            <a:r>
              <a:rPr lang="ru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on </a:t>
            </a:r>
            <a:r>
              <a:rPr lang="en-US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Applications of </a:t>
            </a:r>
            <a:r>
              <a:rPr lang="en-US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Topology </a:t>
            </a:r>
            <a:r>
              <a:rPr lang="en-US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and </a:t>
            </a:r>
            <a:r>
              <a:rPr lang="en-US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Geometry</a:t>
            </a:r>
            <a:endParaRPr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7"/>
          <p:cNvSpPr txBox="1"/>
          <p:nvPr/>
        </p:nvSpPr>
        <p:spPr>
          <a:xfrm>
            <a:off x="551266" y="110650"/>
            <a:ext cx="67533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000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Conferences</a:t>
            </a:r>
            <a:endParaRPr sz="3000" b="1" dirty="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62" name="Google Shape;462;p27"/>
          <p:cNvCxnSpPr>
            <a:endCxn id="463" idx="2"/>
          </p:cNvCxnSpPr>
          <p:nvPr/>
        </p:nvCxnSpPr>
        <p:spPr>
          <a:xfrm>
            <a:off x="-24090" y="693999"/>
            <a:ext cx="6909900" cy="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3" name="Google Shape;463;p27"/>
          <p:cNvSpPr/>
          <p:nvPr/>
        </p:nvSpPr>
        <p:spPr>
          <a:xfrm>
            <a:off x="6885810" y="557049"/>
            <a:ext cx="273900" cy="273900"/>
          </a:xfrm>
          <a:prstGeom prst="ellipse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8" name="Google Shape;478;p27"/>
          <p:cNvCxnSpPr/>
          <p:nvPr/>
        </p:nvCxnSpPr>
        <p:spPr>
          <a:xfrm flipH="1">
            <a:off x="273851" y="3219625"/>
            <a:ext cx="351600" cy="30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9" name="Google Shape;479;p27"/>
          <p:cNvSpPr/>
          <p:nvPr/>
        </p:nvSpPr>
        <p:spPr>
          <a:xfrm>
            <a:off x="663082" y="3033987"/>
            <a:ext cx="5260500" cy="33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Logic Matters research seminar</a:t>
            </a:r>
            <a:endParaRPr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" name="Google Shape;473;p27"/>
          <p:cNvSpPr/>
          <p:nvPr/>
        </p:nvSpPr>
        <p:spPr>
          <a:xfrm>
            <a:off x="665001" y="1045298"/>
            <a:ext cx="6867913" cy="367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-US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B and Z: The Structure, Function and Genetics of Z-DNA and </a:t>
            </a:r>
            <a:r>
              <a:rPr lang="en-US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Z-RNA conference</a:t>
            </a:r>
            <a:endParaRPr b="0" i="0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35" name="Google Shape;474;p27"/>
          <p:cNvCxnSpPr/>
          <p:nvPr/>
        </p:nvCxnSpPr>
        <p:spPr>
          <a:xfrm flipH="1">
            <a:off x="273852" y="1223673"/>
            <a:ext cx="351600" cy="30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465;p27"/>
          <p:cNvSpPr/>
          <p:nvPr/>
        </p:nvSpPr>
        <p:spPr>
          <a:xfrm>
            <a:off x="665000" y="1367834"/>
            <a:ext cx="7764897" cy="27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b="1" dirty="0">
                <a:latin typeface="Roboto"/>
                <a:ea typeface="Roboto"/>
                <a:cs typeface="Roboto"/>
                <a:sym typeface="Roboto"/>
              </a:rPr>
              <a:t>Spring/Summer Young Researchers' Colloquium on Software </a:t>
            </a:r>
            <a:r>
              <a:rPr lang="en-US" b="1" dirty="0" smtClean="0">
                <a:latin typeface="Roboto"/>
                <a:ea typeface="Roboto"/>
                <a:cs typeface="Roboto"/>
                <a:sym typeface="Roboto"/>
              </a:rPr>
              <a:t>Engineering (</a:t>
            </a:r>
            <a:r>
              <a:rPr lang="en-GB" b="1" dirty="0" err="1" smtClean="0">
                <a:latin typeface="Roboto"/>
                <a:ea typeface="Roboto"/>
                <a:cs typeface="Roboto"/>
                <a:sym typeface="Roboto"/>
              </a:rPr>
              <a:t>SYRCoSE</a:t>
            </a:r>
            <a:r>
              <a:rPr lang="en-GB" b="1" dirty="0" smtClean="0">
                <a:latin typeface="Roboto"/>
                <a:ea typeface="Roboto"/>
                <a:cs typeface="Roboto"/>
                <a:sym typeface="Roboto"/>
              </a:rPr>
              <a:t> )</a:t>
            </a:r>
            <a:endParaRPr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8" name="Google Shape;466;p27"/>
          <p:cNvCxnSpPr/>
          <p:nvPr/>
        </p:nvCxnSpPr>
        <p:spPr>
          <a:xfrm flipH="1">
            <a:off x="273851" y="1546209"/>
            <a:ext cx="351600" cy="30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6" name="Google Shape;476;p27"/>
          <p:cNvCxnSpPr/>
          <p:nvPr/>
        </p:nvCxnSpPr>
        <p:spPr>
          <a:xfrm flipH="1">
            <a:off x="273852" y="1857817"/>
            <a:ext cx="351600" cy="30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1" name="Google Shape;481;p27"/>
          <p:cNvSpPr/>
          <p:nvPr/>
        </p:nvSpPr>
        <p:spPr>
          <a:xfrm>
            <a:off x="665001" y="1691835"/>
            <a:ext cx="8043569" cy="4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</a:pPr>
            <a:r>
              <a:rPr lang="en-US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International Conference </a:t>
            </a:r>
            <a:r>
              <a:rPr lang="en-US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on</a:t>
            </a:r>
            <a:r>
              <a:rPr lang="ru-RU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Analysis </a:t>
            </a:r>
            <a:r>
              <a:rPr lang="en-US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of Images, Social Networks and </a:t>
            </a:r>
            <a:r>
              <a:rPr lang="en-US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Texts</a:t>
            </a:r>
            <a:r>
              <a:rPr lang="ru-RU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(</a:t>
            </a:r>
            <a:r>
              <a:rPr lang="en-US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AIST)</a:t>
            </a:r>
            <a:endParaRPr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749" y="4566112"/>
            <a:ext cx="1991228" cy="577388"/>
          </a:xfrm>
          <a:prstGeom prst="rect">
            <a:avLst/>
          </a:prstGeom>
        </p:spPr>
      </p:pic>
      <p:cxnSp>
        <p:nvCxnSpPr>
          <p:cNvPr id="22" name="Google Shape;476;p27"/>
          <p:cNvCxnSpPr/>
          <p:nvPr/>
        </p:nvCxnSpPr>
        <p:spPr>
          <a:xfrm flipH="1">
            <a:off x="273852" y="2185470"/>
            <a:ext cx="351600" cy="30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Google Shape;481;p27"/>
          <p:cNvSpPr/>
          <p:nvPr/>
        </p:nvSpPr>
        <p:spPr>
          <a:xfrm>
            <a:off x="665001" y="2019488"/>
            <a:ext cx="7312049" cy="4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</a:pPr>
            <a:r>
              <a:rPr lang="en-US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Modeling </a:t>
            </a:r>
            <a:r>
              <a:rPr lang="en-US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and Analysis of Complex Systems and </a:t>
            </a:r>
            <a:r>
              <a:rPr lang="en-US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Processes (</a:t>
            </a:r>
            <a:r>
              <a:rPr lang="en-US" b="1" dirty="0" err="1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MACSPro</a:t>
            </a:r>
            <a:r>
              <a:rPr lang="en-US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4" name="Google Shape;476;p27"/>
          <p:cNvCxnSpPr/>
          <p:nvPr/>
        </p:nvCxnSpPr>
        <p:spPr>
          <a:xfrm flipH="1">
            <a:off x="273852" y="2528998"/>
            <a:ext cx="351600" cy="30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481;p27"/>
          <p:cNvSpPr/>
          <p:nvPr/>
        </p:nvSpPr>
        <p:spPr>
          <a:xfrm>
            <a:off x="665001" y="2363016"/>
            <a:ext cx="7312049" cy="4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</a:pPr>
            <a:r>
              <a:rPr lang="en-US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International Conference on Computer Simulation in Physics and </a:t>
            </a:r>
            <a:r>
              <a:rPr lang="en-US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beyond (CSP)</a:t>
            </a:r>
            <a:endParaRPr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6" name="Google Shape;476;p27"/>
          <p:cNvCxnSpPr/>
          <p:nvPr/>
        </p:nvCxnSpPr>
        <p:spPr>
          <a:xfrm flipH="1">
            <a:off x="273852" y="2857769"/>
            <a:ext cx="351600" cy="30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Google Shape;481;p27"/>
          <p:cNvSpPr/>
          <p:nvPr/>
        </p:nvSpPr>
        <p:spPr>
          <a:xfrm>
            <a:off x="665001" y="2691787"/>
            <a:ext cx="7312049" cy="4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</a:pPr>
            <a:r>
              <a:rPr lang="en-US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International </a:t>
            </a:r>
            <a:r>
              <a:rPr lang="en-US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Conference on Topology </a:t>
            </a:r>
            <a:r>
              <a:rPr lang="en-US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and Geometry of Group Actions</a:t>
            </a:r>
            <a:endParaRPr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34" name="Picture 10" descr="https://cs.hse.ru/pubs/share/direct/48438782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1087" y="3490675"/>
            <a:ext cx="2503396" cy="166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cs.hse.ru/pubs/share/direct/48438774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687" y="3488608"/>
            <a:ext cx="2482338" cy="165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s.hse.ru/pubs/share/thumb/386135054:c1107x738+6+8:r1118x745!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304" y="3486713"/>
            <a:ext cx="2488473" cy="165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27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28"/>
          <p:cNvSpPr txBox="1"/>
          <p:nvPr/>
        </p:nvSpPr>
        <p:spPr>
          <a:xfrm>
            <a:off x="551266" y="110650"/>
            <a:ext cx="67533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3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Rankings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88" name="Google Shape;488;p28"/>
          <p:cNvCxnSpPr>
            <a:endCxn id="489" idx="2"/>
          </p:cNvCxnSpPr>
          <p:nvPr/>
        </p:nvCxnSpPr>
        <p:spPr>
          <a:xfrm>
            <a:off x="-24090" y="693999"/>
            <a:ext cx="6909900" cy="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9" name="Google Shape;489;p28"/>
          <p:cNvSpPr/>
          <p:nvPr/>
        </p:nvSpPr>
        <p:spPr>
          <a:xfrm>
            <a:off x="6885810" y="557049"/>
            <a:ext cx="273900" cy="273900"/>
          </a:xfrm>
          <a:prstGeom prst="ellipse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90" name="Google Shape;49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374" y="1020776"/>
            <a:ext cx="3628251" cy="956106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28"/>
          <p:cNvSpPr txBox="1"/>
          <p:nvPr/>
        </p:nvSpPr>
        <p:spPr>
          <a:xfrm>
            <a:off x="627300" y="3449950"/>
            <a:ext cx="2469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QS Mathematics</a:t>
            </a:r>
            <a:endParaRPr sz="2000" b="1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4" name="Google Shape;494;p28"/>
          <p:cNvSpPr txBox="1"/>
          <p:nvPr/>
        </p:nvSpPr>
        <p:spPr>
          <a:xfrm>
            <a:off x="2611678" y="3466377"/>
            <a:ext cx="1634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101-150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5" name="Google Shape;495;p28"/>
          <p:cNvSpPr txBox="1"/>
          <p:nvPr/>
        </p:nvSpPr>
        <p:spPr>
          <a:xfrm>
            <a:off x="2689500" y="2154171"/>
            <a:ext cx="1478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FFD745"/>
                </a:solidFill>
                <a:latin typeface="Roboto"/>
                <a:ea typeface="Roboto"/>
                <a:cs typeface="Roboto"/>
                <a:sym typeface="Roboto"/>
              </a:rPr>
              <a:t>2018</a:t>
            </a:r>
            <a:endParaRPr sz="2000" b="1">
              <a:solidFill>
                <a:srgbClr val="FFD74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6" name="Google Shape;496;p28"/>
          <p:cNvSpPr txBox="1"/>
          <p:nvPr/>
        </p:nvSpPr>
        <p:spPr>
          <a:xfrm>
            <a:off x="4010675" y="3466379"/>
            <a:ext cx="1634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101-150</a:t>
            </a:r>
            <a:endParaRPr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7" name="Google Shape;497;p28"/>
          <p:cNvSpPr txBox="1"/>
          <p:nvPr/>
        </p:nvSpPr>
        <p:spPr>
          <a:xfrm>
            <a:off x="4088496" y="2154171"/>
            <a:ext cx="1478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FFD745"/>
                </a:solidFill>
                <a:latin typeface="Roboto"/>
                <a:ea typeface="Roboto"/>
                <a:cs typeface="Roboto"/>
                <a:sym typeface="Roboto"/>
              </a:rPr>
              <a:t>2019</a:t>
            </a:r>
            <a:endParaRPr sz="2000" b="1">
              <a:solidFill>
                <a:srgbClr val="FFD74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8" name="Google Shape;498;p28"/>
          <p:cNvSpPr txBox="1"/>
          <p:nvPr/>
        </p:nvSpPr>
        <p:spPr>
          <a:xfrm>
            <a:off x="630395" y="3035075"/>
            <a:ext cx="1634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QS Under 50</a:t>
            </a:r>
            <a:endParaRPr sz="2000" b="1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0" name="Google Shape;500;p28"/>
          <p:cNvSpPr txBox="1"/>
          <p:nvPr/>
        </p:nvSpPr>
        <p:spPr>
          <a:xfrm>
            <a:off x="2621404" y="3053975"/>
            <a:ext cx="1634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48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1" name="Google Shape;501;p28"/>
          <p:cNvSpPr txBox="1"/>
          <p:nvPr/>
        </p:nvSpPr>
        <p:spPr>
          <a:xfrm>
            <a:off x="4020401" y="3057391"/>
            <a:ext cx="1634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38</a:t>
            </a:r>
            <a:endParaRPr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2" name="Google Shape;502;p28"/>
          <p:cNvSpPr txBox="1"/>
          <p:nvPr/>
        </p:nvSpPr>
        <p:spPr>
          <a:xfrm>
            <a:off x="627300" y="3911625"/>
            <a:ext cx="2062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QS Computer </a:t>
            </a:r>
            <a:endParaRPr sz="2000"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Science</a:t>
            </a:r>
            <a:endParaRPr sz="2000" b="1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4" name="Google Shape;504;p28"/>
          <p:cNvSpPr txBox="1"/>
          <p:nvPr/>
        </p:nvSpPr>
        <p:spPr>
          <a:xfrm>
            <a:off x="2689500" y="3960904"/>
            <a:ext cx="1478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251-300</a:t>
            </a:r>
            <a:endParaRPr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5" name="Google Shape;505;p28"/>
          <p:cNvSpPr txBox="1"/>
          <p:nvPr/>
        </p:nvSpPr>
        <p:spPr>
          <a:xfrm>
            <a:off x="4078406" y="3960904"/>
            <a:ext cx="1478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201-250</a:t>
            </a:r>
            <a:endParaRPr sz="20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6" name="Google Shape;506;p28"/>
          <p:cNvSpPr txBox="1"/>
          <p:nvPr/>
        </p:nvSpPr>
        <p:spPr>
          <a:xfrm>
            <a:off x="627300" y="2608375"/>
            <a:ext cx="1634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QS Overall</a:t>
            </a:r>
            <a:endParaRPr sz="2000" b="1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8" name="Google Shape;508;p28"/>
          <p:cNvSpPr txBox="1"/>
          <p:nvPr/>
        </p:nvSpPr>
        <p:spPr>
          <a:xfrm>
            <a:off x="2611678" y="2632561"/>
            <a:ext cx="1634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382</a:t>
            </a:r>
            <a:endParaRPr sz="20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9" name="Google Shape;509;p28"/>
          <p:cNvSpPr txBox="1"/>
          <p:nvPr/>
        </p:nvSpPr>
        <p:spPr>
          <a:xfrm>
            <a:off x="4000586" y="2632561"/>
            <a:ext cx="1634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343</a:t>
            </a:r>
            <a:endParaRPr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0" name="Google Shape;510;p28"/>
          <p:cNvSpPr txBox="1"/>
          <p:nvPr/>
        </p:nvSpPr>
        <p:spPr>
          <a:xfrm>
            <a:off x="5392097" y="3466379"/>
            <a:ext cx="1634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101-150</a:t>
            </a:r>
            <a:endParaRPr sz="20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1" name="Google Shape;511;p28"/>
          <p:cNvSpPr txBox="1"/>
          <p:nvPr/>
        </p:nvSpPr>
        <p:spPr>
          <a:xfrm>
            <a:off x="5469918" y="2154171"/>
            <a:ext cx="1478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FFD745"/>
                </a:solidFill>
                <a:latin typeface="Roboto"/>
                <a:ea typeface="Roboto"/>
                <a:cs typeface="Roboto"/>
                <a:sym typeface="Roboto"/>
              </a:rPr>
              <a:t>2020</a:t>
            </a:r>
            <a:endParaRPr sz="2000" b="1">
              <a:solidFill>
                <a:srgbClr val="FFD74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2" name="Google Shape;512;p28"/>
          <p:cNvSpPr txBox="1"/>
          <p:nvPr/>
        </p:nvSpPr>
        <p:spPr>
          <a:xfrm>
            <a:off x="5401823" y="3057391"/>
            <a:ext cx="1634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38</a:t>
            </a:r>
            <a:endParaRPr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3" name="Google Shape;513;p28"/>
          <p:cNvSpPr txBox="1"/>
          <p:nvPr/>
        </p:nvSpPr>
        <p:spPr>
          <a:xfrm>
            <a:off x="5479528" y="3960904"/>
            <a:ext cx="1478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151-200</a:t>
            </a:r>
            <a:endParaRPr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4" name="Google Shape;514;p28"/>
          <p:cNvSpPr txBox="1"/>
          <p:nvPr/>
        </p:nvSpPr>
        <p:spPr>
          <a:xfrm>
            <a:off x="5382008" y="2632561"/>
            <a:ext cx="1634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322</a:t>
            </a:r>
            <a:endParaRPr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749" y="4566112"/>
            <a:ext cx="1991228" cy="577388"/>
          </a:xfrm>
          <a:prstGeom prst="rect">
            <a:avLst/>
          </a:prstGeom>
        </p:spPr>
      </p:pic>
      <p:sp>
        <p:nvSpPr>
          <p:cNvPr id="46" name="Google Shape;510;p28"/>
          <p:cNvSpPr txBox="1"/>
          <p:nvPr/>
        </p:nvSpPr>
        <p:spPr>
          <a:xfrm>
            <a:off x="6658392" y="3466379"/>
            <a:ext cx="1634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95</a:t>
            </a:r>
            <a:endParaRPr sz="20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" name="Google Shape;511;p28"/>
          <p:cNvSpPr txBox="1"/>
          <p:nvPr/>
        </p:nvSpPr>
        <p:spPr>
          <a:xfrm>
            <a:off x="6736213" y="2154171"/>
            <a:ext cx="1478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solidFill>
                  <a:srgbClr val="FFD745"/>
                </a:solidFill>
                <a:latin typeface="Roboto"/>
                <a:ea typeface="Roboto"/>
                <a:cs typeface="Roboto"/>
                <a:sym typeface="Roboto"/>
              </a:rPr>
              <a:t>202</a:t>
            </a:r>
            <a:r>
              <a:rPr lang="en-US" sz="2000" b="1" dirty="0" smtClean="0">
                <a:solidFill>
                  <a:srgbClr val="FFD745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sz="2000" b="1" dirty="0">
              <a:solidFill>
                <a:srgbClr val="FFD74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" name="Google Shape;512;p28"/>
          <p:cNvSpPr txBox="1"/>
          <p:nvPr/>
        </p:nvSpPr>
        <p:spPr>
          <a:xfrm>
            <a:off x="6668118" y="3057391"/>
            <a:ext cx="1634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31</a:t>
            </a:r>
            <a:endParaRPr sz="20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" name="Google Shape;513;p28"/>
          <p:cNvSpPr txBox="1"/>
          <p:nvPr/>
        </p:nvSpPr>
        <p:spPr>
          <a:xfrm>
            <a:off x="6745823" y="3960904"/>
            <a:ext cx="1478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151-200</a:t>
            </a:r>
            <a:endParaRPr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" name="Google Shape;514;p28"/>
          <p:cNvSpPr txBox="1"/>
          <p:nvPr/>
        </p:nvSpPr>
        <p:spPr>
          <a:xfrm>
            <a:off x="6648303" y="2632561"/>
            <a:ext cx="1634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298</a:t>
            </a:r>
            <a:endParaRPr sz="20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29"/>
          <p:cNvSpPr txBox="1"/>
          <p:nvPr/>
        </p:nvSpPr>
        <p:spPr>
          <a:xfrm>
            <a:off x="551266" y="110650"/>
            <a:ext cx="67533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3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Rankings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21" name="Google Shape;521;p29"/>
          <p:cNvCxnSpPr>
            <a:endCxn id="522" idx="2"/>
          </p:cNvCxnSpPr>
          <p:nvPr/>
        </p:nvCxnSpPr>
        <p:spPr>
          <a:xfrm>
            <a:off x="-24090" y="693999"/>
            <a:ext cx="6909900" cy="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2" name="Google Shape;522;p29"/>
          <p:cNvSpPr/>
          <p:nvPr/>
        </p:nvSpPr>
        <p:spPr>
          <a:xfrm>
            <a:off x="6885810" y="557049"/>
            <a:ext cx="273900" cy="273900"/>
          </a:xfrm>
          <a:prstGeom prst="ellipse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9"/>
          <p:cNvSpPr txBox="1"/>
          <p:nvPr/>
        </p:nvSpPr>
        <p:spPr>
          <a:xfrm>
            <a:off x="632163" y="1805663"/>
            <a:ext cx="2469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Overall</a:t>
            </a:r>
            <a:endParaRPr sz="20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6" name="Google Shape;526;p29"/>
          <p:cNvSpPr txBox="1"/>
          <p:nvPr/>
        </p:nvSpPr>
        <p:spPr>
          <a:xfrm>
            <a:off x="2707391" y="1797904"/>
            <a:ext cx="1634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351-400</a:t>
            </a:r>
            <a:endParaRPr sz="10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7" name="Google Shape;527;p29"/>
          <p:cNvSpPr txBox="1"/>
          <p:nvPr/>
        </p:nvSpPr>
        <p:spPr>
          <a:xfrm>
            <a:off x="2785213" y="1362222"/>
            <a:ext cx="1478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FFD745"/>
                </a:solidFill>
                <a:latin typeface="Roboto"/>
                <a:ea typeface="Roboto"/>
                <a:cs typeface="Roboto"/>
                <a:sym typeface="Roboto"/>
              </a:rPr>
              <a:t>2018</a:t>
            </a:r>
            <a:endParaRPr sz="2000" b="1">
              <a:solidFill>
                <a:srgbClr val="FFD74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8" name="Google Shape;528;p29"/>
          <p:cNvSpPr txBox="1"/>
          <p:nvPr/>
        </p:nvSpPr>
        <p:spPr>
          <a:xfrm>
            <a:off x="4098886" y="1797905"/>
            <a:ext cx="1634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301-350</a:t>
            </a:r>
            <a:endParaRPr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9" name="Google Shape;529;p29"/>
          <p:cNvSpPr txBox="1"/>
          <p:nvPr/>
        </p:nvSpPr>
        <p:spPr>
          <a:xfrm>
            <a:off x="4176707" y="1362222"/>
            <a:ext cx="1478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FFD745"/>
                </a:solidFill>
                <a:latin typeface="Roboto"/>
                <a:ea typeface="Roboto"/>
                <a:cs typeface="Roboto"/>
                <a:sym typeface="Roboto"/>
              </a:rPr>
              <a:t>2019</a:t>
            </a:r>
            <a:endParaRPr sz="2000" b="1">
              <a:solidFill>
                <a:srgbClr val="FFD74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0" name="Google Shape;530;p29"/>
          <p:cNvSpPr txBox="1"/>
          <p:nvPr/>
        </p:nvSpPr>
        <p:spPr>
          <a:xfrm>
            <a:off x="632163" y="2267338"/>
            <a:ext cx="2062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Under 50</a:t>
            </a:r>
            <a:endParaRPr sz="20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2" name="Google Shape;532;p29"/>
          <p:cNvSpPr txBox="1"/>
          <p:nvPr/>
        </p:nvSpPr>
        <p:spPr>
          <a:xfrm>
            <a:off x="2785213" y="2292431"/>
            <a:ext cx="1478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84</a:t>
            </a:r>
            <a:endParaRPr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3" name="Google Shape;533;p29"/>
          <p:cNvSpPr txBox="1"/>
          <p:nvPr/>
        </p:nvSpPr>
        <p:spPr>
          <a:xfrm>
            <a:off x="4166617" y="2292431"/>
            <a:ext cx="1478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60</a:t>
            </a:r>
            <a:endParaRPr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4" name="Google Shape;534;p29"/>
          <p:cNvSpPr txBox="1"/>
          <p:nvPr/>
        </p:nvSpPr>
        <p:spPr>
          <a:xfrm>
            <a:off x="685113" y="4282800"/>
            <a:ext cx="2062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" sz="20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ARWU Mathematics</a:t>
            </a:r>
            <a:endParaRPr sz="16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6" name="Google Shape;536;p29"/>
          <p:cNvSpPr txBox="1"/>
          <p:nvPr/>
        </p:nvSpPr>
        <p:spPr>
          <a:xfrm>
            <a:off x="2747313" y="4224387"/>
            <a:ext cx="1634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76-100</a:t>
            </a:r>
            <a:endParaRPr sz="20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37" name="Google Shape;537;p29"/>
          <p:cNvSpPr txBox="1"/>
          <p:nvPr/>
        </p:nvSpPr>
        <p:spPr>
          <a:xfrm>
            <a:off x="4128719" y="4224387"/>
            <a:ext cx="1634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76-100</a:t>
            </a:r>
            <a:endParaRPr sz="20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8" name="Google Shape;538;p29"/>
          <p:cNvSpPr txBox="1"/>
          <p:nvPr/>
        </p:nvSpPr>
        <p:spPr>
          <a:xfrm>
            <a:off x="5487811" y="1797905"/>
            <a:ext cx="1634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251-300</a:t>
            </a:r>
            <a:endParaRPr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9" name="Google Shape;539;p29"/>
          <p:cNvSpPr txBox="1"/>
          <p:nvPr/>
        </p:nvSpPr>
        <p:spPr>
          <a:xfrm>
            <a:off x="5565632" y="1362222"/>
            <a:ext cx="1478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FFD745"/>
                </a:solidFill>
                <a:latin typeface="Roboto"/>
                <a:ea typeface="Roboto"/>
                <a:cs typeface="Roboto"/>
                <a:sym typeface="Roboto"/>
              </a:rPr>
              <a:t>2020</a:t>
            </a:r>
            <a:endParaRPr sz="2000" b="1">
              <a:solidFill>
                <a:srgbClr val="FFD74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0" name="Google Shape;540;p29"/>
          <p:cNvSpPr txBox="1"/>
          <p:nvPr/>
        </p:nvSpPr>
        <p:spPr>
          <a:xfrm>
            <a:off x="5555542" y="2292431"/>
            <a:ext cx="1478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41</a:t>
            </a:r>
            <a:endParaRPr sz="20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41" name="Google Shape;541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124" y="908350"/>
            <a:ext cx="1747000" cy="832025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29"/>
          <p:cNvSpPr txBox="1"/>
          <p:nvPr/>
        </p:nvSpPr>
        <p:spPr>
          <a:xfrm>
            <a:off x="632163" y="2739888"/>
            <a:ext cx="2062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Computer</a:t>
            </a:r>
            <a:endParaRPr sz="20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Science</a:t>
            </a:r>
            <a:endParaRPr sz="20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3" name="Google Shape;543;p29"/>
          <p:cNvSpPr txBox="1"/>
          <p:nvPr/>
        </p:nvSpPr>
        <p:spPr>
          <a:xfrm>
            <a:off x="2785213" y="2772745"/>
            <a:ext cx="1478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4" name="Google Shape;544;p29"/>
          <p:cNvSpPr txBox="1"/>
          <p:nvPr/>
        </p:nvSpPr>
        <p:spPr>
          <a:xfrm>
            <a:off x="4166617" y="2764981"/>
            <a:ext cx="1478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301-400</a:t>
            </a:r>
            <a:endParaRPr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5" name="Google Shape;545;p29"/>
          <p:cNvSpPr txBox="1"/>
          <p:nvPr/>
        </p:nvSpPr>
        <p:spPr>
          <a:xfrm>
            <a:off x="5555542" y="2764981"/>
            <a:ext cx="1478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301-400</a:t>
            </a:r>
            <a:endParaRPr sz="20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46" name="Google Shape;546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1324" y="3605100"/>
            <a:ext cx="1842375" cy="620150"/>
          </a:xfrm>
          <a:prstGeom prst="rect">
            <a:avLst/>
          </a:prstGeom>
          <a:noFill/>
          <a:ln>
            <a:noFill/>
          </a:ln>
        </p:spPr>
      </p:pic>
      <p:sp>
        <p:nvSpPr>
          <p:cNvPr id="548" name="Google Shape;548;p29"/>
          <p:cNvSpPr txBox="1"/>
          <p:nvPr/>
        </p:nvSpPr>
        <p:spPr>
          <a:xfrm>
            <a:off x="2772185" y="3793159"/>
            <a:ext cx="1478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FFD745"/>
                </a:solidFill>
                <a:latin typeface="Roboto"/>
                <a:ea typeface="Roboto"/>
                <a:cs typeface="Roboto"/>
                <a:sym typeface="Roboto"/>
              </a:rPr>
              <a:t>2018</a:t>
            </a:r>
            <a:endParaRPr sz="2000" b="1">
              <a:solidFill>
                <a:srgbClr val="FFD74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9" name="Google Shape;549;p29"/>
          <p:cNvSpPr txBox="1"/>
          <p:nvPr/>
        </p:nvSpPr>
        <p:spPr>
          <a:xfrm>
            <a:off x="4163679" y="3793159"/>
            <a:ext cx="1478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rgbClr val="FFD745"/>
                </a:solidFill>
                <a:latin typeface="Roboto"/>
                <a:ea typeface="Roboto"/>
                <a:cs typeface="Roboto"/>
                <a:sym typeface="Roboto"/>
              </a:rPr>
              <a:t>2019</a:t>
            </a:r>
            <a:endParaRPr sz="2000" b="1" dirty="0">
              <a:solidFill>
                <a:srgbClr val="FFD74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749" y="4566112"/>
            <a:ext cx="1991228" cy="577388"/>
          </a:xfrm>
          <a:prstGeom prst="rect">
            <a:avLst/>
          </a:prstGeom>
        </p:spPr>
      </p:pic>
      <p:sp>
        <p:nvSpPr>
          <p:cNvPr id="34" name="Google Shape;538;p29"/>
          <p:cNvSpPr txBox="1"/>
          <p:nvPr/>
        </p:nvSpPr>
        <p:spPr>
          <a:xfrm>
            <a:off x="6936946" y="1797905"/>
            <a:ext cx="1634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251-300</a:t>
            </a:r>
            <a:endParaRPr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" name="Google Shape;539;p29"/>
          <p:cNvSpPr txBox="1"/>
          <p:nvPr/>
        </p:nvSpPr>
        <p:spPr>
          <a:xfrm>
            <a:off x="7014767" y="1362222"/>
            <a:ext cx="1478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solidFill>
                  <a:srgbClr val="FFD745"/>
                </a:solidFill>
                <a:latin typeface="Roboto"/>
                <a:ea typeface="Roboto"/>
                <a:cs typeface="Roboto"/>
                <a:sym typeface="Roboto"/>
              </a:rPr>
              <a:t>202</a:t>
            </a:r>
            <a:r>
              <a:rPr lang="en-US" sz="2000" b="1" dirty="0" smtClean="0">
                <a:solidFill>
                  <a:srgbClr val="FFD745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sz="2000" b="1" dirty="0">
              <a:solidFill>
                <a:srgbClr val="FFD74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" name="Google Shape;540;p29"/>
          <p:cNvSpPr txBox="1"/>
          <p:nvPr/>
        </p:nvSpPr>
        <p:spPr>
          <a:xfrm>
            <a:off x="7004677" y="2292431"/>
            <a:ext cx="1478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57</a:t>
            </a:r>
            <a:endParaRPr sz="20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" name="Google Shape;545;p29"/>
          <p:cNvSpPr txBox="1"/>
          <p:nvPr/>
        </p:nvSpPr>
        <p:spPr>
          <a:xfrm>
            <a:off x="7004677" y="2764981"/>
            <a:ext cx="1478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401-500</a:t>
            </a:r>
            <a:endParaRPr sz="20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" name="Google Shape;537;p29"/>
          <p:cNvSpPr txBox="1"/>
          <p:nvPr/>
        </p:nvSpPr>
        <p:spPr>
          <a:xfrm>
            <a:off x="5471465" y="4224387"/>
            <a:ext cx="1634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101-105</a:t>
            </a:r>
            <a:endParaRPr sz="20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" name="Google Shape;549;p29"/>
          <p:cNvSpPr txBox="1"/>
          <p:nvPr/>
        </p:nvSpPr>
        <p:spPr>
          <a:xfrm>
            <a:off x="5506425" y="3793159"/>
            <a:ext cx="1478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solidFill>
                  <a:srgbClr val="FFD745"/>
                </a:solidFill>
                <a:latin typeface="Roboto"/>
                <a:ea typeface="Roboto"/>
                <a:cs typeface="Roboto"/>
                <a:sym typeface="Roboto"/>
              </a:rPr>
              <a:t>20</a:t>
            </a:r>
            <a:r>
              <a:rPr lang="en-US" sz="2000" b="1" dirty="0" smtClean="0">
                <a:solidFill>
                  <a:srgbClr val="FFD745"/>
                </a:solidFill>
                <a:latin typeface="Roboto"/>
                <a:ea typeface="Roboto"/>
                <a:cs typeface="Roboto"/>
                <a:sym typeface="Roboto"/>
              </a:rPr>
              <a:t>20</a:t>
            </a:r>
            <a:endParaRPr sz="2000" b="1" dirty="0">
              <a:solidFill>
                <a:srgbClr val="FFD74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" name="Google Shape;537;p29"/>
          <p:cNvSpPr txBox="1"/>
          <p:nvPr/>
        </p:nvSpPr>
        <p:spPr>
          <a:xfrm>
            <a:off x="6899942" y="4224387"/>
            <a:ext cx="1634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76-100</a:t>
            </a:r>
            <a:endParaRPr sz="20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" name="Google Shape;549;p29"/>
          <p:cNvSpPr txBox="1"/>
          <p:nvPr/>
        </p:nvSpPr>
        <p:spPr>
          <a:xfrm>
            <a:off x="6934902" y="3793159"/>
            <a:ext cx="1478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solidFill>
                  <a:srgbClr val="FFD745"/>
                </a:solidFill>
                <a:latin typeface="Roboto"/>
                <a:ea typeface="Roboto"/>
                <a:cs typeface="Roboto"/>
                <a:sym typeface="Roboto"/>
              </a:rPr>
              <a:t>20</a:t>
            </a:r>
            <a:r>
              <a:rPr lang="en-US" sz="2000" b="1" dirty="0" smtClean="0">
                <a:solidFill>
                  <a:srgbClr val="FFD745"/>
                </a:solidFill>
                <a:latin typeface="Roboto"/>
                <a:ea typeface="Roboto"/>
                <a:cs typeface="Roboto"/>
                <a:sym typeface="Roboto"/>
              </a:rPr>
              <a:t>21</a:t>
            </a:r>
            <a:endParaRPr sz="2000" b="1" dirty="0">
              <a:solidFill>
                <a:srgbClr val="FFD74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30"/>
          <p:cNvSpPr txBox="1"/>
          <p:nvPr/>
        </p:nvSpPr>
        <p:spPr>
          <a:xfrm>
            <a:off x="551266" y="110650"/>
            <a:ext cx="67533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3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Foreign Partner Universities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56" name="Google Shape;556;p30"/>
          <p:cNvCxnSpPr>
            <a:endCxn id="557" idx="2"/>
          </p:cNvCxnSpPr>
          <p:nvPr/>
        </p:nvCxnSpPr>
        <p:spPr>
          <a:xfrm>
            <a:off x="-24090" y="693999"/>
            <a:ext cx="6909900" cy="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7" name="Google Shape;557;p30"/>
          <p:cNvSpPr/>
          <p:nvPr/>
        </p:nvSpPr>
        <p:spPr>
          <a:xfrm>
            <a:off x="6885810" y="557049"/>
            <a:ext cx="273900" cy="273900"/>
          </a:xfrm>
          <a:prstGeom prst="ellipse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1" name="Google Shape;561;p30" descr="Картинки по запросу Technische Universiteit Eindhov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355" y="1999718"/>
            <a:ext cx="995940" cy="383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67024" y="1706308"/>
            <a:ext cx="649283" cy="657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30" descr="Картинки по запросу University of Groninge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95414" y="3742194"/>
            <a:ext cx="1916676" cy="463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72350" y="1004057"/>
            <a:ext cx="1438877" cy="417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3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165423" y="2657789"/>
            <a:ext cx="1398833" cy="699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3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26805" y="3511018"/>
            <a:ext cx="1389208" cy="927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30" descr="Картинки по запросу Humboldt University of Berlin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740777" y="2581164"/>
            <a:ext cx="928881" cy="928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30" descr="https://lh6.googleusercontent.com/proxy/nh0_I-D5nC58FVkbYB1veNR4VLOQ7QHWPFdcuY857Y6-PcyfQxzsrZ5sE6eqlsGQHkydR-kjcFEEHVB66QluEQXH_ZPvfXP8sK6ogY--LDvzW0dstJfwanMwZcwNOMMfB1RogqyW-ovFUHCPKPt5rsIk3f4SPA=w223-h160-k-no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65687" y="2724022"/>
            <a:ext cx="1065909" cy="764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3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893580" y="2718129"/>
            <a:ext cx="1285220" cy="66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3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768691" y="2589291"/>
            <a:ext cx="770392" cy="774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3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28925" y="4071655"/>
            <a:ext cx="1210799" cy="831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3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417492" y="3666698"/>
            <a:ext cx="1586049" cy="313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30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481779" y="908338"/>
            <a:ext cx="1835057" cy="735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30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4862799" y="678550"/>
            <a:ext cx="1179959" cy="1669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upload.wikimedia.org/wikipedia/commons/1/1b/Seoultech_LOGO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72" y="926435"/>
            <a:ext cx="840303" cy="84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691" y="1161259"/>
            <a:ext cx="1610391" cy="14768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043" y="1421366"/>
            <a:ext cx="1290781" cy="10195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519" y="4509126"/>
            <a:ext cx="2001676" cy="4515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754" y="4348476"/>
            <a:ext cx="1489506" cy="6569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668" y="3598547"/>
            <a:ext cx="1164665" cy="8263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280" y="1644073"/>
            <a:ext cx="783191" cy="78319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979" y="2791136"/>
            <a:ext cx="1889041" cy="44267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749" y="4566112"/>
            <a:ext cx="1991228" cy="57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31"/>
          <p:cNvSpPr txBox="1"/>
          <p:nvPr/>
        </p:nvSpPr>
        <p:spPr>
          <a:xfrm>
            <a:off x="551266" y="110650"/>
            <a:ext cx="67533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3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Competitions and Olympiads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86" name="Google Shape;586;p31"/>
          <p:cNvCxnSpPr>
            <a:endCxn id="587" idx="2"/>
          </p:cNvCxnSpPr>
          <p:nvPr/>
        </p:nvCxnSpPr>
        <p:spPr>
          <a:xfrm>
            <a:off x="-24090" y="693999"/>
            <a:ext cx="6909900" cy="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7" name="Google Shape;587;p31"/>
          <p:cNvSpPr/>
          <p:nvPr/>
        </p:nvSpPr>
        <p:spPr>
          <a:xfrm>
            <a:off x="6885810" y="557049"/>
            <a:ext cx="273900" cy="273900"/>
          </a:xfrm>
          <a:prstGeom prst="ellipse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31"/>
          <p:cNvSpPr/>
          <p:nvPr/>
        </p:nvSpPr>
        <p:spPr>
          <a:xfrm>
            <a:off x="599425" y="1014920"/>
            <a:ext cx="81702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Centre of Student Competitions helps students prepare for various competitive programming contests including ICPC, Yandex.Algorithm, Google Code Jam, Russian Code Cup, etc</a:t>
            </a:r>
            <a:r>
              <a:rPr lang="ru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6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9" name="Google Shape;589;p31"/>
          <p:cNvSpPr/>
          <p:nvPr/>
        </p:nvSpPr>
        <p:spPr>
          <a:xfrm>
            <a:off x="2193782" y="2370671"/>
            <a:ext cx="1761900" cy="9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IMC</a:t>
            </a:r>
            <a:endParaRPr sz="12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92" name="Google Shape;592;p31" descr="Картинки по запросу золотая медаль 1 место"/>
          <p:cNvPicPr preferRelativeResize="0"/>
          <p:nvPr/>
        </p:nvPicPr>
        <p:blipFill rotWithShape="1">
          <a:blip r:embed="rId3">
            <a:alphaModFix/>
          </a:blip>
          <a:srcRect l="34668" t="22172" r="35753"/>
          <a:stretch/>
        </p:blipFill>
        <p:spPr>
          <a:xfrm>
            <a:off x="2919034" y="2468791"/>
            <a:ext cx="248907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31" descr="Картинки по запросу золотая медаль 1 место"/>
          <p:cNvPicPr preferRelativeResize="0"/>
          <p:nvPr/>
        </p:nvPicPr>
        <p:blipFill rotWithShape="1">
          <a:blip r:embed="rId4">
            <a:alphaModFix/>
          </a:blip>
          <a:srcRect l="66597" t="22172" r="3824"/>
          <a:stretch/>
        </p:blipFill>
        <p:spPr>
          <a:xfrm>
            <a:off x="3202420" y="2468792"/>
            <a:ext cx="248907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p31"/>
          <p:cNvSpPr/>
          <p:nvPr/>
        </p:nvSpPr>
        <p:spPr>
          <a:xfrm>
            <a:off x="3905881" y="2367924"/>
            <a:ext cx="1650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ICPC </a:t>
            </a:r>
            <a:r>
              <a:rPr lang="ru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Final China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01" name="Google Shape;601;p31" descr="Картинки по запросу золотая медаль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53053" y="2731562"/>
            <a:ext cx="367669" cy="377539"/>
          </a:xfrm>
          <a:prstGeom prst="rect">
            <a:avLst/>
          </a:prstGeom>
          <a:noFill/>
          <a:ln>
            <a:noFill/>
          </a:ln>
        </p:spPr>
      </p:pic>
      <p:sp>
        <p:nvSpPr>
          <p:cNvPr id="602" name="Google Shape;602;p31"/>
          <p:cNvSpPr/>
          <p:nvPr/>
        </p:nvSpPr>
        <p:spPr>
          <a:xfrm>
            <a:off x="3905889" y="2684476"/>
            <a:ext cx="1272600" cy="12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VJIMC</a:t>
            </a:r>
            <a:endParaRPr sz="1500"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Czech </a:t>
            </a:r>
            <a:r>
              <a:rPr lang="ru" sz="1200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Republic</a:t>
            </a:r>
            <a:endParaRPr sz="1200" b="1" dirty="0" smtClean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 smtClean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 smtClean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 smtClean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03" name="Google Shape;603;p31"/>
          <p:cNvSpPr/>
          <p:nvPr/>
        </p:nvSpPr>
        <p:spPr>
          <a:xfrm>
            <a:off x="5506092" y="2367923"/>
            <a:ext cx="1650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ICPC </a:t>
            </a:r>
            <a:r>
              <a:rPr lang="ru" sz="12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Final </a:t>
            </a:r>
            <a:r>
              <a:rPr lang="ru" sz="1200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Portugal</a:t>
            </a:r>
            <a:endParaRPr sz="11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09" name="Google Shape;609;p31"/>
          <p:cNvSpPr/>
          <p:nvPr/>
        </p:nvSpPr>
        <p:spPr>
          <a:xfrm>
            <a:off x="2229452" y="1623051"/>
            <a:ext cx="1426200" cy="5277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31"/>
          <p:cNvSpPr txBox="1"/>
          <p:nvPr/>
        </p:nvSpPr>
        <p:spPr>
          <a:xfrm>
            <a:off x="2557352" y="1713068"/>
            <a:ext cx="7704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2017</a:t>
            </a:r>
            <a:endParaRPr sz="200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611" name="Google Shape;611;p31"/>
          <p:cNvSpPr/>
          <p:nvPr/>
        </p:nvSpPr>
        <p:spPr>
          <a:xfrm>
            <a:off x="3891702" y="1623051"/>
            <a:ext cx="1426200" cy="5277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31"/>
          <p:cNvSpPr txBox="1"/>
          <p:nvPr/>
        </p:nvSpPr>
        <p:spPr>
          <a:xfrm>
            <a:off x="4219602" y="1713068"/>
            <a:ext cx="7704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2018</a:t>
            </a:r>
            <a:endParaRPr sz="2000" i="0" u="none" strike="noStrike" cap="none" dirty="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613" name="Google Shape;613;p31"/>
          <p:cNvSpPr/>
          <p:nvPr/>
        </p:nvSpPr>
        <p:spPr>
          <a:xfrm>
            <a:off x="5522127" y="1623051"/>
            <a:ext cx="1426200" cy="5277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31"/>
          <p:cNvSpPr txBox="1"/>
          <p:nvPr/>
        </p:nvSpPr>
        <p:spPr>
          <a:xfrm>
            <a:off x="5850027" y="1713068"/>
            <a:ext cx="7704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2019</a:t>
            </a:r>
            <a:endParaRPr sz="200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615" name="Google Shape;615;p31"/>
          <p:cNvPicPr preferRelativeResize="0"/>
          <p:nvPr/>
        </p:nvPicPr>
        <p:blipFill rotWithShape="1">
          <a:blip r:embed="rId6">
            <a:alphaModFix/>
          </a:blip>
          <a:srcRect t="5489" r="1845" b="7516"/>
          <a:stretch/>
        </p:blipFill>
        <p:spPr>
          <a:xfrm>
            <a:off x="-6049" y="3492901"/>
            <a:ext cx="2975991" cy="1758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3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36933" y="3492901"/>
            <a:ext cx="2637844" cy="1758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749" y="4566112"/>
            <a:ext cx="1991228" cy="577388"/>
          </a:xfrm>
          <a:prstGeom prst="rect">
            <a:avLst/>
          </a:prstGeom>
        </p:spPr>
      </p:pic>
      <p:sp>
        <p:nvSpPr>
          <p:cNvPr id="46" name="Google Shape;589;p31"/>
          <p:cNvSpPr/>
          <p:nvPr/>
        </p:nvSpPr>
        <p:spPr>
          <a:xfrm>
            <a:off x="599425" y="2370671"/>
            <a:ext cx="1761900" cy="9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IMC</a:t>
            </a:r>
            <a:endParaRPr sz="12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8" name="Google Shape;598;p31" descr="Картинки по запросу золотая медаль 1 место"/>
          <p:cNvPicPr preferRelativeResize="0"/>
          <p:nvPr/>
        </p:nvPicPr>
        <p:blipFill rotWithShape="1">
          <a:blip r:embed="rId4">
            <a:alphaModFix/>
          </a:blip>
          <a:srcRect l="66597" t="22172" r="3824"/>
          <a:stretch/>
        </p:blipFill>
        <p:spPr>
          <a:xfrm>
            <a:off x="1608063" y="2468792"/>
            <a:ext cx="248907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599;p31" descr="Картинки по запросу золотая медаль 1 место"/>
          <p:cNvPicPr preferRelativeResize="0"/>
          <p:nvPr/>
        </p:nvPicPr>
        <p:blipFill rotWithShape="1">
          <a:blip r:embed="rId3">
            <a:alphaModFix/>
          </a:blip>
          <a:srcRect l="4507" t="22172" r="65914"/>
          <a:stretch/>
        </p:blipFill>
        <p:spPr>
          <a:xfrm>
            <a:off x="1059957" y="2468791"/>
            <a:ext cx="248907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609;p31"/>
          <p:cNvSpPr/>
          <p:nvPr/>
        </p:nvSpPr>
        <p:spPr>
          <a:xfrm>
            <a:off x="635095" y="1623051"/>
            <a:ext cx="1426200" cy="5277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610;p31"/>
          <p:cNvSpPr txBox="1"/>
          <p:nvPr/>
        </p:nvSpPr>
        <p:spPr>
          <a:xfrm>
            <a:off x="962995" y="1713068"/>
            <a:ext cx="7704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 smtClean="0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201</a:t>
            </a:r>
            <a:r>
              <a:rPr lang="en-US" sz="2000" dirty="0" smtClean="0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6</a:t>
            </a:r>
            <a:endParaRPr sz="2000" i="0" u="none" strike="noStrike" cap="none" dirty="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52" name="Google Shape;599;p31" descr="Картинки по запросу золотая медаль 1 место"/>
          <p:cNvPicPr preferRelativeResize="0"/>
          <p:nvPr/>
        </p:nvPicPr>
        <p:blipFill rotWithShape="1">
          <a:blip r:embed="rId3">
            <a:alphaModFix/>
          </a:blip>
          <a:srcRect l="4507" t="22172" r="65914"/>
          <a:stretch/>
        </p:blipFill>
        <p:spPr>
          <a:xfrm>
            <a:off x="1332691" y="2468791"/>
            <a:ext cx="248907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98;p31" descr="Картинки по запросу золотая медаль 1 место"/>
          <p:cNvPicPr preferRelativeResize="0"/>
          <p:nvPr/>
        </p:nvPicPr>
        <p:blipFill rotWithShape="1">
          <a:blip r:embed="rId4">
            <a:alphaModFix/>
          </a:blip>
          <a:srcRect l="66597" t="22172" r="3824"/>
          <a:stretch/>
        </p:blipFill>
        <p:spPr>
          <a:xfrm>
            <a:off x="6617121" y="2660021"/>
            <a:ext cx="248907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603;p31"/>
          <p:cNvSpPr/>
          <p:nvPr/>
        </p:nvSpPr>
        <p:spPr>
          <a:xfrm>
            <a:off x="7106303" y="2367923"/>
            <a:ext cx="1650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NERC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lang="ru" sz="1200" b="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ICPC </a:t>
            </a:r>
            <a:r>
              <a:rPr lang="en-US" sz="1200" b="1" dirty="0" smtClean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200" dirty="0" smtClean="0">
                <a:latin typeface="Roboto"/>
                <a:ea typeface="Roboto"/>
                <a:cs typeface="Roboto"/>
                <a:sym typeface="Roboto"/>
              </a:rPr>
              <a:t>semi-f</a:t>
            </a:r>
            <a:r>
              <a:rPr lang="ru" sz="1200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inal</a:t>
            </a:r>
            <a:r>
              <a:rPr lang="en-US" sz="1200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 sz="11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5" name="Google Shape;613;p31"/>
          <p:cNvSpPr/>
          <p:nvPr/>
        </p:nvSpPr>
        <p:spPr>
          <a:xfrm>
            <a:off x="7122338" y="1623051"/>
            <a:ext cx="1426200" cy="5277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614;p31"/>
          <p:cNvSpPr txBox="1"/>
          <p:nvPr/>
        </p:nvSpPr>
        <p:spPr>
          <a:xfrm>
            <a:off x="7450238" y="1713068"/>
            <a:ext cx="7704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2020</a:t>
            </a:r>
            <a:endParaRPr sz="2000" i="0" u="none" strike="noStrike" cap="none" dirty="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58" name="Google Shape;592;p31" descr="Картинки по запросу золотая медаль 1 место"/>
          <p:cNvPicPr preferRelativeResize="0"/>
          <p:nvPr/>
        </p:nvPicPr>
        <p:blipFill rotWithShape="1">
          <a:blip r:embed="rId3">
            <a:alphaModFix/>
          </a:blip>
          <a:srcRect l="34668" t="22172" r="35753"/>
          <a:stretch/>
        </p:blipFill>
        <p:spPr>
          <a:xfrm>
            <a:off x="8092878" y="2830362"/>
            <a:ext cx="248907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9;p31" descr="Картинки по запросу золотая медаль 1 место"/>
          <p:cNvPicPr preferRelativeResize="0"/>
          <p:nvPr/>
        </p:nvPicPr>
        <p:blipFill rotWithShape="1">
          <a:blip r:embed="rId3">
            <a:alphaModFix/>
          </a:blip>
          <a:srcRect l="4507" t="22172" r="65914"/>
          <a:stretch/>
        </p:blipFill>
        <p:spPr>
          <a:xfrm>
            <a:off x="7828158" y="2830362"/>
            <a:ext cx="248907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03;p31"/>
          <p:cNvSpPr/>
          <p:nvPr/>
        </p:nvSpPr>
        <p:spPr>
          <a:xfrm>
            <a:off x="7106303" y="3141751"/>
            <a:ext cx="1650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 smtClean="0">
                <a:solidFill>
                  <a:srgbClr val="000000"/>
                </a:solidFill>
                <a:latin typeface="Roboto" panose="020B0604020202020204" charset="0"/>
                <a:ea typeface="Roboto" panose="020B0604020202020204" charset="0"/>
                <a:cs typeface="Verdana"/>
                <a:sym typeface="Verdana"/>
              </a:rPr>
              <a:t>IMC</a:t>
            </a:r>
            <a:endParaRPr sz="1100" b="1" dirty="0">
              <a:solidFill>
                <a:srgbClr val="000000"/>
              </a:solidFill>
              <a:latin typeface="Roboto" panose="020B0604020202020204" charset="0"/>
              <a:ea typeface="Roboto" panose="020B0604020202020204" charset="0"/>
              <a:cs typeface="Verdana"/>
              <a:sym typeface="Verdana"/>
            </a:endParaRPr>
          </a:p>
        </p:txBody>
      </p:sp>
      <p:pic>
        <p:nvPicPr>
          <p:cNvPr id="63" name="Google Shape;599;p31" descr="Картинки по запросу золотая медаль 1 место"/>
          <p:cNvPicPr preferRelativeResize="0"/>
          <p:nvPr/>
        </p:nvPicPr>
        <p:blipFill rotWithShape="1">
          <a:blip r:embed="rId3">
            <a:alphaModFix/>
          </a:blip>
          <a:srcRect l="4507" t="22172" r="65914"/>
          <a:stretch/>
        </p:blipFill>
        <p:spPr>
          <a:xfrm>
            <a:off x="7829601" y="3219440"/>
            <a:ext cx="248907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599;p31" descr="Картинки по запросу золотая медаль 1 место"/>
          <p:cNvPicPr preferRelativeResize="0"/>
          <p:nvPr/>
        </p:nvPicPr>
        <p:blipFill rotWithShape="1">
          <a:blip r:embed="rId3">
            <a:alphaModFix/>
          </a:blip>
          <a:srcRect l="4507" t="22172" r="65914"/>
          <a:stretch/>
        </p:blipFill>
        <p:spPr>
          <a:xfrm>
            <a:off x="8092878" y="3219440"/>
            <a:ext cx="248907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599;p31" descr="Картинки по запросу золотая медаль 1 место"/>
          <p:cNvPicPr preferRelativeResize="0"/>
          <p:nvPr/>
        </p:nvPicPr>
        <p:blipFill rotWithShape="1">
          <a:blip r:embed="rId3">
            <a:alphaModFix/>
          </a:blip>
          <a:srcRect l="4507" t="22172" r="65914"/>
          <a:stretch/>
        </p:blipFill>
        <p:spPr>
          <a:xfrm>
            <a:off x="8341785" y="3219440"/>
            <a:ext cx="248907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599;p31" descr="Картинки по запросу золотая медаль 1 место"/>
          <p:cNvPicPr preferRelativeResize="0"/>
          <p:nvPr/>
        </p:nvPicPr>
        <p:blipFill rotWithShape="1">
          <a:blip r:embed="rId3">
            <a:alphaModFix/>
          </a:blip>
          <a:srcRect l="4507" t="22172" r="65914"/>
          <a:stretch/>
        </p:blipFill>
        <p:spPr>
          <a:xfrm>
            <a:off x="8605062" y="3219440"/>
            <a:ext cx="248907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592;p31" descr="Картинки по запросу золотая медаль 1 место"/>
          <p:cNvPicPr preferRelativeResize="0"/>
          <p:nvPr/>
        </p:nvPicPr>
        <p:blipFill rotWithShape="1">
          <a:blip r:embed="rId3">
            <a:alphaModFix/>
          </a:blip>
          <a:srcRect l="34668" t="22172" r="35753"/>
          <a:stretch/>
        </p:blipFill>
        <p:spPr>
          <a:xfrm>
            <a:off x="8092878" y="3628940"/>
            <a:ext cx="248907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592;p31" descr="Картинки по запросу золотая медаль 1 место"/>
          <p:cNvPicPr preferRelativeResize="0"/>
          <p:nvPr/>
        </p:nvPicPr>
        <p:blipFill rotWithShape="1">
          <a:blip r:embed="rId3">
            <a:alphaModFix/>
          </a:blip>
          <a:srcRect l="34668" t="22172" r="35753"/>
          <a:stretch/>
        </p:blipFill>
        <p:spPr>
          <a:xfrm>
            <a:off x="7826043" y="3630457"/>
            <a:ext cx="248907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598;p31" descr="Картинки по запросу золотая медаль 1 место"/>
          <p:cNvPicPr preferRelativeResize="0"/>
          <p:nvPr/>
        </p:nvPicPr>
        <p:blipFill rotWithShape="1">
          <a:blip r:embed="rId4">
            <a:alphaModFix/>
          </a:blip>
          <a:srcRect l="66597" t="22172" r="3824"/>
          <a:stretch/>
        </p:blipFill>
        <p:spPr>
          <a:xfrm>
            <a:off x="8359713" y="3628940"/>
            <a:ext cx="248907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603;p31"/>
          <p:cNvSpPr/>
          <p:nvPr/>
        </p:nvSpPr>
        <p:spPr>
          <a:xfrm>
            <a:off x="5506092" y="3090734"/>
            <a:ext cx="1650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 smtClean="0">
                <a:solidFill>
                  <a:srgbClr val="000000"/>
                </a:solidFill>
                <a:latin typeface="Roboto" panose="020B0604020202020204" charset="0"/>
                <a:ea typeface="Roboto" panose="020B0604020202020204" charset="0"/>
                <a:cs typeface="Verdana"/>
                <a:sym typeface="Verdana"/>
              </a:rPr>
              <a:t>IMC</a:t>
            </a:r>
            <a:endParaRPr sz="1100" b="1" dirty="0">
              <a:solidFill>
                <a:srgbClr val="000000"/>
              </a:solidFill>
              <a:latin typeface="Roboto" panose="020B0604020202020204" charset="0"/>
              <a:ea typeface="Roboto" panose="020B0604020202020204" charset="0"/>
              <a:cs typeface="Verdana"/>
              <a:sym typeface="Verdana"/>
            </a:endParaRPr>
          </a:p>
        </p:txBody>
      </p:sp>
      <p:pic>
        <p:nvPicPr>
          <p:cNvPr id="71" name="Google Shape;599;p31" descr="Картинки по запросу золотая медаль 1 место"/>
          <p:cNvPicPr preferRelativeResize="0"/>
          <p:nvPr/>
        </p:nvPicPr>
        <p:blipFill rotWithShape="1">
          <a:blip r:embed="rId3">
            <a:alphaModFix/>
          </a:blip>
          <a:srcRect l="4507" t="22172" r="65914"/>
          <a:stretch/>
        </p:blipFill>
        <p:spPr>
          <a:xfrm>
            <a:off x="6229390" y="3168423"/>
            <a:ext cx="248907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599;p31" descr="Картинки по запросу золотая медаль 1 место"/>
          <p:cNvPicPr preferRelativeResize="0"/>
          <p:nvPr/>
        </p:nvPicPr>
        <p:blipFill rotWithShape="1">
          <a:blip r:embed="rId3">
            <a:alphaModFix/>
          </a:blip>
          <a:srcRect l="4507" t="22172" r="65914"/>
          <a:stretch/>
        </p:blipFill>
        <p:spPr>
          <a:xfrm>
            <a:off x="6492667" y="3168423"/>
            <a:ext cx="248907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599;p31" descr="Картинки по запросу золотая медаль 1 место"/>
          <p:cNvPicPr preferRelativeResize="0"/>
          <p:nvPr/>
        </p:nvPicPr>
        <p:blipFill rotWithShape="1">
          <a:blip r:embed="rId3">
            <a:alphaModFix/>
          </a:blip>
          <a:srcRect l="4507" t="22172" r="65914"/>
          <a:stretch/>
        </p:blipFill>
        <p:spPr>
          <a:xfrm>
            <a:off x="6741574" y="3168423"/>
            <a:ext cx="248907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592;p31" descr="Картинки по запросу золотая медаль 1 место"/>
          <p:cNvPicPr preferRelativeResize="0"/>
          <p:nvPr/>
        </p:nvPicPr>
        <p:blipFill rotWithShape="1">
          <a:blip r:embed="rId3">
            <a:alphaModFix/>
          </a:blip>
          <a:srcRect l="34668" t="22172" r="35753"/>
          <a:stretch/>
        </p:blipFill>
        <p:spPr>
          <a:xfrm>
            <a:off x="6225832" y="3579440"/>
            <a:ext cx="248907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598;p31" descr="Картинки по запросу золотая медаль 1 место"/>
          <p:cNvPicPr preferRelativeResize="0"/>
          <p:nvPr/>
        </p:nvPicPr>
        <p:blipFill rotWithShape="1">
          <a:blip r:embed="rId4">
            <a:alphaModFix/>
          </a:blip>
          <a:srcRect l="66597" t="22172" r="3824"/>
          <a:stretch/>
        </p:blipFill>
        <p:spPr>
          <a:xfrm>
            <a:off x="6506054" y="3579440"/>
            <a:ext cx="248907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32"/>
          <p:cNvSpPr txBox="1"/>
          <p:nvPr/>
        </p:nvSpPr>
        <p:spPr>
          <a:xfrm>
            <a:off x="551266" y="110650"/>
            <a:ext cx="67533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3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International Data Analysis </a:t>
            </a:r>
            <a:endParaRPr sz="30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3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Olympiad</a:t>
            </a:r>
            <a:endParaRPr sz="30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23" name="Google Shape;623;p32"/>
          <p:cNvCxnSpPr>
            <a:endCxn id="624" idx="2"/>
          </p:cNvCxnSpPr>
          <p:nvPr/>
        </p:nvCxnSpPr>
        <p:spPr>
          <a:xfrm>
            <a:off x="10" y="1147899"/>
            <a:ext cx="6909900" cy="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4" name="Google Shape;624;p32"/>
          <p:cNvSpPr/>
          <p:nvPr/>
        </p:nvSpPr>
        <p:spPr>
          <a:xfrm>
            <a:off x="6909910" y="1010949"/>
            <a:ext cx="273900" cy="273900"/>
          </a:xfrm>
          <a:prstGeom prst="ellipse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32"/>
          <p:cNvSpPr/>
          <p:nvPr/>
        </p:nvSpPr>
        <p:spPr>
          <a:xfrm>
            <a:off x="540175" y="1475237"/>
            <a:ext cx="4071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600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Key numbers of IDAO </a:t>
            </a:r>
            <a:r>
              <a:rPr lang="ru" sz="1600" b="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202</a:t>
            </a:r>
            <a:r>
              <a:rPr lang="en-US" sz="1600" b="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sz="1600" b="1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6" name="Google Shape;626;p32"/>
          <p:cNvSpPr/>
          <p:nvPr/>
        </p:nvSpPr>
        <p:spPr>
          <a:xfrm>
            <a:off x="608028" y="1983200"/>
            <a:ext cx="2090100" cy="4497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32"/>
          <p:cNvSpPr txBox="1"/>
          <p:nvPr/>
        </p:nvSpPr>
        <p:spPr>
          <a:xfrm>
            <a:off x="868581" y="2016225"/>
            <a:ext cx="1569000" cy="4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648</a:t>
            </a:r>
            <a:endParaRPr sz="2000" i="0" u="none" strike="noStrike" cap="none" dirty="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628" name="Google Shape;628;p32"/>
          <p:cNvSpPr/>
          <p:nvPr/>
        </p:nvSpPr>
        <p:spPr>
          <a:xfrm>
            <a:off x="608028" y="2711000"/>
            <a:ext cx="2090100" cy="4497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32"/>
          <p:cNvSpPr txBox="1"/>
          <p:nvPr/>
        </p:nvSpPr>
        <p:spPr>
          <a:xfrm>
            <a:off x="868581" y="2727488"/>
            <a:ext cx="1569000" cy="4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66</a:t>
            </a:r>
            <a:endParaRPr sz="2000" i="0" u="none" strike="noStrike" cap="none" dirty="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630" name="Google Shape;630;p32"/>
          <p:cNvSpPr/>
          <p:nvPr/>
        </p:nvSpPr>
        <p:spPr>
          <a:xfrm>
            <a:off x="608028" y="3438775"/>
            <a:ext cx="2090100" cy="4497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32"/>
          <p:cNvSpPr txBox="1"/>
          <p:nvPr/>
        </p:nvSpPr>
        <p:spPr>
          <a:xfrm>
            <a:off x="868581" y="3455275"/>
            <a:ext cx="1569000" cy="4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32</a:t>
            </a:r>
            <a:endParaRPr sz="2000" i="0" u="none" strike="noStrike" cap="none" dirty="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632" name="Google Shape;632;p32"/>
          <p:cNvSpPr/>
          <p:nvPr/>
        </p:nvSpPr>
        <p:spPr>
          <a:xfrm>
            <a:off x="2754855" y="2027775"/>
            <a:ext cx="3507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600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Online Round </a:t>
            </a:r>
            <a:r>
              <a:rPr lang="en-US" sz="1600" b="1" dirty="0" smtClean="0">
                <a:latin typeface="Roboto"/>
                <a:ea typeface="Roboto"/>
                <a:cs typeface="Roboto"/>
                <a:sym typeface="Roboto"/>
              </a:rPr>
              <a:t>teams</a:t>
            </a:r>
            <a:endParaRPr sz="1600" b="1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3" name="Google Shape;633;p32"/>
          <p:cNvSpPr/>
          <p:nvPr/>
        </p:nvSpPr>
        <p:spPr>
          <a:xfrm>
            <a:off x="2754855" y="2739038"/>
            <a:ext cx="3507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600" b="1"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ru" sz="16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ountries</a:t>
            </a:r>
            <a:endParaRPr sz="16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4" name="Google Shape;634;p32"/>
          <p:cNvSpPr/>
          <p:nvPr/>
        </p:nvSpPr>
        <p:spPr>
          <a:xfrm>
            <a:off x="2754855" y="3459301"/>
            <a:ext cx="3507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600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Final Round teams</a:t>
            </a:r>
            <a:endParaRPr sz="1600" b="1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36" name="Google Shape;636;p32" descr="https://static.tildacdn.com/tild6564-3938-4564-a564-663438613864/logo__hse_cmyk_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925" y="4373193"/>
            <a:ext cx="587703" cy="592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13475" y="2939499"/>
            <a:ext cx="2356824" cy="156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13475" y="1422350"/>
            <a:ext cx="2356825" cy="1571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749" y="4566112"/>
            <a:ext cx="1991228" cy="57738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8362" y="4450365"/>
            <a:ext cx="1500143" cy="438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551268" y="908342"/>
            <a:ext cx="67533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Established in March 2014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327403" y="2758887"/>
            <a:ext cx="406800" cy="6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6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44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</a:t>
            </a:r>
            <a:endParaRPr sz="44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551266" y="110650"/>
            <a:ext cx="67533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Faculty of Computer Science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2301277" y="1410062"/>
            <a:ext cx="1353300" cy="2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i="0" u="none" strike="noStrike" cap="none" dirty="0">
                <a:solidFill>
                  <a:srgbClr val="000000"/>
                </a:solidFill>
                <a:latin typeface="Roboto" panose="020B0604020202020204" charset="0"/>
                <a:ea typeface="Roboto" panose="020B0604020202020204" charset="0"/>
                <a:cs typeface="Roboto"/>
                <a:sym typeface="Roboto"/>
              </a:rPr>
              <a:t>Bachelor’s </a:t>
            </a:r>
            <a:br>
              <a:rPr lang="ru" i="0" u="none" strike="noStrike" cap="none" dirty="0">
                <a:solidFill>
                  <a:srgbClr val="000000"/>
                </a:solidFill>
                <a:latin typeface="Roboto" panose="020B0604020202020204" charset="0"/>
                <a:ea typeface="Roboto" panose="020B0604020202020204" charset="0"/>
                <a:cs typeface="Roboto"/>
                <a:sym typeface="Roboto"/>
              </a:rPr>
            </a:br>
            <a:r>
              <a:rPr lang="ru" i="0" u="none" strike="noStrike" cap="none" dirty="0">
                <a:solidFill>
                  <a:srgbClr val="000000"/>
                </a:solidFill>
                <a:latin typeface="Roboto" panose="020B0604020202020204" charset="0"/>
                <a:ea typeface="Roboto" panose="020B0604020202020204" charset="0"/>
                <a:cs typeface="Roboto"/>
                <a:sym typeface="Roboto"/>
              </a:rPr>
              <a:t>Programmes</a:t>
            </a:r>
            <a:endParaRPr dirty="0">
              <a:solidFill>
                <a:srgbClr val="000000"/>
              </a:solidFill>
              <a:latin typeface="Roboto" panose="020B0604020202020204" charset="0"/>
              <a:ea typeface="Roboto" panose="020B0604020202020204" charset="0"/>
              <a:cs typeface="Roboto"/>
              <a:sym typeface="Roboto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2299788" y="2032425"/>
            <a:ext cx="1570500" cy="2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rgbClr val="000000"/>
                </a:solidFill>
                <a:latin typeface="Roboto" panose="020B0604020202020204" charset="0"/>
                <a:ea typeface="Roboto" panose="020B0604020202020204" charset="0"/>
                <a:cs typeface="Helvetica Neue"/>
                <a:sym typeface="Helvetica Neue"/>
              </a:rPr>
              <a:t>Master’s </a:t>
            </a:r>
            <a:br>
              <a:rPr lang="ru" dirty="0">
                <a:solidFill>
                  <a:srgbClr val="000000"/>
                </a:solidFill>
                <a:latin typeface="Roboto" panose="020B0604020202020204" charset="0"/>
                <a:ea typeface="Roboto" panose="020B0604020202020204" charset="0"/>
                <a:cs typeface="Helvetica Neue"/>
                <a:sym typeface="Helvetica Neue"/>
              </a:rPr>
            </a:br>
            <a:r>
              <a:rPr lang="ru" dirty="0">
                <a:solidFill>
                  <a:srgbClr val="000000"/>
                </a:solidFill>
                <a:latin typeface="Roboto" panose="020B0604020202020204" charset="0"/>
                <a:ea typeface="Roboto" panose="020B0604020202020204" charset="0"/>
                <a:cs typeface="Helvetica Neue"/>
                <a:sym typeface="Helvetica Neue"/>
              </a:rPr>
              <a:t>Programm</a:t>
            </a:r>
            <a:r>
              <a:rPr lang="ru" dirty="0">
                <a:latin typeface="Roboto" panose="020B0604020202020204" charset="0"/>
                <a:ea typeface="Roboto" panose="020B0604020202020204" charset="0"/>
                <a:cs typeface="Helvetica Neue"/>
                <a:sym typeface="Helvetica Neue"/>
              </a:rPr>
              <a:t>e</a:t>
            </a:r>
            <a:r>
              <a:rPr lang="ru" dirty="0">
                <a:solidFill>
                  <a:srgbClr val="000000"/>
                </a:solidFill>
                <a:latin typeface="Roboto" panose="020B0604020202020204" charset="0"/>
                <a:ea typeface="Roboto" panose="020B0604020202020204" charset="0"/>
                <a:cs typeface="Helvetica Neue"/>
                <a:sym typeface="Helvetica Neue"/>
              </a:rPr>
              <a:t>s</a:t>
            </a:r>
            <a:endParaRPr dirty="0">
              <a:solidFill>
                <a:srgbClr val="000000"/>
              </a:solidFill>
              <a:latin typeface="Roboto" panose="020B0604020202020204" charset="0"/>
              <a:ea typeface="Roboto" panose="020B0604020202020204" charset="0"/>
              <a:cs typeface="Helvetica Neue"/>
              <a:sym typeface="Helvetica Neue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2300860" y="2621300"/>
            <a:ext cx="1472100" cy="2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rgbClr val="000000"/>
                </a:solidFill>
                <a:latin typeface="Roboto" panose="020B0604020202020204" charset="0"/>
                <a:ea typeface="Roboto" panose="020B0604020202020204" charset="0"/>
                <a:cs typeface="Helvetica Neue"/>
                <a:sym typeface="Helvetica Neue"/>
              </a:rPr>
              <a:t>Doctoral </a:t>
            </a:r>
            <a:br>
              <a:rPr lang="ru" dirty="0">
                <a:solidFill>
                  <a:srgbClr val="000000"/>
                </a:solidFill>
                <a:latin typeface="Roboto" panose="020B0604020202020204" charset="0"/>
                <a:ea typeface="Roboto" panose="020B0604020202020204" charset="0"/>
                <a:cs typeface="Helvetica Neue"/>
                <a:sym typeface="Helvetica Neue"/>
              </a:rPr>
            </a:br>
            <a:r>
              <a:rPr lang="ru" dirty="0">
                <a:solidFill>
                  <a:srgbClr val="000000"/>
                </a:solidFill>
                <a:latin typeface="Roboto" panose="020B0604020202020204" charset="0"/>
                <a:ea typeface="Roboto" panose="020B0604020202020204" charset="0"/>
                <a:cs typeface="Helvetica Neue"/>
                <a:sym typeface="Helvetica Neue"/>
              </a:rPr>
              <a:t>School</a:t>
            </a:r>
            <a:endParaRPr dirty="0">
              <a:solidFill>
                <a:srgbClr val="000000"/>
              </a:solidFill>
              <a:latin typeface="Roboto" panose="020B0604020202020204" charset="0"/>
              <a:ea typeface="Roboto" panose="020B0604020202020204" charset="0"/>
              <a:cs typeface="Helvetica Neue"/>
              <a:sym typeface="Helvetica Neue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2299135" y="3340697"/>
            <a:ext cx="1139700" cy="2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>
                <a:solidFill>
                  <a:srgbClr val="000000"/>
                </a:solidFill>
                <a:latin typeface="Roboto" panose="020B0604020202020204" charset="0"/>
                <a:ea typeface="Roboto" panose="020B0604020202020204" charset="0"/>
                <a:cs typeface="Roboto"/>
                <a:sym typeface="Roboto"/>
              </a:rPr>
              <a:t>Students</a:t>
            </a:r>
            <a:endParaRPr dirty="0">
              <a:latin typeface="Roboto" panose="020B0604020202020204" charset="0"/>
              <a:ea typeface="Roboto" panose="020B0604020202020204" charset="0"/>
              <a:cs typeface="Roboto"/>
              <a:sym typeface="Roboto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5787499" y="1511904"/>
            <a:ext cx="2470500" cy="2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spcAft>
                <a:spcPts val="800"/>
              </a:spcAft>
              <a:buSzPts val="1100"/>
            </a:pPr>
            <a:r>
              <a:rPr lang="en-GB" dirty="0" smtClean="0">
                <a:latin typeface="Roboto" panose="020B0604020202020204" charset="0"/>
                <a:ea typeface="Roboto" panose="020B0604020202020204" charset="0"/>
                <a:cs typeface="Roboto"/>
                <a:sym typeface="Roboto"/>
              </a:rPr>
              <a:t>Research centre</a:t>
            </a:r>
          </a:p>
        </p:txBody>
      </p:sp>
      <p:sp>
        <p:nvSpPr>
          <p:cNvPr id="70" name="Google Shape;70;p14"/>
          <p:cNvSpPr txBox="1"/>
          <p:nvPr/>
        </p:nvSpPr>
        <p:spPr>
          <a:xfrm>
            <a:off x="5787499" y="2089380"/>
            <a:ext cx="2086200" cy="2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dirty="0" smtClean="0">
                <a:latin typeface="Roboto" panose="020B0604020202020204" charset="0"/>
                <a:ea typeface="Roboto" panose="020B0604020202020204" charset="0"/>
                <a:cs typeface="Roboto"/>
                <a:sym typeface="Roboto"/>
              </a:rPr>
              <a:t>Laboratories</a:t>
            </a:r>
            <a:endParaRPr lang="en-GB" dirty="0">
              <a:latin typeface="Roboto" panose="020B0604020202020204" charset="0"/>
              <a:ea typeface="Roboto" panose="020B0604020202020204" charset="0"/>
              <a:cs typeface="Roboto"/>
              <a:sym typeface="Roboto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5787499" y="2620100"/>
            <a:ext cx="2727600" cy="3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dirty="0">
                <a:latin typeface="Roboto" panose="020B0604020202020204" charset="0"/>
                <a:ea typeface="Roboto" panose="020B0604020202020204" charset="0"/>
                <a:cs typeface="Roboto"/>
                <a:sym typeface="Roboto"/>
              </a:rPr>
              <a:t>Russian Science Foundation </a:t>
            </a:r>
            <a:br>
              <a:rPr lang="en-GB" dirty="0">
                <a:latin typeface="Roboto" panose="020B0604020202020204" charset="0"/>
                <a:ea typeface="Roboto" panose="020B0604020202020204" charset="0"/>
                <a:cs typeface="Roboto"/>
                <a:sym typeface="Roboto"/>
              </a:rPr>
            </a:br>
            <a:r>
              <a:rPr lang="en-GB" dirty="0" smtClean="0">
                <a:latin typeface="Roboto" panose="020B0604020202020204" charset="0"/>
                <a:ea typeface="Roboto" panose="020B0604020202020204" charset="0"/>
                <a:cs typeface="Roboto"/>
                <a:sym typeface="Roboto"/>
              </a:rPr>
              <a:t>grants</a:t>
            </a:r>
            <a:endParaRPr lang="en-GB" dirty="0">
              <a:latin typeface="Roboto" panose="020B0604020202020204" charset="0"/>
              <a:ea typeface="Roboto" panose="020B0604020202020204" charset="0"/>
              <a:cs typeface="Roboto"/>
              <a:sym typeface="Roboto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5787499" y="3114351"/>
            <a:ext cx="2727600" cy="2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GB" dirty="0">
              <a:latin typeface="Roboto" panose="020B0604020202020204" charset="0"/>
              <a:ea typeface="Roboto" panose="020B0604020202020204" charset="0"/>
              <a:cs typeface="Roboto"/>
              <a:sym typeface="Roboto"/>
            </a:endParaRPr>
          </a:p>
          <a:p>
            <a:pPr lvl="0"/>
            <a:r>
              <a:rPr lang="en-GB" dirty="0">
                <a:latin typeface="Roboto" panose="020B0604020202020204" charset="0"/>
                <a:ea typeface="Roboto" panose="020B0604020202020204" charset="0"/>
                <a:cs typeface="Roboto"/>
                <a:sym typeface="Roboto"/>
              </a:rPr>
              <a:t>Faculty Members</a:t>
            </a:r>
          </a:p>
        </p:txBody>
      </p:sp>
      <p:sp>
        <p:nvSpPr>
          <p:cNvPr id="73" name="Google Shape;73;p14"/>
          <p:cNvSpPr txBox="1"/>
          <p:nvPr/>
        </p:nvSpPr>
        <p:spPr>
          <a:xfrm>
            <a:off x="2298539" y="3847250"/>
            <a:ext cx="1509000" cy="2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rgbClr val="000000"/>
                </a:solidFill>
                <a:latin typeface="Roboto" panose="020B0604020202020204" charset="0"/>
                <a:ea typeface="Roboto" panose="020B0604020202020204" charset="0"/>
                <a:cs typeface="Roboto"/>
                <a:sym typeface="Roboto"/>
              </a:rPr>
              <a:t>Foreign </a:t>
            </a:r>
            <a:br>
              <a:rPr lang="ru" dirty="0">
                <a:solidFill>
                  <a:srgbClr val="000000"/>
                </a:solidFill>
                <a:latin typeface="Roboto" panose="020B0604020202020204" charset="0"/>
                <a:ea typeface="Roboto" panose="020B0604020202020204" charset="0"/>
                <a:cs typeface="Roboto"/>
                <a:sym typeface="Roboto"/>
              </a:rPr>
            </a:br>
            <a:r>
              <a:rPr lang="ru" dirty="0">
                <a:solidFill>
                  <a:srgbClr val="000000"/>
                </a:solidFill>
                <a:latin typeface="Roboto" panose="020B0604020202020204" charset="0"/>
                <a:ea typeface="Roboto" panose="020B0604020202020204" charset="0"/>
                <a:cs typeface="Roboto"/>
                <a:sym typeface="Roboto"/>
              </a:rPr>
              <a:t>Students</a:t>
            </a:r>
            <a:endParaRPr dirty="0">
              <a:solidFill>
                <a:srgbClr val="000000"/>
              </a:solidFill>
              <a:latin typeface="Roboto" panose="020B0604020202020204" charset="0"/>
              <a:ea typeface="Roboto" panose="020B0604020202020204" charset="0"/>
              <a:cs typeface="Roboto"/>
              <a:sym typeface="Roboto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5793502" y="3780514"/>
            <a:ext cx="2639400" cy="2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dirty="0">
                <a:solidFill>
                  <a:srgbClr val="000000"/>
                </a:solidFill>
                <a:latin typeface="Roboto" panose="020B0604020202020204" charset="0"/>
                <a:ea typeface="Roboto" panose="020B0604020202020204" charset="0"/>
                <a:cs typeface="Roboto"/>
                <a:sym typeface="Roboto"/>
              </a:rPr>
              <a:t>Vocational education </a:t>
            </a:r>
            <a:br>
              <a:rPr lang="ru" dirty="0">
                <a:solidFill>
                  <a:srgbClr val="000000"/>
                </a:solidFill>
                <a:latin typeface="Roboto" panose="020B0604020202020204" charset="0"/>
                <a:ea typeface="Roboto" panose="020B0604020202020204" charset="0"/>
                <a:cs typeface="Roboto"/>
                <a:sym typeface="Roboto"/>
              </a:rPr>
            </a:br>
            <a:r>
              <a:rPr lang="ru" dirty="0">
                <a:solidFill>
                  <a:srgbClr val="000000"/>
                </a:solidFill>
                <a:latin typeface="Roboto" panose="020B0604020202020204" charset="0"/>
                <a:ea typeface="Roboto" panose="020B0604020202020204" charset="0"/>
                <a:cs typeface="Roboto"/>
                <a:sym typeface="Roboto"/>
              </a:rPr>
              <a:t>programmes</a:t>
            </a:r>
            <a:endParaRPr dirty="0">
              <a:solidFill>
                <a:srgbClr val="000000"/>
              </a:solidFill>
              <a:latin typeface="Roboto" panose="020B0604020202020204" charset="0"/>
              <a:ea typeface="Roboto" panose="020B0604020202020204" charset="0"/>
              <a:cs typeface="Roboto"/>
              <a:sym typeface="Roboto"/>
            </a:endParaRPr>
          </a:p>
        </p:txBody>
      </p:sp>
      <p:cxnSp>
        <p:nvCxnSpPr>
          <p:cNvPr id="76" name="Google Shape;76;p14"/>
          <p:cNvCxnSpPr>
            <a:endCxn id="77" idx="2"/>
          </p:cNvCxnSpPr>
          <p:nvPr/>
        </p:nvCxnSpPr>
        <p:spPr>
          <a:xfrm>
            <a:off x="-24090" y="693999"/>
            <a:ext cx="6909900" cy="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7" name="Google Shape;77;p14"/>
          <p:cNvSpPr/>
          <p:nvPr/>
        </p:nvSpPr>
        <p:spPr>
          <a:xfrm>
            <a:off x="6885810" y="557049"/>
            <a:ext cx="273900" cy="273900"/>
          </a:xfrm>
          <a:prstGeom prst="ellipse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4"/>
          <p:cNvSpPr/>
          <p:nvPr/>
        </p:nvSpPr>
        <p:spPr>
          <a:xfrm>
            <a:off x="4135878" y="1447450"/>
            <a:ext cx="1613700" cy="4215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4572005" y="1410062"/>
            <a:ext cx="816300" cy="3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dirty="0" smtClean="0">
                <a:solidFill>
                  <a:srgbClr val="000000"/>
                </a:solidFill>
                <a:latin typeface="Roboto" panose="020B0604020202020204" charset="0"/>
                <a:ea typeface="Roboto" panose="020B0604020202020204" charset="0"/>
                <a:cs typeface="Roboto Medium"/>
                <a:sym typeface="Roboto Medium"/>
              </a:rPr>
              <a:t>1</a:t>
            </a:r>
            <a:endParaRPr dirty="0">
              <a:latin typeface="Roboto" panose="020B0604020202020204" charset="0"/>
              <a:ea typeface="Roboto" panose="020B0604020202020204" charset="0"/>
              <a:cs typeface="Roboto Medium"/>
              <a:sym typeface="Roboto Medium"/>
            </a:endParaRPr>
          </a:p>
        </p:txBody>
      </p:sp>
      <p:sp>
        <p:nvSpPr>
          <p:cNvPr id="80" name="Google Shape;80;p14"/>
          <p:cNvSpPr/>
          <p:nvPr/>
        </p:nvSpPr>
        <p:spPr>
          <a:xfrm>
            <a:off x="4135878" y="2056750"/>
            <a:ext cx="1613700" cy="4215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4415100" y="2019350"/>
            <a:ext cx="1139700" cy="3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latin typeface="Roboto" panose="020B0604020202020204" charset="0"/>
                <a:ea typeface="Roboto" panose="020B0604020202020204" charset="0"/>
                <a:cs typeface="Roboto Medium"/>
                <a:sym typeface="Roboto Medium"/>
              </a:rPr>
              <a:t>12</a:t>
            </a:r>
            <a:endParaRPr dirty="0">
              <a:latin typeface="Roboto" panose="020B0604020202020204" charset="0"/>
              <a:ea typeface="Roboto" panose="020B0604020202020204" charset="0"/>
              <a:cs typeface="Roboto Medium"/>
              <a:sym typeface="Roboto Medium"/>
            </a:endParaRPr>
          </a:p>
        </p:txBody>
      </p:sp>
      <p:sp>
        <p:nvSpPr>
          <p:cNvPr id="82" name="Google Shape;82;p14"/>
          <p:cNvSpPr/>
          <p:nvPr/>
        </p:nvSpPr>
        <p:spPr>
          <a:xfrm>
            <a:off x="4135878" y="2666050"/>
            <a:ext cx="1613700" cy="4215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83" name="Google Shape;83;p14"/>
          <p:cNvSpPr txBox="1"/>
          <p:nvPr/>
        </p:nvSpPr>
        <p:spPr>
          <a:xfrm>
            <a:off x="4415100" y="2628650"/>
            <a:ext cx="1139700" cy="3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latin typeface="Roboto" panose="020B0604020202020204" charset="0"/>
                <a:ea typeface="Roboto" panose="020B0604020202020204" charset="0"/>
                <a:cs typeface="Roboto Medium"/>
                <a:sym typeface="Roboto Medium"/>
              </a:rPr>
              <a:t>6</a:t>
            </a:r>
            <a:endParaRPr dirty="0">
              <a:latin typeface="Roboto" panose="020B0604020202020204" charset="0"/>
              <a:ea typeface="Roboto" panose="020B0604020202020204" charset="0"/>
              <a:cs typeface="Roboto Medium"/>
              <a:sym typeface="Roboto Medium"/>
            </a:endParaRPr>
          </a:p>
        </p:txBody>
      </p:sp>
      <p:sp>
        <p:nvSpPr>
          <p:cNvPr id="84" name="Google Shape;84;p14"/>
          <p:cNvSpPr/>
          <p:nvPr/>
        </p:nvSpPr>
        <p:spPr>
          <a:xfrm>
            <a:off x="4135878" y="3275350"/>
            <a:ext cx="1613700" cy="4215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85" name="Google Shape;85;p14"/>
          <p:cNvSpPr txBox="1"/>
          <p:nvPr/>
        </p:nvSpPr>
        <p:spPr>
          <a:xfrm>
            <a:off x="4415100" y="3237950"/>
            <a:ext cx="1139700" cy="3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latin typeface="Roboto" panose="020B0604020202020204" charset="0"/>
                <a:ea typeface="Roboto" panose="020B0604020202020204" charset="0"/>
                <a:cs typeface="Roboto Medium"/>
                <a:sym typeface="Roboto Medium"/>
              </a:rPr>
              <a:t>396</a:t>
            </a:r>
            <a:endParaRPr dirty="0">
              <a:latin typeface="Roboto" panose="020B0604020202020204" charset="0"/>
              <a:ea typeface="Roboto" panose="020B0604020202020204" charset="0"/>
              <a:cs typeface="Roboto Medium"/>
              <a:sym typeface="Roboto Medium"/>
            </a:endParaRPr>
          </a:p>
        </p:txBody>
      </p:sp>
      <p:sp>
        <p:nvSpPr>
          <p:cNvPr id="86" name="Google Shape;86;p14"/>
          <p:cNvSpPr/>
          <p:nvPr/>
        </p:nvSpPr>
        <p:spPr>
          <a:xfrm>
            <a:off x="4135878" y="3884650"/>
            <a:ext cx="1613700" cy="4215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87" name="Google Shape;87;p14"/>
          <p:cNvSpPr txBox="1"/>
          <p:nvPr/>
        </p:nvSpPr>
        <p:spPr>
          <a:xfrm>
            <a:off x="4415100" y="3847250"/>
            <a:ext cx="1139700" cy="3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dirty="0" smtClean="0">
                <a:latin typeface="Roboto" panose="020B0604020202020204" charset="0"/>
                <a:ea typeface="Roboto" panose="020B0604020202020204" charset="0"/>
                <a:cs typeface="Roboto Medium"/>
                <a:sym typeface="Roboto Medium"/>
              </a:rPr>
              <a:t>19</a:t>
            </a:r>
            <a:endParaRPr dirty="0">
              <a:latin typeface="Roboto" panose="020B0604020202020204" charset="0"/>
              <a:ea typeface="Roboto" panose="020B0604020202020204" charset="0"/>
              <a:cs typeface="Roboto Medium"/>
              <a:sym typeface="Roboto Medium"/>
            </a:endParaRPr>
          </a:p>
        </p:txBody>
      </p:sp>
      <p:sp>
        <p:nvSpPr>
          <p:cNvPr id="88" name="Google Shape;88;p14"/>
          <p:cNvSpPr/>
          <p:nvPr/>
        </p:nvSpPr>
        <p:spPr>
          <a:xfrm>
            <a:off x="551278" y="1447450"/>
            <a:ext cx="1613700" cy="4215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89" name="Google Shape;89;p14"/>
          <p:cNvSpPr txBox="1"/>
          <p:nvPr/>
        </p:nvSpPr>
        <p:spPr>
          <a:xfrm>
            <a:off x="987405" y="1410062"/>
            <a:ext cx="816300" cy="3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dirty="0" smtClean="0">
                <a:latin typeface="Roboto" panose="020B0604020202020204" charset="0"/>
                <a:ea typeface="Roboto" panose="020B0604020202020204" charset="0"/>
                <a:cs typeface="Roboto Medium"/>
                <a:sym typeface="Roboto Medium"/>
              </a:rPr>
              <a:t>4</a:t>
            </a:r>
            <a:endParaRPr dirty="0">
              <a:latin typeface="Roboto" panose="020B0604020202020204" charset="0"/>
              <a:ea typeface="Roboto" panose="020B0604020202020204" charset="0"/>
              <a:cs typeface="Roboto Medium"/>
              <a:sym typeface="Roboto Medium"/>
            </a:endParaRPr>
          </a:p>
        </p:txBody>
      </p:sp>
      <p:sp>
        <p:nvSpPr>
          <p:cNvPr id="90" name="Google Shape;90;p14"/>
          <p:cNvSpPr/>
          <p:nvPr/>
        </p:nvSpPr>
        <p:spPr>
          <a:xfrm>
            <a:off x="551278" y="2056750"/>
            <a:ext cx="1613700" cy="4215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91" name="Google Shape;91;p14"/>
          <p:cNvSpPr txBox="1"/>
          <p:nvPr/>
        </p:nvSpPr>
        <p:spPr>
          <a:xfrm>
            <a:off x="830500" y="2019350"/>
            <a:ext cx="1139700" cy="3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dirty="0" smtClean="0">
                <a:latin typeface="Roboto" panose="020B0604020202020204" charset="0"/>
                <a:ea typeface="Roboto" panose="020B0604020202020204" charset="0"/>
                <a:cs typeface="Roboto Medium"/>
                <a:sym typeface="Roboto Medium"/>
              </a:rPr>
              <a:t>8</a:t>
            </a:r>
            <a:endParaRPr dirty="0">
              <a:latin typeface="Roboto" panose="020B0604020202020204" charset="0"/>
              <a:ea typeface="Roboto" panose="020B0604020202020204" charset="0"/>
              <a:cs typeface="Roboto Medium"/>
              <a:sym typeface="Roboto Medium"/>
            </a:endParaRPr>
          </a:p>
        </p:txBody>
      </p:sp>
      <p:sp>
        <p:nvSpPr>
          <p:cNvPr id="92" name="Google Shape;92;p14"/>
          <p:cNvSpPr/>
          <p:nvPr/>
        </p:nvSpPr>
        <p:spPr>
          <a:xfrm>
            <a:off x="551278" y="2666050"/>
            <a:ext cx="1613700" cy="4215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93" name="Google Shape;93;p14"/>
          <p:cNvSpPr txBox="1"/>
          <p:nvPr/>
        </p:nvSpPr>
        <p:spPr>
          <a:xfrm>
            <a:off x="830500" y="2628650"/>
            <a:ext cx="1139700" cy="3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latin typeface="Roboto" panose="020B0604020202020204" charset="0"/>
                <a:ea typeface="Roboto" panose="020B0604020202020204" charset="0"/>
                <a:cs typeface="Roboto Medium"/>
                <a:sym typeface="Roboto Medium"/>
              </a:rPr>
              <a:t>1</a:t>
            </a:r>
            <a:endParaRPr>
              <a:latin typeface="Roboto" panose="020B0604020202020204" charset="0"/>
              <a:ea typeface="Roboto" panose="020B0604020202020204" charset="0"/>
              <a:cs typeface="Roboto Medium"/>
              <a:sym typeface="Roboto Medium"/>
            </a:endParaRPr>
          </a:p>
        </p:txBody>
      </p:sp>
      <p:sp>
        <p:nvSpPr>
          <p:cNvPr id="94" name="Google Shape;94;p14"/>
          <p:cNvSpPr/>
          <p:nvPr/>
        </p:nvSpPr>
        <p:spPr>
          <a:xfrm>
            <a:off x="551278" y="3275350"/>
            <a:ext cx="1613700" cy="4215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830500" y="3237950"/>
            <a:ext cx="1139700" cy="3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dirty="0" smtClean="0">
                <a:latin typeface="Roboto" panose="020B0604020202020204" charset="0"/>
                <a:ea typeface="Roboto" panose="020B0604020202020204" charset="0"/>
                <a:cs typeface="Roboto Medium"/>
                <a:sym typeface="Roboto Medium"/>
              </a:rPr>
              <a:t>2751</a:t>
            </a:r>
            <a:endParaRPr dirty="0">
              <a:latin typeface="Roboto" panose="020B0604020202020204" charset="0"/>
              <a:ea typeface="Roboto" panose="020B0604020202020204" charset="0"/>
              <a:cs typeface="Roboto Medium"/>
              <a:sym typeface="Roboto Medium"/>
            </a:endParaRPr>
          </a:p>
        </p:txBody>
      </p:sp>
      <p:sp>
        <p:nvSpPr>
          <p:cNvPr id="96" name="Google Shape;96;p14"/>
          <p:cNvSpPr/>
          <p:nvPr/>
        </p:nvSpPr>
        <p:spPr>
          <a:xfrm>
            <a:off x="551278" y="3884650"/>
            <a:ext cx="1613700" cy="4215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830500" y="3847250"/>
            <a:ext cx="1139700" cy="3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dirty="0">
                <a:latin typeface="Roboto" panose="020B0604020202020204" charset="0"/>
                <a:ea typeface="Roboto" panose="020B0604020202020204" charset="0"/>
                <a:cs typeface="Roboto Medium"/>
                <a:sym typeface="Roboto Medium"/>
              </a:rPr>
              <a:t>177</a:t>
            </a:r>
            <a:endParaRPr dirty="0">
              <a:latin typeface="Roboto" panose="020B0604020202020204" charset="0"/>
              <a:ea typeface="Roboto" panose="020B0604020202020204" charset="0"/>
              <a:cs typeface="Roboto Medium"/>
              <a:sym typeface="Roboto Medium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749" y="4566112"/>
            <a:ext cx="1991228" cy="57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33"/>
          <p:cNvSpPr txBox="1"/>
          <p:nvPr/>
        </p:nvSpPr>
        <p:spPr>
          <a:xfrm>
            <a:off x="551266" y="110650"/>
            <a:ext cx="67533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3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Data Culture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46" name="Google Shape;646;p33"/>
          <p:cNvCxnSpPr>
            <a:endCxn id="647" idx="2"/>
          </p:cNvCxnSpPr>
          <p:nvPr/>
        </p:nvCxnSpPr>
        <p:spPr>
          <a:xfrm>
            <a:off x="-24090" y="693999"/>
            <a:ext cx="6909900" cy="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7" name="Google Shape;647;p33"/>
          <p:cNvSpPr/>
          <p:nvPr/>
        </p:nvSpPr>
        <p:spPr>
          <a:xfrm>
            <a:off x="6885810" y="557049"/>
            <a:ext cx="273900" cy="273900"/>
          </a:xfrm>
          <a:prstGeom prst="ellipse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33"/>
          <p:cNvSpPr txBox="1"/>
          <p:nvPr/>
        </p:nvSpPr>
        <p:spPr>
          <a:xfrm>
            <a:off x="4416388" y="3444789"/>
            <a:ext cx="430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b="1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53" name="Google Shape;653;p33"/>
          <p:cNvSpPr/>
          <p:nvPr/>
        </p:nvSpPr>
        <p:spPr>
          <a:xfrm>
            <a:off x="4215225" y="3211688"/>
            <a:ext cx="4714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Project’s aim is to help HSE students develop skills in</a:t>
            </a:r>
            <a:endParaRPr sz="1200" b="1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SzPts val="1100"/>
              <a:buNone/>
            </a:pPr>
            <a:endParaRPr sz="1600" dirty="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600" i="0" dirty="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654" name="Google Shape;654;p33"/>
          <p:cNvSpPr/>
          <p:nvPr/>
        </p:nvSpPr>
        <p:spPr>
          <a:xfrm>
            <a:off x="4804750" y="3575088"/>
            <a:ext cx="37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800"/>
              </a:spcAft>
              <a:buSzPts val="1100"/>
              <a:buNone/>
            </a:pPr>
            <a:r>
              <a:rPr lang="ru">
                <a:latin typeface="Roboto"/>
                <a:ea typeface="Roboto"/>
                <a:cs typeface="Roboto"/>
                <a:sym typeface="Roboto"/>
              </a:rPr>
              <a:t>Digital literacy</a:t>
            </a:r>
            <a:endParaRPr i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5" name="Google Shape;655;p33"/>
          <p:cNvSpPr/>
          <p:nvPr/>
        </p:nvSpPr>
        <p:spPr>
          <a:xfrm>
            <a:off x="4804750" y="3873663"/>
            <a:ext cx="4224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Roboto"/>
                <a:ea typeface="Roboto"/>
                <a:cs typeface="Roboto"/>
                <a:sym typeface="Roboto"/>
              </a:rPr>
              <a:t>Programming</a:t>
            </a:r>
            <a:endParaRPr i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56" name="Google Shape;656;p33"/>
          <p:cNvCxnSpPr/>
          <p:nvPr/>
        </p:nvCxnSpPr>
        <p:spPr>
          <a:xfrm>
            <a:off x="4345725" y="3654538"/>
            <a:ext cx="0" cy="83520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7" name="Google Shape;657;p33"/>
          <p:cNvCxnSpPr/>
          <p:nvPr/>
        </p:nvCxnSpPr>
        <p:spPr>
          <a:xfrm flipH="1">
            <a:off x="4345725" y="3748138"/>
            <a:ext cx="351600" cy="30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8" name="Google Shape;658;p33"/>
          <p:cNvCxnSpPr/>
          <p:nvPr/>
        </p:nvCxnSpPr>
        <p:spPr>
          <a:xfrm flipH="1">
            <a:off x="4345725" y="4051788"/>
            <a:ext cx="351600" cy="30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9" name="Google Shape;659;p33"/>
          <p:cNvCxnSpPr/>
          <p:nvPr/>
        </p:nvCxnSpPr>
        <p:spPr>
          <a:xfrm flipH="1">
            <a:off x="4345725" y="4355438"/>
            <a:ext cx="351600" cy="30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60" name="Google Shape;660;p33"/>
          <p:cNvSpPr/>
          <p:nvPr/>
        </p:nvSpPr>
        <p:spPr>
          <a:xfrm>
            <a:off x="4804750" y="4167088"/>
            <a:ext cx="4714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Roboto"/>
                <a:ea typeface="Roboto"/>
                <a:cs typeface="Roboto"/>
                <a:sym typeface="Roboto"/>
              </a:rPr>
              <a:t>Data analysis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63" name="Google Shape;663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78490" y="1063375"/>
            <a:ext cx="2945261" cy="1951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Google Shape;664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8925" y="2646475"/>
            <a:ext cx="3138901" cy="207902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653;p33"/>
          <p:cNvSpPr/>
          <p:nvPr/>
        </p:nvSpPr>
        <p:spPr>
          <a:xfrm>
            <a:off x="596986" y="1132450"/>
            <a:ext cx="4714500" cy="121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buClr>
                <a:schemeClr val="dk1"/>
              </a:buClr>
              <a:buSzPts val="1100"/>
            </a:pPr>
            <a:r>
              <a:rPr lang="en-US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Data </a:t>
            </a:r>
            <a:r>
              <a:rPr lang="en-US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Culture </a:t>
            </a:r>
            <a:r>
              <a:rPr lang="en-US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project aims </a:t>
            </a:r>
            <a:r>
              <a:rPr lang="en-US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at </a:t>
            </a:r>
            <a:r>
              <a:rPr lang="en-US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teaching all undergraduate students of HSE University to apply latest data science technologies in </a:t>
            </a:r>
            <a:r>
              <a:rPr lang="en-US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their </a:t>
            </a:r>
            <a:r>
              <a:rPr lang="en-US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respective fields</a:t>
            </a:r>
            <a:endParaRPr sz="1600" dirty="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600" i="0" dirty="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749" y="4566112"/>
            <a:ext cx="1991228" cy="57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600"/>
        </a:solidFill>
        <a:effectLst/>
      </p:bgPr>
    </p:bg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34"/>
          <p:cNvSpPr txBox="1"/>
          <p:nvPr/>
        </p:nvSpPr>
        <p:spPr>
          <a:xfrm>
            <a:off x="-491998" y="3903942"/>
            <a:ext cx="4080900" cy="10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computerscience@hse.ru</a:t>
            </a:r>
            <a:endParaRPr sz="1800" b="1"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smtClean="0">
                <a:uFill>
                  <a:noFill/>
                </a:uFill>
                <a:latin typeface="Roboto"/>
                <a:ea typeface="Roboto"/>
                <a:cs typeface="Roboto"/>
                <a:sym typeface="Roboto"/>
              </a:rPr>
              <a:t>cs.hse.ru/en</a:t>
            </a:r>
            <a:endParaRPr sz="1800" b="1"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latin typeface="Roboto"/>
                <a:ea typeface="Roboto"/>
                <a:cs typeface="Roboto"/>
                <a:sym typeface="Roboto"/>
              </a:rPr>
              <a:t>facebook.com/hsecs</a:t>
            </a:r>
            <a:endParaRPr sz="18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930" y="-816453"/>
            <a:ext cx="4427044" cy="442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86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/>
        </p:nvSpPr>
        <p:spPr>
          <a:xfrm>
            <a:off x="551266" y="110650"/>
            <a:ext cx="67533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3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Bachelor’s Programmes</a:t>
            </a:r>
            <a:endParaRPr sz="2800" b="1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4" name="Google Shape;104;p15"/>
          <p:cNvCxnSpPr>
            <a:endCxn id="105" idx="2"/>
          </p:cNvCxnSpPr>
          <p:nvPr/>
        </p:nvCxnSpPr>
        <p:spPr>
          <a:xfrm>
            <a:off x="-24090" y="693999"/>
            <a:ext cx="6909900" cy="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5" name="Google Shape;105;p15"/>
          <p:cNvSpPr/>
          <p:nvPr/>
        </p:nvSpPr>
        <p:spPr>
          <a:xfrm>
            <a:off x="6885810" y="557049"/>
            <a:ext cx="273900" cy="273900"/>
          </a:xfrm>
          <a:prstGeom prst="ellipse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5"/>
          <p:cNvSpPr/>
          <p:nvPr/>
        </p:nvSpPr>
        <p:spPr>
          <a:xfrm>
            <a:off x="173749" y="1805132"/>
            <a:ext cx="3843875" cy="6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Applied Mathematics </a:t>
            </a:r>
            <a:r>
              <a:rPr lang="ru" b="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and </a:t>
            </a:r>
            <a:r>
              <a:rPr lang="ru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Information </a:t>
            </a:r>
            <a:r>
              <a:rPr lang="ru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Science</a:t>
            </a:r>
            <a:endParaRPr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" name="Google Shape;107;p15"/>
          <p:cNvSpPr/>
          <p:nvPr/>
        </p:nvSpPr>
        <p:spPr>
          <a:xfrm>
            <a:off x="166880" y="940706"/>
            <a:ext cx="3295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Data Science and Business Analytics </a:t>
            </a:r>
            <a:endParaRPr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1" name="Google Shape;111;p15"/>
          <p:cNvSpPr/>
          <p:nvPr/>
        </p:nvSpPr>
        <p:spPr>
          <a:xfrm>
            <a:off x="4214635" y="1023278"/>
            <a:ext cx="1620900" cy="6735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112" name="Google Shape;112;p15"/>
          <p:cNvSpPr txBox="1"/>
          <p:nvPr/>
        </p:nvSpPr>
        <p:spPr>
          <a:xfrm>
            <a:off x="4514335" y="1053953"/>
            <a:ext cx="10215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249</a:t>
            </a:r>
            <a:endParaRPr sz="105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13" name="Google Shape;113;p15"/>
          <p:cNvSpPr txBox="1"/>
          <p:nvPr/>
        </p:nvSpPr>
        <p:spPr>
          <a:xfrm>
            <a:off x="4514335" y="1339285"/>
            <a:ext cx="10215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students</a:t>
            </a:r>
            <a:endParaRPr sz="10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14" name="Google Shape;114;p15"/>
          <p:cNvSpPr/>
          <p:nvPr/>
        </p:nvSpPr>
        <p:spPr>
          <a:xfrm>
            <a:off x="5663385" y="1023278"/>
            <a:ext cx="1717200" cy="6735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115" name="Google Shape;115;p15"/>
          <p:cNvSpPr txBox="1"/>
          <p:nvPr/>
        </p:nvSpPr>
        <p:spPr>
          <a:xfrm>
            <a:off x="5986872" y="1056922"/>
            <a:ext cx="1021500" cy="351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4</a:t>
            </a:r>
            <a:endParaRPr sz="105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16" name="Google Shape;116;p15"/>
          <p:cNvSpPr txBox="1"/>
          <p:nvPr/>
        </p:nvSpPr>
        <p:spPr>
          <a:xfrm>
            <a:off x="6011235" y="1332978"/>
            <a:ext cx="10215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years</a:t>
            </a:r>
            <a:endParaRPr sz="10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17" name="Google Shape;117;p15"/>
          <p:cNvSpPr/>
          <p:nvPr/>
        </p:nvSpPr>
        <p:spPr>
          <a:xfrm>
            <a:off x="7159710" y="1023278"/>
            <a:ext cx="1717200" cy="6735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127" name="Google Shape;127;p15"/>
          <p:cNvSpPr/>
          <p:nvPr/>
        </p:nvSpPr>
        <p:spPr>
          <a:xfrm>
            <a:off x="7186548" y="1860271"/>
            <a:ext cx="1717200" cy="6735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39" name="Google Shape;116;p15"/>
          <p:cNvSpPr txBox="1"/>
          <p:nvPr/>
        </p:nvSpPr>
        <p:spPr>
          <a:xfrm>
            <a:off x="7507560" y="1230579"/>
            <a:ext cx="1021500" cy="258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English</a:t>
            </a:r>
            <a:endParaRPr sz="10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0" name="Google Shape;116;p15"/>
          <p:cNvSpPr txBox="1"/>
          <p:nvPr/>
        </p:nvSpPr>
        <p:spPr>
          <a:xfrm>
            <a:off x="7534398" y="1952671"/>
            <a:ext cx="10215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Russian</a:t>
            </a:r>
          </a:p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English</a:t>
            </a:r>
            <a:endParaRPr sz="10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1028" name="Picture 4" descr="https://london.ac.uk/sites/default/files/University-of-london-logo_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73" y="1265847"/>
            <a:ext cx="829436" cy="28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download.logo.wine/logo/London_School_of_Economics/London_School_of_Economics-Logo.wi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145" y="984405"/>
            <a:ext cx="1254004" cy="83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749" y="4566112"/>
            <a:ext cx="1991228" cy="577388"/>
          </a:xfrm>
          <a:prstGeom prst="rect">
            <a:avLst/>
          </a:prstGeom>
        </p:spPr>
      </p:pic>
      <p:sp>
        <p:nvSpPr>
          <p:cNvPr id="27" name="Google Shape;114;p15"/>
          <p:cNvSpPr/>
          <p:nvPr/>
        </p:nvSpPr>
        <p:spPr>
          <a:xfrm>
            <a:off x="5663385" y="1855200"/>
            <a:ext cx="1717200" cy="6735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28" name="Google Shape;115;p15"/>
          <p:cNvSpPr txBox="1"/>
          <p:nvPr/>
        </p:nvSpPr>
        <p:spPr>
          <a:xfrm>
            <a:off x="5986872" y="1888844"/>
            <a:ext cx="1021500" cy="351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4</a:t>
            </a:r>
            <a:endParaRPr sz="105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9" name="Google Shape;116;p15"/>
          <p:cNvSpPr txBox="1"/>
          <p:nvPr/>
        </p:nvSpPr>
        <p:spPr>
          <a:xfrm>
            <a:off x="6011235" y="2164900"/>
            <a:ext cx="10215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years</a:t>
            </a:r>
            <a:endParaRPr sz="10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0" name="Google Shape;111;p15"/>
          <p:cNvSpPr/>
          <p:nvPr/>
        </p:nvSpPr>
        <p:spPr>
          <a:xfrm>
            <a:off x="4214634" y="1870959"/>
            <a:ext cx="1620900" cy="6735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31" name="Google Shape;112;p15"/>
          <p:cNvSpPr txBox="1"/>
          <p:nvPr/>
        </p:nvSpPr>
        <p:spPr>
          <a:xfrm>
            <a:off x="4514334" y="1901634"/>
            <a:ext cx="10215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1022</a:t>
            </a:r>
            <a:endParaRPr sz="105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2" name="Google Shape;113;p15"/>
          <p:cNvSpPr txBox="1"/>
          <p:nvPr/>
        </p:nvSpPr>
        <p:spPr>
          <a:xfrm>
            <a:off x="4514334" y="2186966"/>
            <a:ext cx="10215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students</a:t>
            </a:r>
            <a:endParaRPr sz="10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38" name="Google Shape;110;p15"/>
          <p:cNvPicPr preferRelativeResize="0">
            <a:picLocks noChangeAspect="1"/>
          </p:cNvPicPr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8373" y="2989905"/>
            <a:ext cx="820736" cy="227875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120;p15"/>
          <p:cNvSpPr/>
          <p:nvPr/>
        </p:nvSpPr>
        <p:spPr>
          <a:xfrm>
            <a:off x="171272" y="2653600"/>
            <a:ext cx="32952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Software </a:t>
            </a:r>
            <a:r>
              <a:rPr lang="ru" b="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Engineering</a:t>
            </a:r>
            <a:endParaRPr b="1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" name="Google Shape;117;p15"/>
          <p:cNvSpPr/>
          <p:nvPr/>
        </p:nvSpPr>
        <p:spPr>
          <a:xfrm>
            <a:off x="7159710" y="3556030"/>
            <a:ext cx="1717200" cy="6735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51" name="Google Shape;116;p15"/>
          <p:cNvSpPr txBox="1"/>
          <p:nvPr/>
        </p:nvSpPr>
        <p:spPr>
          <a:xfrm>
            <a:off x="7564732" y="3727447"/>
            <a:ext cx="10215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Russian</a:t>
            </a:r>
          </a:p>
        </p:txBody>
      </p:sp>
      <p:sp>
        <p:nvSpPr>
          <p:cNvPr id="55" name="Google Shape;120;p15"/>
          <p:cNvSpPr/>
          <p:nvPr/>
        </p:nvSpPr>
        <p:spPr>
          <a:xfrm>
            <a:off x="161678" y="3572030"/>
            <a:ext cx="3295200" cy="627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b="1" dirty="0" smtClean="0">
                <a:latin typeface="Roboto"/>
                <a:ea typeface="Roboto"/>
                <a:cs typeface="Roboto"/>
                <a:sym typeface="Roboto"/>
              </a:rPr>
              <a:t>Computer Science and Data Analysis</a:t>
            </a:r>
            <a:endParaRPr sz="1600" b="0" i="0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71272" y="3861983"/>
            <a:ext cx="13500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Roboto" panose="020B0604020202020204" charset="0"/>
                <a:ea typeface="Roboto" panose="020B0604020202020204" charset="0"/>
              </a:rPr>
              <a:t>Online </a:t>
            </a:r>
            <a:r>
              <a:rPr lang="en-US" sz="1100" dirty="0" err="1" smtClean="0">
                <a:latin typeface="Roboto" panose="020B0604020202020204" charset="0"/>
                <a:ea typeface="Roboto" panose="020B0604020202020204" charset="0"/>
              </a:rPr>
              <a:t>programme</a:t>
            </a:r>
            <a:endParaRPr lang="ru-RU" sz="1100" dirty="0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67" name="Google Shape;127;p15"/>
          <p:cNvSpPr/>
          <p:nvPr/>
        </p:nvSpPr>
        <p:spPr>
          <a:xfrm>
            <a:off x="7186548" y="2714695"/>
            <a:ext cx="1717200" cy="6735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68" name="Google Shape;116;p15"/>
          <p:cNvSpPr txBox="1"/>
          <p:nvPr/>
        </p:nvSpPr>
        <p:spPr>
          <a:xfrm>
            <a:off x="7534398" y="2807095"/>
            <a:ext cx="10215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Russian</a:t>
            </a:r>
          </a:p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English</a:t>
            </a:r>
            <a:endParaRPr sz="10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69" name="Google Shape;114;p15"/>
          <p:cNvSpPr/>
          <p:nvPr/>
        </p:nvSpPr>
        <p:spPr>
          <a:xfrm>
            <a:off x="5663385" y="2709624"/>
            <a:ext cx="1717200" cy="6735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70" name="Google Shape;115;p15"/>
          <p:cNvSpPr txBox="1"/>
          <p:nvPr/>
        </p:nvSpPr>
        <p:spPr>
          <a:xfrm>
            <a:off x="5986872" y="2743268"/>
            <a:ext cx="1021500" cy="351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4</a:t>
            </a:r>
            <a:endParaRPr sz="105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71" name="Google Shape;116;p15"/>
          <p:cNvSpPr txBox="1"/>
          <p:nvPr/>
        </p:nvSpPr>
        <p:spPr>
          <a:xfrm>
            <a:off x="6011235" y="3019324"/>
            <a:ext cx="10215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years</a:t>
            </a:r>
            <a:endParaRPr sz="10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72" name="Google Shape;111;p15"/>
          <p:cNvSpPr/>
          <p:nvPr/>
        </p:nvSpPr>
        <p:spPr>
          <a:xfrm>
            <a:off x="4214634" y="2725383"/>
            <a:ext cx="1620900" cy="6735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73" name="Google Shape;112;p15"/>
          <p:cNvSpPr txBox="1"/>
          <p:nvPr/>
        </p:nvSpPr>
        <p:spPr>
          <a:xfrm>
            <a:off x="4514334" y="2756058"/>
            <a:ext cx="10215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843</a:t>
            </a:r>
            <a:endParaRPr sz="105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74" name="Google Shape;113;p15"/>
          <p:cNvSpPr txBox="1"/>
          <p:nvPr/>
        </p:nvSpPr>
        <p:spPr>
          <a:xfrm>
            <a:off x="4514334" y="3041390"/>
            <a:ext cx="10215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students</a:t>
            </a:r>
            <a:endParaRPr sz="10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75" name="Google Shape;114;p15"/>
          <p:cNvSpPr/>
          <p:nvPr/>
        </p:nvSpPr>
        <p:spPr>
          <a:xfrm>
            <a:off x="5663385" y="3564481"/>
            <a:ext cx="1717200" cy="6735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76" name="Google Shape;115;p15"/>
          <p:cNvSpPr txBox="1"/>
          <p:nvPr/>
        </p:nvSpPr>
        <p:spPr>
          <a:xfrm>
            <a:off x="5986872" y="3598125"/>
            <a:ext cx="1021500" cy="351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4</a:t>
            </a:r>
            <a:endParaRPr sz="105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77" name="Google Shape;116;p15"/>
          <p:cNvSpPr txBox="1"/>
          <p:nvPr/>
        </p:nvSpPr>
        <p:spPr>
          <a:xfrm>
            <a:off x="6011235" y="3874181"/>
            <a:ext cx="10215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years</a:t>
            </a:r>
            <a:endParaRPr sz="10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78" name="Google Shape;111;p15"/>
          <p:cNvSpPr/>
          <p:nvPr/>
        </p:nvSpPr>
        <p:spPr>
          <a:xfrm>
            <a:off x="4214634" y="3580240"/>
            <a:ext cx="1620900" cy="6735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79" name="Google Shape;112;p15"/>
          <p:cNvSpPr txBox="1"/>
          <p:nvPr/>
        </p:nvSpPr>
        <p:spPr>
          <a:xfrm>
            <a:off x="4514334" y="3610915"/>
            <a:ext cx="10215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80</a:t>
            </a:r>
            <a:endParaRPr sz="105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0" name="Google Shape;113;p15"/>
          <p:cNvSpPr txBox="1"/>
          <p:nvPr/>
        </p:nvSpPr>
        <p:spPr>
          <a:xfrm>
            <a:off x="4514334" y="3896247"/>
            <a:ext cx="10215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latin typeface="Roboto Medium"/>
                <a:ea typeface="Roboto Medium"/>
                <a:cs typeface="Roboto Medium"/>
                <a:sym typeface="Roboto Medium"/>
              </a:rPr>
              <a:t>spots</a:t>
            </a:r>
            <a:endParaRPr sz="10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673" y="2143615"/>
            <a:ext cx="909404" cy="265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6"/>
          <p:cNvSpPr txBox="1"/>
          <p:nvPr/>
        </p:nvSpPr>
        <p:spPr>
          <a:xfrm>
            <a:off x="551266" y="110650"/>
            <a:ext cx="67533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30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Master’s Programmes</a:t>
            </a:r>
            <a:endParaRPr sz="2800" b="1" dirty="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5" name="Google Shape;145;p16"/>
          <p:cNvCxnSpPr>
            <a:endCxn id="146" idx="2"/>
          </p:cNvCxnSpPr>
          <p:nvPr/>
        </p:nvCxnSpPr>
        <p:spPr>
          <a:xfrm>
            <a:off x="-24090" y="693999"/>
            <a:ext cx="6909900" cy="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6" name="Google Shape;146;p16"/>
          <p:cNvSpPr/>
          <p:nvPr/>
        </p:nvSpPr>
        <p:spPr>
          <a:xfrm>
            <a:off x="6885810" y="557049"/>
            <a:ext cx="273900" cy="273900"/>
          </a:xfrm>
          <a:prstGeom prst="ellipse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6"/>
          <p:cNvSpPr/>
          <p:nvPr/>
        </p:nvSpPr>
        <p:spPr>
          <a:xfrm>
            <a:off x="159141" y="1827985"/>
            <a:ext cx="3598847" cy="6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System and </a:t>
            </a:r>
            <a:r>
              <a:rPr lang="ru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Software Engineering</a:t>
            </a:r>
            <a:endParaRPr b="1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 sz="1600" b="0" i="0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" name="Google Shape;148;p16"/>
          <p:cNvSpPr/>
          <p:nvPr/>
        </p:nvSpPr>
        <p:spPr>
          <a:xfrm>
            <a:off x="159141" y="922787"/>
            <a:ext cx="32952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Math of Machine Learning</a:t>
            </a:r>
            <a:endParaRPr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52" name="Picture 4" descr="https://old.sk.ru/cfs-file.ashx/__key/communityserver-blogs-components-weblogfiles/00-00-00-00-19/1651.skolkovotech_2D00_logo_2D00_large_2D00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60" y="1157873"/>
            <a:ext cx="1940047" cy="56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749" y="4566112"/>
            <a:ext cx="1991228" cy="577388"/>
          </a:xfrm>
          <a:prstGeom prst="rect">
            <a:avLst/>
          </a:prstGeom>
        </p:spPr>
      </p:pic>
      <p:sp>
        <p:nvSpPr>
          <p:cNvPr id="36" name="Google Shape;111;p15"/>
          <p:cNvSpPr/>
          <p:nvPr/>
        </p:nvSpPr>
        <p:spPr>
          <a:xfrm>
            <a:off x="4214635" y="1023278"/>
            <a:ext cx="1620900" cy="6735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38" name="Google Shape;112;p15"/>
          <p:cNvSpPr txBox="1"/>
          <p:nvPr/>
        </p:nvSpPr>
        <p:spPr>
          <a:xfrm>
            <a:off x="4514335" y="1053953"/>
            <a:ext cx="10215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43</a:t>
            </a:r>
            <a:endParaRPr sz="105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0" name="Google Shape;113;p15"/>
          <p:cNvSpPr txBox="1"/>
          <p:nvPr/>
        </p:nvSpPr>
        <p:spPr>
          <a:xfrm>
            <a:off x="4514335" y="1339285"/>
            <a:ext cx="10215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students</a:t>
            </a:r>
            <a:endParaRPr sz="10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2" name="Google Shape;114;p15"/>
          <p:cNvSpPr/>
          <p:nvPr/>
        </p:nvSpPr>
        <p:spPr>
          <a:xfrm>
            <a:off x="5663385" y="1023278"/>
            <a:ext cx="1717200" cy="6735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43" name="Google Shape;115;p15"/>
          <p:cNvSpPr txBox="1"/>
          <p:nvPr/>
        </p:nvSpPr>
        <p:spPr>
          <a:xfrm>
            <a:off x="5986872" y="1056922"/>
            <a:ext cx="1021500" cy="351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latin typeface="Roboto Medium"/>
                <a:ea typeface="Roboto Medium"/>
                <a:cs typeface="Roboto Medium"/>
                <a:sym typeface="Roboto Medium"/>
              </a:rPr>
              <a:t>2</a:t>
            </a:r>
            <a:endParaRPr sz="105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4" name="Google Shape;116;p15"/>
          <p:cNvSpPr txBox="1"/>
          <p:nvPr/>
        </p:nvSpPr>
        <p:spPr>
          <a:xfrm>
            <a:off x="6011235" y="1332978"/>
            <a:ext cx="10215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years</a:t>
            </a:r>
            <a:endParaRPr sz="10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5" name="Google Shape;117;p15"/>
          <p:cNvSpPr/>
          <p:nvPr/>
        </p:nvSpPr>
        <p:spPr>
          <a:xfrm>
            <a:off x="7159710" y="1023278"/>
            <a:ext cx="1717200" cy="6735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46" name="Google Shape;116;p15"/>
          <p:cNvSpPr txBox="1"/>
          <p:nvPr/>
        </p:nvSpPr>
        <p:spPr>
          <a:xfrm>
            <a:off x="7507560" y="1230579"/>
            <a:ext cx="1021500" cy="258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English</a:t>
            </a:r>
            <a:endParaRPr sz="10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7" name="Google Shape;111;p15"/>
          <p:cNvSpPr/>
          <p:nvPr/>
        </p:nvSpPr>
        <p:spPr>
          <a:xfrm>
            <a:off x="4214635" y="1874634"/>
            <a:ext cx="1620900" cy="6735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48" name="Google Shape;112;p15"/>
          <p:cNvSpPr txBox="1"/>
          <p:nvPr/>
        </p:nvSpPr>
        <p:spPr>
          <a:xfrm>
            <a:off x="4514335" y="1905309"/>
            <a:ext cx="10215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65</a:t>
            </a:r>
            <a:endParaRPr sz="105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9" name="Google Shape;113;p15"/>
          <p:cNvSpPr txBox="1"/>
          <p:nvPr/>
        </p:nvSpPr>
        <p:spPr>
          <a:xfrm>
            <a:off x="4514335" y="2190641"/>
            <a:ext cx="10215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students</a:t>
            </a:r>
            <a:endParaRPr sz="10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0" name="Google Shape;114;p15"/>
          <p:cNvSpPr/>
          <p:nvPr/>
        </p:nvSpPr>
        <p:spPr>
          <a:xfrm>
            <a:off x="5663385" y="1874634"/>
            <a:ext cx="1717200" cy="6735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51" name="Google Shape;115;p15"/>
          <p:cNvSpPr txBox="1"/>
          <p:nvPr/>
        </p:nvSpPr>
        <p:spPr>
          <a:xfrm>
            <a:off x="5986872" y="1908278"/>
            <a:ext cx="1021500" cy="351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latin typeface="Roboto Medium"/>
                <a:ea typeface="Roboto Medium"/>
                <a:cs typeface="Roboto Medium"/>
                <a:sym typeface="Roboto Medium"/>
              </a:rPr>
              <a:t>2</a:t>
            </a:r>
            <a:endParaRPr sz="105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2" name="Google Shape;116;p15"/>
          <p:cNvSpPr txBox="1"/>
          <p:nvPr/>
        </p:nvSpPr>
        <p:spPr>
          <a:xfrm>
            <a:off x="6011235" y="2184334"/>
            <a:ext cx="10215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years</a:t>
            </a:r>
            <a:endParaRPr sz="10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3" name="Google Shape;117;p15"/>
          <p:cNvSpPr/>
          <p:nvPr/>
        </p:nvSpPr>
        <p:spPr>
          <a:xfrm>
            <a:off x="7159710" y="1874634"/>
            <a:ext cx="1717200" cy="6735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54" name="Google Shape;116;p15"/>
          <p:cNvSpPr txBox="1"/>
          <p:nvPr/>
        </p:nvSpPr>
        <p:spPr>
          <a:xfrm>
            <a:off x="7507560" y="2081935"/>
            <a:ext cx="1021500" cy="258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English</a:t>
            </a:r>
            <a:endParaRPr sz="10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66" name="Google Shape;158;p16"/>
          <p:cNvSpPr/>
          <p:nvPr/>
        </p:nvSpPr>
        <p:spPr>
          <a:xfrm>
            <a:off x="159141" y="2676297"/>
            <a:ext cx="32952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Data Science</a:t>
            </a:r>
            <a:endParaRPr b="1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 sz="1600" b="0" i="0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75" name="Google Shape;36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40846" y="2959508"/>
            <a:ext cx="1059340" cy="470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589" y="3008197"/>
            <a:ext cx="909404" cy="265635"/>
          </a:xfrm>
          <a:prstGeom prst="rect">
            <a:avLst/>
          </a:prstGeom>
        </p:spPr>
      </p:pic>
      <p:sp>
        <p:nvSpPr>
          <p:cNvPr id="77" name="Google Shape;111;p15"/>
          <p:cNvSpPr/>
          <p:nvPr/>
        </p:nvSpPr>
        <p:spPr>
          <a:xfrm>
            <a:off x="4214635" y="2752531"/>
            <a:ext cx="1620900" cy="6735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78" name="Google Shape;112;p15"/>
          <p:cNvSpPr txBox="1"/>
          <p:nvPr/>
        </p:nvSpPr>
        <p:spPr>
          <a:xfrm>
            <a:off x="4514335" y="2783206"/>
            <a:ext cx="10215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180</a:t>
            </a:r>
            <a:endParaRPr sz="105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79" name="Google Shape;113;p15"/>
          <p:cNvSpPr txBox="1"/>
          <p:nvPr/>
        </p:nvSpPr>
        <p:spPr>
          <a:xfrm>
            <a:off x="4514335" y="3068538"/>
            <a:ext cx="10215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students</a:t>
            </a:r>
            <a:endParaRPr sz="10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0" name="Google Shape;114;p15"/>
          <p:cNvSpPr/>
          <p:nvPr/>
        </p:nvSpPr>
        <p:spPr>
          <a:xfrm>
            <a:off x="5663385" y="2752531"/>
            <a:ext cx="1717200" cy="6735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81" name="Google Shape;115;p15"/>
          <p:cNvSpPr txBox="1"/>
          <p:nvPr/>
        </p:nvSpPr>
        <p:spPr>
          <a:xfrm>
            <a:off x="5986872" y="2786175"/>
            <a:ext cx="1021500" cy="351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latin typeface="Roboto Medium"/>
                <a:ea typeface="Roboto Medium"/>
                <a:cs typeface="Roboto Medium"/>
                <a:sym typeface="Roboto Medium"/>
              </a:rPr>
              <a:t>2</a:t>
            </a:r>
            <a:endParaRPr sz="105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2" name="Google Shape;116;p15"/>
          <p:cNvSpPr txBox="1"/>
          <p:nvPr/>
        </p:nvSpPr>
        <p:spPr>
          <a:xfrm>
            <a:off x="6011235" y="3062231"/>
            <a:ext cx="10215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years</a:t>
            </a:r>
            <a:endParaRPr sz="10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3" name="Google Shape;117;p15"/>
          <p:cNvSpPr/>
          <p:nvPr/>
        </p:nvSpPr>
        <p:spPr>
          <a:xfrm>
            <a:off x="7159710" y="2752531"/>
            <a:ext cx="1717200" cy="6735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86" name="Google Shape;116;p15"/>
          <p:cNvSpPr txBox="1"/>
          <p:nvPr/>
        </p:nvSpPr>
        <p:spPr>
          <a:xfrm>
            <a:off x="7507560" y="2844931"/>
            <a:ext cx="10215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Russian</a:t>
            </a:r>
          </a:p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English</a:t>
            </a:r>
            <a:endParaRPr sz="10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7" name="Google Shape;189;p17"/>
          <p:cNvSpPr/>
          <p:nvPr/>
        </p:nvSpPr>
        <p:spPr>
          <a:xfrm>
            <a:off x="159141" y="3577983"/>
            <a:ext cx="4422218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Financial </a:t>
            </a:r>
            <a:r>
              <a:rPr lang="ru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Technologies and </a:t>
            </a:r>
            <a:r>
              <a:rPr lang="ru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Data Analysis</a:t>
            </a:r>
            <a:endParaRPr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 sz="1600" b="0" i="0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88" name="Picture 4" descr="Главная / Sber500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72"/>
          <a:stretch/>
        </p:blipFill>
        <p:spPr bwMode="auto">
          <a:xfrm>
            <a:off x="271589" y="3913735"/>
            <a:ext cx="1097220" cy="29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Google Shape;111;p15"/>
          <p:cNvSpPr/>
          <p:nvPr/>
        </p:nvSpPr>
        <p:spPr>
          <a:xfrm>
            <a:off x="4214635" y="3610233"/>
            <a:ext cx="1620900" cy="6735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90" name="Google Shape;112;p15"/>
          <p:cNvSpPr txBox="1"/>
          <p:nvPr/>
        </p:nvSpPr>
        <p:spPr>
          <a:xfrm>
            <a:off x="4514335" y="3640908"/>
            <a:ext cx="10215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93</a:t>
            </a:r>
            <a:endParaRPr sz="105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91" name="Google Shape;113;p15"/>
          <p:cNvSpPr txBox="1"/>
          <p:nvPr/>
        </p:nvSpPr>
        <p:spPr>
          <a:xfrm>
            <a:off x="4514335" y="3926240"/>
            <a:ext cx="10215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students</a:t>
            </a:r>
            <a:endParaRPr sz="10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92" name="Google Shape;114;p15"/>
          <p:cNvSpPr/>
          <p:nvPr/>
        </p:nvSpPr>
        <p:spPr>
          <a:xfrm>
            <a:off x="5663385" y="3610233"/>
            <a:ext cx="1717200" cy="6735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93" name="Google Shape;115;p15"/>
          <p:cNvSpPr txBox="1"/>
          <p:nvPr/>
        </p:nvSpPr>
        <p:spPr>
          <a:xfrm>
            <a:off x="5986872" y="3643877"/>
            <a:ext cx="1021500" cy="351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latin typeface="Roboto Medium"/>
                <a:ea typeface="Roboto Medium"/>
                <a:cs typeface="Roboto Medium"/>
                <a:sym typeface="Roboto Medium"/>
              </a:rPr>
              <a:t>2</a:t>
            </a:r>
            <a:endParaRPr sz="105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94" name="Google Shape;116;p15"/>
          <p:cNvSpPr txBox="1"/>
          <p:nvPr/>
        </p:nvSpPr>
        <p:spPr>
          <a:xfrm>
            <a:off x="6011235" y="3919933"/>
            <a:ext cx="10215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years</a:t>
            </a:r>
            <a:endParaRPr sz="10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95" name="Google Shape;117;p15"/>
          <p:cNvSpPr/>
          <p:nvPr/>
        </p:nvSpPr>
        <p:spPr>
          <a:xfrm>
            <a:off x="7159710" y="3610233"/>
            <a:ext cx="1717200" cy="6735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96" name="Google Shape;116;p15"/>
          <p:cNvSpPr txBox="1"/>
          <p:nvPr/>
        </p:nvSpPr>
        <p:spPr>
          <a:xfrm>
            <a:off x="7507560" y="3702633"/>
            <a:ext cx="10215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Russian</a:t>
            </a:r>
          </a:p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English</a:t>
            </a:r>
            <a:endParaRPr sz="10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7"/>
          <p:cNvSpPr txBox="1"/>
          <p:nvPr/>
        </p:nvSpPr>
        <p:spPr>
          <a:xfrm>
            <a:off x="551266" y="110650"/>
            <a:ext cx="67533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3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Master’s Programmes</a:t>
            </a:r>
            <a:endParaRPr sz="2800" b="1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6" name="Google Shape;186;p17"/>
          <p:cNvCxnSpPr>
            <a:endCxn id="187" idx="2"/>
          </p:cNvCxnSpPr>
          <p:nvPr/>
        </p:nvCxnSpPr>
        <p:spPr>
          <a:xfrm>
            <a:off x="-24090" y="693999"/>
            <a:ext cx="6909900" cy="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7" name="Google Shape;187;p17"/>
          <p:cNvSpPr/>
          <p:nvPr/>
        </p:nvSpPr>
        <p:spPr>
          <a:xfrm>
            <a:off x="6885810" y="557049"/>
            <a:ext cx="273900" cy="273900"/>
          </a:xfrm>
          <a:prstGeom prst="ellipse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7"/>
          <p:cNvSpPr/>
          <p:nvPr/>
        </p:nvSpPr>
        <p:spPr>
          <a:xfrm>
            <a:off x="176741" y="930411"/>
            <a:ext cx="3295200" cy="302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Data Analysis in </a:t>
            </a:r>
            <a:r>
              <a:rPr lang="ru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Biology </a:t>
            </a:r>
            <a:r>
              <a:rPr lang="ru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and </a:t>
            </a:r>
            <a:r>
              <a:rPr lang="ru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Medicine</a:t>
            </a:r>
            <a:endParaRPr b="1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9" name="Google Shape;199;p17"/>
          <p:cNvSpPr/>
          <p:nvPr/>
        </p:nvSpPr>
        <p:spPr>
          <a:xfrm>
            <a:off x="176741" y="1804514"/>
            <a:ext cx="32952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System Programming</a:t>
            </a:r>
            <a:endParaRPr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 sz="1600" b="0" i="0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18" name="Google Shape;218;p17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5038" y="2156533"/>
            <a:ext cx="1022540" cy="268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749" y="4566112"/>
            <a:ext cx="1991228" cy="577388"/>
          </a:xfrm>
          <a:prstGeom prst="rect">
            <a:avLst/>
          </a:prstGeom>
        </p:spPr>
      </p:pic>
      <p:sp>
        <p:nvSpPr>
          <p:cNvPr id="25" name="Google Shape;111;p15"/>
          <p:cNvSpPr/>
          <p:nvPr/>
        </p:nvSpPr>
        <p:spPr>
          <a:xfrm>
            <a:off x="4214635" y="1023278"/>
            <a:ext cx="1620900" cy="6735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26" name="Google Shape;112;p15"/>
          <p:cNvSpPr txBox="1"/>
          <p:nvPr/>
        </p:nvSpPr>
        <p:spPr>
          <a:xfrm>
            <a:off x="4514335" y="1053953"/>
            <a:ext cx="10215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49</a:t>
            </a:r>
            <a:endParaRPr sz="105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7" name="Google Shape;113;p15"/>
          <p:cNvSpPr txBox="1"/>
          <p:nvPr/>
        </p:nvSpPr>
        <p:spPr>
          <a:xfrm>
            <a:off x="4514335" y="1339285"/>
            <a:ext cx="10215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students</a:t>
            </a:r>
            <a:endParaRPr sz="10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8" name="Google Shape;114;p15"/>
          <p:cNvSpPr/>
          <p:nvPr/>
        </p:nvSpPr>
        <p:spPr>
          <a:xfrm>
            <a:off x="5663385" y="1023278"/>
            <a:ext cx="1717200" cy="6735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29" name="Google Shape;115;p15"/>
          <p:cNvSpPr txBox="1"/>
          <p:nvPr/>
        </p:nvSpPr>
        <p:spPr>
          <a:xfrm>
            <a:off x="5986872" y="1056922"/>
            <a:ext cx="1021500" cy="351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latin typeface="Roboto Medium"/>
                <a:ea typeface="Roboto Medium"/>
                <a:cs typeface="Roboto Medium"/>
                <a:sym typeface="Roboto Medium"/>
              </a:rPr>
              <a:t>2</a:t>
            </a:r>
            <a:endParaRPr sz="105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0" name="Google Shape;116;p15"/>
          <p:cNvSpPr txBox="1"/>
          <p:nvPr/>
        </p:nvSpPr>
        <p:spPr>
          <a:xfrm>
            <a:off x="6011235" y="1332978"/>
            <a:ext cx="10215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years</a:t>
            </a:r>
            <a:endParaRPr sz="10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1" name="Google Shape;117;p15"/>
          <p:cNvSpPr/>
          <p:nvPr/>
        </p:nvSpPr>
        <p:spPr>
          <a:xfrm>
            <a:off x="7159710" y="1023278"/>
            <a:ext cx="1717200" cy="6735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33" name="Google Shape;116;p15"/>
          <p:cNvSpPr txBox="1"/>
          <p:nvPr/>
        </p:nvSpPr>
        <p:spPr>
          <a:xfrm>
            <a:off x="7507560" y="1115678"/>
            <a:ext cx="10215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Russian</a:t>
            </a:r>
          </a:p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English</a:t>
            </a:r>
            <a:endParaRPr sz="10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4" name="Google Shape;111;p15"/>
          <p:cNvSpPr/>
          <p:nvPr/>
        </p:nvSpPr>
        <p:spPr>
          <a:xfrm>
            <a:off x="4214635" y="1870777"/>
            <a:ext cx="1620900" cy="6735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36" name="Google Shape;112;p15"/>
          <p:cNvSpPr txBox="1"/>
          <p:nvPr/>
        </p:nvSpPr>
        <p:spPr>
          <a:xfrm>
            <a:off x="4514335" y="1901452"/>
            <a:ext cx="10215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31</a:t>
            </a:r>
            <a:endParaRPr sz="105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7" name="Google Shape;113;p15"/>
          <p:cNvSpPr txBox="1"/>
          <p:nvPr/>
        </p:nvSpPr>
        <p:spPr>
          <a:xfrm>
            <a:off x="4514335" y="2186784"/>
            <a:ext cx="10215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students</a:t>
            </a:r>
            <a:endParaRPr sz="10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8" name="Google Shape;114;p15"/>
          <p:cNvSpPr/>
          <p:nvPr/>
        </p:nvSpPr>
        <p:spPr>
          <a:xfrm>
            <a:off x="5663385" y="1870777"/>
            <a:ext cx="1717200" cy="6735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41" name="Google Shape;115;p15"/>
          <p:cNvSpPr txBox="1"/>
          <p:nvPr/>
        </p:nvSpPr>
        <p:spPr>
          <a:xfrm>
            <a:off x="5986872" y="1904421"/>
            <a:ext cx="1021500" cy="351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latin typeface="Roboto Medium"/>
                <a:ea typeface="Roboto Medium"/>
                <a:cs typeface="Roboto Medium"/>
                <a:sym typeface="Roboto Medium"/>
              </a:rPr>
              <a:t>2</a:t>
            </a:r>
            <a:endParaRPr sz="105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2" name="Google Shape;116;p15"/>
          <p:cNvSpPr txBox="1"/>
          <p:nvPr/>
        </p:nvSpPr>
        <p:spPr>
          <a:xfrm>
            <a:off x="6011235" y="2180477"/>
            <a:ext cx="10215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years</a:t>
            </a:r>
            <a:endParaRPr sz="10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3" name="Google Shape;117;p15"/>
          <p:cNvSpPr/>
          <p:nvPr/>
        </p:nvSpPr>
        <p:spPr>
          <a:xfrm>
            <a:off x="7159710" y="1870777"/>
            <a:ext cx="1717200" cy="6735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44" name="Google Shape;116;p15"/>
          <p:cNvSpPr txBox="1"/>
          <p:nvPr/>
        </p:nvSpPr>
        <p:spPr>
          <a:xfrm>
            <a:off x="7507560" y="1963177"/>
            <a:ext cx="10215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Russian</a:t>
            </a:r>
          </a:p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English</a:t>
            </a:r>
            <a:endParaRPr sz="10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5" name="Google Shape;120;p15"/>
          <p:cNvSpPr/>
          <p:nvPr/>
        </p:nvSpPr>
        <p:spPr>
          <a:xfrm>
            <a:off x="176741" y="2667784"/>
            <a:ext cx="3295200" cy="627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b="1" dirty="0" smtClean="0">
                <a:latin typeface="Roboto"/>
                <a:ea typeface="Roboto"/>
                <a:cs typeface="Roboto"/>
                <a:sym typeface="Roboto"/>
              </a:rPr>
              <a:t>Master of Data Science</a:t>
            </a:r>
            <a:endParaRPr sz="1600" b="0" i="0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737035" y="3020646"/>
            <a:ext cx="13500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Roboto" panose="020B0604020202020204" charset="0"/>
                <a:ea typeface="Roboto" panose="020B0604020202020204" charset="0"/>
              </a:rPr>
              <a:t>Online </a:t>
            </a:r>
            <a:r>
              <a:rPr lang="en-US" sz="1100" dirty="0" err="1" smtClean="0">
                <a:latin typeface="Roboto" panose="020B0604020202020204" charset="0"/>
                <a:ea typeface="Roboto" panose="020B0604020202020204" charset="0"/>
              </a:rPr>
              <a:t>programme</a:t>
            </a:r>
            <a:endParaRPr lang="ru-RU" sz="1100" dirty="0">
              <a:latin typeface="Roboto" panose="020B0604020202020204" charset="0"/>
              <a:ea typeface="Roboto" panose="020B0604020202020204" charset="0"/>
            </a:endParaRPr>
          </a:p>
        </p:txBody>
      </p:sp>
      <p:pic>
        <p:nvPicPr>
          <p:cNvPr id="47" name="Google Shape;246;p18" descr="https://lh6.googleusercontent.com/I57xMF-y9wB8Rvi7vzdNKoyZ7YDPxuFI5-BMEOuh0U-aR3HAMXaMYJYrUXE4uY6SbhYqtzNTb7tN7u03AlpgcJR6xxJPpeRa0gncBaAH2bAztBHTdiGhWSuzPXtv3phyC0TGJMN3blA"/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6741" y="3068971"/>
            <a:ext cx="1453878" cy="242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0277" y="3032056"/>
            <a:ext cx="909404" cy="265635"/>
          </a:xfrm>
          <a:prstGeom prst="rect">
            <a:avLst/>
          </a:prstGeom>
        </p:spPr>
      </p:pic>
      <p:sp>
        <p:nvSpPr>
          <p:cNvPr id="49" name="Google Shape;111;p15"/>
          <p:cNvSpPr/>
          <p:nvPr/>
        </p:nvSpPr>
        <p:spPr>
          <a:xfrm>
            <a:off x="4214635" y="2762881"/>
            <a:ext cx="1620900" cy="6735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50" name="Google Shape;112;p15"/>
          <p:cNvSpPr txBox="1"/>
          <p:nvPr/>
        </p:nvSpPr>
        <p:spPr>
          <a:xfrm>
            <a:off x="4514335" y="2793556"/>
            <a:ext cx="10215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199</a:t>
            </a:r>
            <a:endParaRPr sz="105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1" name="Google Shape;113;p15"/>
          <p:cNvSpPr txBox="1"/>
          <p:nvPr/>
        </p:nvSpPr>
        <p:spPr>
          <a:xfrm>
            <a:off x="4514335" y="3078888"/>
            <a:ext cx="10215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students</a:t>
            </a:r>
            <a:endParaRPr sz="10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2" name="Google Shape;114;p15"/>
          <p:cNvSpPr/>
          <p:nvPr/>
        </p:nvSpPr>
        <p:spPr>
          <a:xfrm>
            <a:off x="5663385" y="2762881"/>
            <a:ext cx="1717200" cy="6735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53" name="Google Shape;115;p15"/>
          <p:cNvSpPr txBox="1"/>
          <p:nvPr/>
        </p:nvSpPr>
        <p:spPr>
          <a:xfrm>
            <a:off x="5986872" y="2796525"/>
            <a:ext cx="1021500" cy="351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latin typeface="Roboto Medium"/>
                <a:ea typeface="Roboto Medium"/>
                <a:cs typeface="Roboto Medium"/>
                <a:sym typeface="Roboto Medium"/>
              </a:rPr>
              <a:t>2</a:t>
            </a:r>
            <a:endParaRPr sz="105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4" name="Google Shape;116;p15"/>
          <p:cNvSpPr txBox="1"/>
          <p:nvPr/>
        </p:nvSpPr>
        <p:spPr>
          <a:xfrm>
            <a:off x="6011235" y="3072581"/>
            <a:ext cx="10215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years</a:t>
            </a:r>
            <a:endParaRPr sz="10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5" name="Google Shape;117;p15"/>
          <p:cNvSpPr/>
          <p:nvPr/>
        </p:nvSpPr>
        <p:spPr>
          <a:xfrm>
            <a:off x="7159710" y="2762881"/>
            <a:ext cx="1717200" cy="6735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57" name="Google Shape;116;p15"/>
          <p:cNvSpPr txBox="1"/>
          <p:nvPr/>
        </p:nvSpPr>
        <p:spPr>
          <a:xfrm>
            <a:off x="7507560" y="2970182"/>
            <a:ext cx="1021500" cy="258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English</a:t>
            </a:r>
            <a:endParaRPr sz="10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8" name="Google Shape;120;p15"/>
          <p:cNvSpPr/>
          <p:nvPr/>
        </p:nvSpPr>
        <p:spPr>
          <a:xfrm>
            <a:off x="154154" y="3632795"/>
            <a:ext cx="3886556" cy="627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b="1" dirty="0">
                <a:latin typeface="Roboto"/>
                <a:ea typeface="Roboto"/>
                <a:cs typeface="Roboto"/>
                <a:sym typeface="Roboto"/>
              </a:rPr>
              <a:t>Machine Learning and Data-Intensive Systems</a:t>
            </a:r>
            <a:endParaRPr sz="1600" b="0" i="0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76741" y="3953345"/>
            <a:ext cx="13500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Roboto" panose="020B0604020202020204" charset="0"/>
                <a:ea typeface="Roboto" panose="020B0604020202020204" charset="0"/>
              </a:rPr>
              <a:t>Online </a:t>
            </a:r>
            <a:r>
              <a:rPr lang="en-US" sz="1100" dirty="0" err="1" smtClean="0">
                <a:latin typeface="Roboto" panose="020B0604020202020204" charset="0"/>
                <a:ea typeface="Roboto" panose="020B0604020202020204" charset="0"/>
              </a:rPr>
              <a:t>programme</a:t>
            </a:r>
            <a:endParaRPr lang="ru-RU" sz="1100" dirty="0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60" name="Google Shape;111;p15"/>
          <p:cNvSpPr/>
          <p:nvPr/>
        </p:nvSpPr>
        <p:spPr>
          <a:xfrm>
            <a:off x="4214635" y="3637338"/>
            <a:ext cx="1620900" cy="6735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61" name="Google Shape;112;p15"/>
          <p:cNvSpPr txBox="1"/>
          <p:nvPr/>
        </p:nvSpPr>
        <p:spPr>
          <a:xfrm>
            <a:off x="4514335" y="3668013"/>
            <a:ext cx="10215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30</a:t>
            </a:r>
            <a:endParaRPr sz="105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62" name="Google Shape;113;p15"/>
          <p:cNvSpPr txBox="1"/>
          <p:nvPr/>
        </p:nvSpPr>
        <p:spPr>
          <a:xfrm>
            <a:off x="4514335" y="3953345"/>
            <a:ext cx="10215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latin typeface="Roboto Medium"/>
                <a:ea typeface="Roboto Medium"/>
                <a:cs typeface="Roboto Medium"/>
                <a:sym typeface="Roboto Medium"/>
              </a:rPr>
              <a:t>spots</a:t>
            </a:r>
            <a:endParaRPr sz="10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63" name="Google Shape;114;p15"/>
          <p:cNvSpPr/>
          <p:nvPr/>
        </p:nvSpPr>
        <p:spPr>
          <a:xfrm>
            <a:off x="5663385" y="3637338"/>
            <a:ext cx="1717200" cy="6735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64" name="Google Shape;115;p15"/>
          <p:cNvSpPr txBox="1"/>
          <p:nvPr/>
        </p:nvSpPr>
        <p:spPr>
          <a:xfrm>
            <a:off x="5986872" y="3670982"/>
            <a:ext cx="1021500" cy="351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latin typeface="Roboto Medium"/>
                <a:ea typeface="Roboto Medium"/>
                <a:cs typeface="Roboto Medium"/>
                <a:sym typeface="Roboto Medium"/>
              </a:rPr>
              <a:t>2</a:t>
            </a:r>
            <a:endParaRPr sz="105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65" name="Google Shape;116;p15"/>
          <p:cNvSpPr txBox="1"/>
          <p:nvPr/>
        </p:nvSpPr>
        <p:spPr>
          <a:xfrm>
            <a:off x="6011235" y="3947038"/>
            <a:ext cx="10215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years</a:t>
            </a:r>
            <a:endParaRPr sz="10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66" name="Google Shape;117;p15"/>
          <p:cNvSpPr/>
          <p:nvPr/>
        </p:nvSpPr>
        <p:spPr>
          <a:xfrm>
            <a:off x="7159710" y="3637338"/>
            <a:ext cx="1717200" cy="6735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67" name="Google Shape;116;p15"/>
          <p:cNvSpPr txBox="1"/>
          <p:nvPr/>
        </p:nvSpPr>
        <p:spPr>
          <a:xfrm>
            <a:off x="7507560" y="3844639"/>
            <a:ext cx="1021500" cy="258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English</a:t>
            </a:r>
            <a:endParaRPr sz="10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  <p:extLst>
      <p:ext uri="{BB962C8B-B14F-4D97-AF65-F5344CB8AC3E}">
        <p14:creationId xmlns:p14="http://schemas.microsoft.com/office/powerpoint/2010/main" val="267558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9"/>
          <p:cNvSpPr txBox="1"/>
          <p:nvPr/>
        </p:nvSpPr>
        <p:spPr>
          <a:xfrm>
            <a:off x="551266" y="110650"/>
            <a:ext cx="67533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3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Doctoral School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54" name="Google Shape;254;p19"/>
          <p:cNvCxnSpPr>
            <a:endCxn id="255" idx="2"/>
          </p:cNvCxnSpPr>
          <p:nvPr/>
        </p:nvCxnSpPr>
        <p:spPr>
          <a:xfrm>
            <a:off x="-24090" y="693999"/>
            <a:ext cx="6909900" cy="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5" name="Google Shape;255;p19"/>
          <p:cNvSpPr/>
          <p:nvPr/>
        </p:nvSpPr>
        <p:spPr>
          <a:xfrm>
            <a:off x="6885810" y="557049"/>
            <a:ext cx="273900" cy="273900"/>
          </a:xfrm>
          <a:prstGeom prst="ellipse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9"/>
          <p:cNvSpPr/>
          <p:nvPr/>
        </p:nvSpPr>
        <p:spPr>
          <a:xfrm>
            <a:off x="628375" y="984553"/>
            <a:ext cx="32952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PhD in Computer Science</a:t>
            </a:r>
            <a:r>
              <a:rPr lang="ru" sz="16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7" name="Google Shape;257;p19"/>
          <p:cNvSpPr/>
          <p:nvPr/>
        </p:nvSpPr>
        <p:spPr>
          <a:xfrm>
            <a:off x="3424675" y="1061350"/>
            <a:ext cx="1620900" cy="6735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9"/>
          <p:cNvSpPr txBox="1"/>
          <p:nvPr/>
        </p:nvSpPr>
        <p:spPr>
          <a:xfrm>
            <a:off x="3761230" y="1019788"/>
            <a:ext cx="10215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smtClean="0">
                <a:latin typeface="Roboto Medium"/>
                <a:ea typeface="Roboto Medium"/>
                <a:cs typeface="Roboto Medium"/>
                <a:sym typeface="Roboto Medium"/>
              </a:rPr>
              <a:t>62</a:t>
            </a:r>
            <a:endParaRPr sz="120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59" name="Google Shape;259;p19"/>
          <p:cNvSpPr txBox="1"/>
          <p:nvPr/>
        </p:nvSpPr>
        <p:spPr>
          <a:xfrm>
            <a:off x="3761230" y="1371063"/>
            <a:ext cx="10215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students</a:t>
            </a:r>
            <a:endParaRPr sz="2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60" name="Google Shape;260;p19"/>
          <p:cNvSpPr/>
          <p:nvPr/>
        </p:nvSpPr>
        <p:spPr>
          <a:xfrm>
            <a:off x="4873425" y="1061350"/>
            <a:ext cx="1717200" cy="6735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9"/>
          <p:cNvSpPr txBox="1"/>
          <p:nvPr/>
        </p:nvSpPr>
        <p:spPr>
          <a:xfrm>
            <a:off x="5306180" y="1019788"/>
            <a:ext cx="10215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latin typeface="Roboto Medium"/>
                <a:ea typeface="Roboto Medium"/>
                <a:cs typeface="Roboto Medium"/>
                <a:sym typeface="Roboto Medium"/>
              </a:rPr>
              <a:t>3-4</a:t>
            </a:r>
            <a:endParaRPr sz="12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62" name="Google Shape;262;p19"/>
          <p:cNvSpPr txBox="1"/>
          <p:nvPr/>
        </p:nvSpPr>
        <p:spPr>
          <a:xfrm>
            <a:off x="5288592" y="1371050"/>
            <a:ext cx="10215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years</a:t>
            </a:r>
            <a:endParaRPr sz="20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63" name="Google Shape;263;p19"/>
          <p:cNvSpPr/>
          <p:nvPr/>
        </p:nvSpPr>
        <p:spPr>
          <a:xfrm>
            <a:off x="6369750" y="1061350"/>
            <a:ext cx="1717200" cy="6735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9"/>
          <p:cNvSpPr/>
          <p:nvPr/>
        </p:nvSpPr>
        <p:spPr>
          <a:xfrm>
            <a:off x="1251300" y="2169450"/>
            <a:ext cx="4714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Theoretical Computer Science</a:t>
            </a:r>
            <a:endParaRPr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SzPts val="1100"/>
              <a:buNone/>
            </a:pPr>
            <a:endParaRPr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600" i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8" name="Google Shape;268;p19"/>
          <p:cNvSpPr/>
          <p:nvPr/>
        </p:nvSpPr>
        <p:spPr>
          <a:xfrm>
            <a:off x="1251300" y="2643450"/>
            <a:ext cx="4714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System Programming</a:t>
            </a:r>
            <a:endParaRPr sz="1600" i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9" name="Google Shape;269;p19"/>
          <p:cNvSpPr/>
          <p:nvPr/>
        </p:nvSpPr>
        <p:spPr>
          <a:xfrm>
            <a:off x="1251300" y="3117450"/>
            <a:ext cx="4714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Artificial Intelligence</a:t>
            </a:r>
            <a:endParaRPr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SzPts val="1100"/>
              <a:buNone/>
            </a:pPr>
            <a:endParaRPr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600" i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0" name="Google Shape;270;p19"/>
          <p:cNvSpPr/>
          <p:nvPr/>
        </p:nvSpPr>
        <p:spPr>
          <a:xfrm>
            <a:off x="1251300" y="3591450"/>
            <a:ext cx="4714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Data Analysis</a:t>
            </a:r>
            <a:endParaRPr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SzPts val="1100"/>
              <a:buNone/>
            </a:pPr>
            <a:endParaRPr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600" i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71" name="Google Shape;271;p19"/>
          <p:cNvCxnSpPr/>
          <p:nvPr/>
        </p:nvCxnSpPr>
        <p:spPr>
          <a:xfrm>
            <a:off x="764450" y="2233325"/>
            <a:ext cx="0" cy="181410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2" name="Google Shape;272;p19"/>
          <p:cNvCxnSpPr/>
          <p:nvPr/>
        </p:nvCxnSpPr>
        <p:spPr>
          <a:xfrm flipH="1">
            <a:off x="764450" y="2383325"/>
            <a:ext cx="351600" cy="30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3" name="Google Shape;273;p19"/>
          <p:cNvCxnSpPr/>
          <p:nvPr/>
        </p:nvCxnSpPr>
        <p:spPr>
          <a:xfrm flipH="1">
            <a:off x="764450" y="2847438"/>
            <a:ext cx="351600" cy="30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4" name="Google Shape;274;p19"/>
          <p:cNvCxnSpPr/>
          <p:nvPr/>
        </p:nvCxnSpPr>
        <p:spPr>
          <a:xfrm flipH="1">
            <a:off x="764450" y="3311563"/>
            <a:ext cx="351600" cy="30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5" name="Google Shape;275;p19"/>
          <p:cNvCxnSpPr/>
          <p:nvPr/>
        </p:nvCxnSpPr>
        <p:spPr>
          <a:xfrm flipH="1">
            <a:off x="764450" y="3757375"/>
            <a:ext cx="351600" cy="30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116;p15"/>
          <p:cNvSpPr txBox="1"/>
          <p:nvPr/>
        </p:nvSpPr>
        <p:spPr>
          <a:xfrm>
            <a:off x="6717600" y="1109203"/>
            <a:ext cx="10215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Russian</a:t>
            </a:r>
          </a:p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English</a:t>
            </a:r>
            <a:endParaRPr sz="20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749" y="4566112"/>
            <a:ext cx="1991228" cy="57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0"/>
          <p:cNvSpPr txBox="1"/>
          <p:nvPr/>
        </p:nvSpPr>
        <p:spPr>
          <a:xfrm>
            <a:off x="551266" y="110650"/>
            <a:ext cx="67533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000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Coursera Specializations</a:t>
            </a:r>
            <a:endParaRPr sz="3000" b="1" dirty="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82" name="Google Shape;282;p20"/>
          <p:cNvCxnSpPr>
            <a:endCxn id="283" idx="2"/>
          </p:cNvCxnSpPr>
          <p:nvPr/>
        </p:nvCxnSpPr>
        <p:spPr>
          <a:xfrm>
            <a:off x="-24090" y="693999"/>
            <a:ext cx="6909900" cy="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3" name="Google Shape;283;p20"/>
          <p:cNvSpPr/>
          <p:nvPr/>
        </p:nvSpPr>
        <p:spPr>
          <a:xfrm>
            <a:off x="6885810" y="557049"/>
            <a:ext cx="273900" cy="273900"/>
          </a:xfrm>
          <a:prstGeom prst="ellipse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0"/>
          <p:cNvSpPr/>
          <p:nvPr/>
        </p:nvSpPr>
        <p:spPr>
          <a:xfrm>
            <a:off x="968425" y="899359"/>
            <a:ext cx="3295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Advanced Machine Learning</a:t>
            </a:r>
            <a:endParaRPr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b="1" i="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86" name="Google Shape;28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6490" y="1998403"/>
            <a:ext cx="742016" cy="86864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20"/>
          <p:cNvSpPr/>
          <p:nvPr/>
        </p:nvSpPr>
        <p:spPr>
          <a:xfrm>
            <a:off x="189795" y="839125"/>
            <a:ext cx="638700" cy="638700"/>
          </a:xfrm>
          <a:prstGeom prst="flowChartConnector">
            <a:avLst/>
          </a:prstGeom>
          <a:solidFill>
            <a:srgbClr val="FFAC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0"/>
          <p:cNvSpPr/>
          <p:nvPr/>
        </p:nvSpPr>
        <p:spPr>
          <a:xfrm>
            <a:off x="142959" y="1477825"/>
            <a:ext cx="771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courses</a:t>
            </a:r>
            <a:endParaRPr sz="12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600" b="1" i="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0" name="Google Shape;290;p20"/>
          <p:cNvSpPr/>
          <p:nvPr/>
        </p:nvSpPr>
        <p:spPr>
          <a:xfrm>
            <a:off x="375858" y="984261"/>
            <a:ext cx="375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800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7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b="1" i="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1" name="Google Shape;291;p20"/>
          <p:cNvSpPr/>
          <p:nvPr/>
        </p:nvSpPr>
        <p:spPr>
          <a:xfrm>
            <a:off x="950012" y="1832856"/>
            <a:ext cx="3295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Data </a:t>
            </a:r>
            <a:r>
              <a:rPr lang="ru" b="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Structure</a:t>
            </a:r>
            <a:r>
              <a:rPr lang="en-US" b="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 </a:t>
            </a:r>
            <a:r>
              <a:rPr lang="ru" b="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and </a:t>
            </a:r>
            <a:r>
              <a:rPr lang="ru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Algorithms</a:t>
            </a:r>
            <a:endParaRPr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b="1" i="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3" name="Google Shape;293;p20"/>
          <p:cNvSpPr/>
          <p:nvPr/>
        </p:nvSpPr>
        <p:spPr>
          <a:xfrm>
            <a:off x="950012" y="2834322"/>
            <a:ext cx="5737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Introduction to Discrete Mathematics for Computer Science</a:t>
            </a:r>
            <a:endParaRPr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200" b="1" i="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5" name="Google Shape;295;p20"/>
          <p:cNvSpPr/>
          <p:nvPr/>
        </p:nvSpPr>
        <p:spPr>
          <a:xfrm>
            <a:off x="5398021" y="899359"/>
            <a:ext cx="3295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Mathematics for Data Science</a:t>
            </a:r>
            <a:endParaRPr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b="1" i="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7" name="Google Shape;297;p20"/>
          <p:cNvSpPr/>
          <p:nvPr/>
        </p:nvSpPr>
        <p:spPr>
          <a:xfrm>
            <a:off x="200548" y="1804825"/>
            <a:ext cx="638700" cy="638700"/>
          </a:xfrm>
          <a:prstGeom prst="flowChartConnector">
            <a:avLst/>
          </a:prstGeom>
          <a:solidFill>
            <a:srgbClr val="FFAC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98" name="Google Shape;298;p20"/>
          <p:cNvSpPr/>
          <p:nvPr/>
        </p:nvSpPr>
        <p:spPr>
          <a:xfrm>
            <a:off x="156973" y="2443525"/>
            <a:ext cx="771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 b="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courses</a:t>
            </a:r>
            <a:endParaRPr sz="12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9" name="Google Shape;299;p20"/>
          <p:cNvSpPr/>
          <p:nvPr/>
        </p:nvSpPr>
        <p:spPr>
          <a:xfrm>
            <a:off x="361348" y="1928210"/>
            <a:ext cx="375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800" b="1" dirty="0">
                <a:latin typeface="Roboto"/>
                <a:ea typeface="Roboto"/>
                <a:cs typeface="Roboto"/>
                <a:sym typeface="Roboto"/>
              </a:rPr>
              <a:t>6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b="1" i="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0" name="Google Shape;300;p20"/>
          <p:cNvSpPr/>
          <p:nvPr/>
        </p:nvSpPr>
        <p:spPr>
          <a:xfrm>
            <a:off x="207073" y="2832475"/>
            <a:ext cx="638700" cy="638700"/>
          </a:xfrm>
          <a:prstGeom prst="flowChartConnector">
            <a:avLst/>
          </a:prstGeom>
          <a:solidFill>
            <a:srgbClr val="FFAC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01" name="Google Shape;301;p20"/>
          <p:cNvSpPr/>
          <p:nvPr/>
        </p:nvSpPr>
        <p:spPr>
          <a:xfrm>
            <a:off x="163498" y="3471175"/>
            <a:ext cx="771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 b="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courses</a:t>
            </a:r>
            <a:endParaRPr sz="12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2" name="Google Shape;302;p20"/>
          <p:cNvSpPr/>
          <p:nvPr/>
        </p:nvSpPr>
        <p:spPr>
          <a:xfrm>
            <a:off x="361348" y="2964636"/>
            <a:ext cx="375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800" b="1" dirty="0">
                <a:latin typeface="Roboto"/>
                <a:ea typeface="Roboto"/>
                <a:cs typeface="Roboto"/>
                <a:sym typeface="Roboto"/>
              </a:rPr>
              <a:t>5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b="1" i="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3" name="Google Shape;303;p20"/>
          <p:cNvSpPr/>
          <p:nvPr/>
        </p:nvSpPr>
        <p:spPr>
          <a:xfrm>
            <a:off x="4622310" y="839125"/>
            <a:ext cx="638700" cy="638700"/>
          </a:xfrm>
          <a:prstGeom prst="flowChartConnector">
            <a:avLst/>
          </a:prstGeom>
          <a:solidFill>
            <a:srgbClr val="FFAC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04" name="Google Shape;304;p20"/>
          <p:cNvSpPr/>
          <p:nvPr/>
        </p:nvSpPr>
        <p:spPr>
          <a:xfrm>
            <a:off x="4556688" y="1477825"/>
            <a:ext cx="771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 b="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courses</a:t>
            </a:r>
            <a:endParaRPr sz="12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5" name="Google Shape;305;p20"/>
          <p:cNvSpPr/>
          <p:nvPr/>
        </p:nvSpPr>
        <p:spPr>
          <a:xfrm>
            <a:off x="4759321" y="972349"/>
            <a:ext cx="375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800" b="1" dirty="0">
                <a:latin typeface="Roboto"/>
                <a:ea typeface="Roboto"/>
                <a:cs typeface="Roboto"/>
                <a:sym typeface="Roboto"/>
              </a:rPr>
              <a:t>4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b="1" i="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3724" r="31349" b="25194"/>
          <a:stretch/>
        </p:blipFill>
        <p:spPr>
          <a:xfrm>
            <a:off x="1973371" y="2259223"/>
            <a:ext cx="1481710" cy="35139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3724" r="31349" b="25194"/>
          <a:stretch/>
        </p:blipFill>
        <p:spPr>
          <a:xfrm>
            <a:off x="1991129" y="3257125"/>
            <a:ext cx="1481710" cy="35139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749" y="4566112"/>
            <a:ext cx="1991228" cy="5773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06904" y="1264125"/>
            <a:ext cx="17251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Roboto" panose="020B0604020202020204" charset="0"/>
                <a:ea typeface="Roboto" panose="020B0604020202020204" charset="0"/>
              </a:rPr>
              <a:t>In Russian and English</a:t>
            </a:r>
            <a:endParaRPr lang="ru-RU" sz="1200" dirty="0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30" name="Google Shape;295;p20"/>
          <p:cNvSpPr/>
          <p:nvPr/>
        </p:nvSpPr>
        <p:spPr>
          <a:xfrm>
            <a:off x="5405582" y="1875329"/>
            <a:ext cx="3295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Industrial Machine Learning</a:t>
            </a:r>
            <a:endParaRPr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b="1" i="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" name="Google Shape;303;p20"/>
          <p:cNvSpPr/>
          <p:nvPr/>
        </p:nvSpPr>
        <p:spPr>
          <a:xfrm>
            <a:off x="4629871" y="1815095"/>
            <a:ext cx="638700" cy="638700"/>
          </a:xfrm>
          <a:prstGeom prst="flowChartConnector">
            <a:avLst/>
          </a:prstGeom>
          <a:solidFill>
            <a:srgbClr val="FFAC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6" name="Google Shape;304;p20"/>
          <p:cNvSpPr/>
          <p:nvPr/>
        </p:nvSpPr>
        <p:spPr>
          <a:xfrm>
            <a:off x="4564249" y="2453795"/>
            <a:ext cx="771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 b="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courses</a:t>
            </a:r>
            <a:endParaRPr sz="12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" name="Google Shape;305;p20"/>
          <p:cNvSpPr/>
          <p:nvPr/>
        </p:nvSpPr>
        <p:spPr>
          <a:xfrm>
            <a:off x="4773227" y="1956280"/>
            <a:ext cx="375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 b="1" dirty="0">
                <a:latin typeface="Roboto"/>
                <a:ea typeface="Roboto"/>
                <a:cs typeface="Roboto"/>
                <a:sym typeface="Roboto"/>
              </a:rPr>
              <a:t>3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b="1" i="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" name="Google Shape;295;p20"/>
          <p:cNvSpPr/>
          <p:nvPr/>
        </p:nvSpPr>
        <p:spPr>
          <a:xfrm>
            <a:off x="992416" y="3920359"/>
            <a:ext cx="4867364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buSzPts val="1100"/>
            </a:pPr>
            <a:r>
              <a:rPr lang="en-US" b="1">
                <a:latin typeface="Roboto"/>
                <a:ea typeface="Roboto"/>
                <a:cs typeface="Roboto"/>
                <a:sym typeface="Roboto"/>
              </a:rPr>
              <a:t>Machine Learning: From Statistics to Neural Networks</a:t>
            </a:r>
            <a:endParaRPr b="1" i="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" name="Google Shape;303;p20"/>
          <p:cNvSpPr/>
          <p:nvPr/>
        </p:nvSpPr>
        <p:spPr>
          <a:xfrm>
            <a:off x="216705" y="3860125"/>
            <a:ext cx="638700" cy="638700"/>
          </a:xfrm>
          <a:prstGeom prst="flowChartConnector">
            <a:avLst/>
          </a:prstGeom>
          <a:solidFill>
            <a:srgbClr val="FFAC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41" name="Google Shape;304;p20"/>
          <p:cNvSpPr/>
          <p:nvPr/>
        </p:nvSpPr>
        <p:spPr>
          <a:xfrm>
            <a:off x="151083" y="4498825"/>
            <a:ext cx="771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 b="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courses</a:t>
            </a:r>
            <a:endParaRPr sz="12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" name="Google Shape;305;p20"/>
          <p:cNvSpPr/>
          <p:nvPr/>
        </p:nvSpPr>
        <p:spPr>
          <a:xfrm>
            <a:off x="375858" y="4009533"/>
            <a:ext cx="375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 b="1" dirty="0">
                <a:latin typeface="Roboto"/>
                <a:ea typeface="Roboto"/>
                <a:cs typeface="Roboto"/>
                <a:sym typeface="Roboto"/>
              </a:rPr>
              <a:t>5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b="1" i="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9806" y="1274775"/>
            <a:ext cx="909404" cy="26563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8585" y="2259812"/>
            <a:ext cx="909404" cy="26563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516" y="3300003"/>
            <a:ext cx="909404" cy="265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1"/>
          <p:cNvSpPr txBox="1"/>
          <p:nvPr/>
        </p:nvSpPr>
        <p:spPr>
          <a:xfrm>
            <a:off x="551266" y="110650"/>
            <a:ext cx="67533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3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Research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12" name="Google Shape;312;p21"/>
          <p:cNvCxnSpPr>
            <a:endCxn id="313" idx="2"/>
          </p:cNvCxnSpPr>
          <p:nvPr/>
        </p:nvCxnSpPr>
        <p:spPr>
          <a:xfrm>
            <a:off x="-24090" y="693999"/>
            <a:ext cx="6909900" cy="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3" name="Google Shape;313;p21"/>
          <p:cNvSpPr/>
          <p:nvPr/>
        </p:nvSpPr>
        <p:spPr>
          <a:xfrm>
            <a:off x="6885810" y="557049"/>
            <a:ext cx="273900" cy="273900"/>
          </a:xfrm>
          <a:prstGeom prst="ellipse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4" name="Google Shape;31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60731" y="1093075"/>
            <a:ext cx="2179975" cy="1664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21" descr="https://cs.hse.ru/data/2018/03/30/1164752075/IMG_3598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57450" y="2983953"/>
            <a:ext cx="2186549" cy="1478097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21"/>
          <p:cNvSpPr txBox="1"/>
          <p:nvPr/>
        </p:nvSpPr>
        <p:spPr>
          <a:xfrm>
            <a:off x="1175625" y="1093075"/>
            <a:ext cx="29277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Centre of Deep Learning and </a:t>
            </a:r>
            <a:endParaRPr lang="en-US" sz="1200" dirty="0" smtClean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Bayesian </a:t>
            </a:r>
            <a:r>
              <a:rPr lang="ru" sz="12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Methods </a:t>
            </a:r>
            <a:endParaRPr sz="1200" dirty="0" smtClean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Laboratory of</a:t>
            </a:r>
            <a:r>
              <a:rPr lang="ru" sz="1200" dirty="0" smtClean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" sz="1200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Financial </a:t>
            </a: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Data </a:t>
            </a:r>
            <a:r>
              <a:rPr lang="ru" sz="12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Analysis</a:t>
            </a:r>
            <a:endParaRPr sz="12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18" name="Google Shape;318;p21"/>
          <p:cNvCxnSpPr/>
          <p:nvPr/>
        </p:nvCxnSpPr>
        <p:spPr>
          <a:xfrm flipH="1">
            <a:off x="1301175" y="1666600"/>
            <a:ext cx="351600" cy="30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9" name="Google Shape;319;p21"/>
          <p:cNvSpPr/>
          <p:nvPr/>
        </p:nvSpPr>
        <p:spPr>
          <a:xfrm>
            <a:off x="710212" y="1198603"/>
            <a:ext cx="475800" cy="1392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1"/>
          <p:cNvSpPr txBox="1"/>
          <p:nvPr/>
        </p:nvSpPr>
        <p:spPr>
          <a:xfrm>
            <a:off x="1240900" y="2029612"/>
            <a:ext cx="23862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International Laboratory for Intelligent Systems and Structural Analysis </a:t>
            </a:r>
            <a:r>
              <a:rPr lang="ru" sz="1200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200" dirty="0" smtClean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1" name="Google Shape;321;p21"/>
          <p:cNvSpPr/>
          <p:nvPr/>
        </p:nvSpPr>
        <p:spPr>
          <a:xfrm>
            <a:off x="4054519" y="1690679"/>
            <a:ext cx="475800" cy="1392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1"/>
          <p:cNvSpPr txBox="1"/>
          <p:nvPr/>
        </p:nvSpPr>
        <p:spPr>
          <a:xfrm>
            <a:off x="4530275" y="1637958"/>
            <a:ext cx="23862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Yandex Laboratory </a:t>
            </a:r>
            <a:r>
              <a:rPr lang="ru" sz="1200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200" dirty="0" smtClean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3" name="Google Shape;323;p21"/>
          <p:cNvSpPr/>
          <p:nvPr/>
        </p:nvSpPr>
        <p:spPr>
          <a:xfrm>
            <a:off x="713544" y="2101924"/>
            <a:ext cx="475800" cy="1392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1"/>
          <p:cNvSpPr txBox="1"/>
          <p:nvPr/>
        </p:nvSpPr>
        <p:spPr>
          <a:xfrm>
            <a:off x="1233481" y="2720527"/>
            <a:ext cx="23862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International Laboratory </a:t>
            </a:r>
            <a:endParaRPr lang="en-US" sz="1200" dirty="0" smtClean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of </a:t>
            </a:r>
            <a:r>
              <a:rPr lang="ru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Stochastic Algorithms </a:t>
            </a:r>
            <a:r>
              <a:rPr lang="ru" sz="12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and </a:t>
            </a:r>
            <a:r>
              <a:rPr lang="ru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High-Dimensional Inference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5" name="Google Shape;325;p21"/>
          <p:cNvSpPr/>
          <p:nvPr/>
        </p:nvSpPr>
        <p:spPr>
          <a:xfrm>
            <a:off x="4054519" y="2038111"/>
            <a:ext cx="475800" cy="1392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1"/>
          <p:cNvSpPr txBox="1"/>
          <p:nvPr/>
        </p:nvSpPr>
        <p:spPr>
          <a:xfrm>
            <a:off x="1189269" y="3447058"/>
            <a:ext cx="26862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International Laboratory of Theoretical Computer Science</a:t>
            </a:r>
            <a:endParaRPr sz="12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7" name="Google Shape;327;p21"/>
          <p:cNvSpPr/>
          <p:nvPr/>
        </p:nvSpPr>
        <p:spPr>
          <a:xfrm>
            <a:off x="713469" y="2815327"/>
            <a:ext cx="475800" cy="1392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1"/>
          <p:cNvSpPr txBox="1"/>
          <p:nvPr/>
        </p:nvSpPr>
        <p:spPr>
          <a:xfrm>
            <a:off x="4529569" y="1962533"/>
            <a:ext cx="26862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Laboratory of Methods for Big </a:t>
            </a:r>
            <a:endParaRPr lang="ru" sz="1200" dirty="0" smtClean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Data Analysis</a:t>
            </a:r>
            <a:endParaRPr sz="12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9" name="Google Shape;329;p21"/>
          <p:cNvSpPr/>
          <p:nvPr/>
        </p:nvSpPr>
        <p:spPr>
          <a:xfrm>
            <a:off x="723856" y="3536573"/>
            <a:ext cx="475800" cy="1392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1"/>
          <p:cNvSpPr txBox="1"/>
          <p:nvPr/>
        </p:nvSpPr>
        <p:spPr>
          <a:xfrm>
            <a:off x="4529569" y="2435324"/>
            <a:ext cx="26862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Laboratory of Process-Aware Information </a:t>
            </a:r>
            <a:r>
              <a:rPr lang="ru" sz="12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Systems</a:t>
            </a:r>
            <a:endParaRPr sz="12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1" name="Google Shape;331;p21"/>
          <p:cNvSpPr/>
          <p:nvPr/>
        </p:nvSpPr>
        <p:spPr>
          <a:xfrm>
            <a:off x="713469" y="4090861"/>
            <a:ext cx="475800" cy="1392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1"/>
          <p:cNvSpPr txBox="1"/>
          <p:nvPr/>
        </p:nvSpPr>
        <p:spPr>
          <a:xfrm>
            <a:off x="4529569" y="2942178"/>
            <a:ext cx="23862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Laboratory of Complex Systems Modelling and Control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3" name="Google Shape;333;p21"/>
          <p:cNvSpPr/>
          <p:nvPr/>
        </p:nvSpPr>
        <p:spPr>
          <a:xfrm>
            <a:off x="4054519" y="3039365"/>
            <a:ext cx="475800" cy="1392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1"/>
          <p:cNvSpPr txBox="1"/>
          <p:nvPr/>
        </p:nvSpPr>
        <p:spPr>
          <a:xfrm>
            <a:off x="4544388" y="1059378"/>
            <a:ext cx="23862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International </a:t>
            </a:r>
            <a:r>
              <a:rPr lang="ru" sz="12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Laboratory </a:t>
            </a:r>
            <a:r>
              <a:rPr lang="ru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of </a:t>
            </a:r>
            <a:r>
              <a:rPr lang="ru" sz="12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Bioinformatics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5" name="Google Shape;335;p21"/>
          <p:cNvSpPr/>
          <p:nvPr/>
        </p:nvSpPr>
        <p:spPr>
          <a:xfrm>
            <a:off x="4056006" y="1151203"/>
            <a:ext cx="475800" cy="1392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1"/>
          <p:cNvSpPr txBox="1"/>
          <p:nvPr/>
        </p:nvSpPr>
        <p:spPr>
          <a:xfrm>
            <a:off x="4544388" y="3447058"/>
            <a:ext cx="23862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Laboratory of Models and Methods of Computational </a:t>
            </a:r>
            <a:r>
              <a:rPr lang="ru" sz="12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Pragmatics</a:t>
            </a:r>
            <a:endParaRPr sz="10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7" name="Google Shape;337;p21"/>
          <p:cNvSpPr/>
          <p:nvPr/>
        </p:nvSpPr>
        <p:spPr>
          <a:xfrm>
            <a:off x="4055213" y="3534776"/>
            <a:ext cx="475800" cy="1392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1"/>
          <p:cNvSpPr txBox="1"/>
          <p:nvPr/>
        </p:nvSpPr>
        <p:spPr>
          <a:xfrm>
            <a:off x="1189269" y="4009549"/>
            <a:ext cx="26862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International Laboratory of </a:t>
            </a:r>
            <a:endParaRPr lang="ru" sz="1200" dirty="0" smtClean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Algebraic </a:t>
            </a:r>
            <a:r>
              <a:rPr lang="ru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Topology and Its Applications</a:t>
            </a:r>
            <a:endParaRPr sz="12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9" name="Google Shape;339;p21"/>
          <p:cNvSpPr/>
          <p:nvPr/>
        </p:nvSpPr>
        <p:spPr>
          <a:xfrm>
            <a:off x="4054519" y="2528839"/>
            <a:ext cx="475800" cy="1392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749" y="4566112"/>
            <a:ext cx="1991228" cy="577388"/>
          </a:xfrm>
          <a:prstGeom prst="rect">
            <a:avLst/>
          </a:prstGeom>
        </p:spPr>
      </p:pic>
      <p:sp>
        <p:nvSpPr>
          <p:cNvPr id="33" name="Google Shape;336;p21"/>
          <p:cNvSpPr txBox="1"/>
          <p:nvPr/>
        </p:nvSpPr>
        <p:spPr>
          <a:xfrm>
            <a:off x="4544388" y="4143487"/>
            <a:ext cx="23862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Laboratory on AI for Computational Biology</a:t>
            </a:r>
            <a:endParaRPr sz="10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" name="Google Shape;337;p21"/>
          <p:cNvSpPr/>
          <p:nvPr/>
        </p:nvSpPr>
        <p:spPr>
          <a:xfrm>
            <a:off x="4055213" y="4238287"/>
            <a:ext cx="475800" cy="1392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2"/>
          <p:cNvSpPr txBox="1"/>
          <p:nvPr/>
        </p:nvSpPr>
        <p:spPr>
          <a:xfrm>
            <a:off x="551266" y="110650"/>
            <a:ext cx="67533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3000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Join</a:t>
            </a:r>
            <a:r>
              <a:rPr lang="en-US" sz="3000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</a:t>
            </a:r>
            <a:r>
              <a:rPr lang="ru" sz="3000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" sz="30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Departments</a:t>
            </a:r>
            <a:endParaRPr sz="3000" b="1" dirty="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46" name="Google Shape;346;p22"/>
          <p:cNvCxnSpPr>
            <a:endCxn id="347" idx="2"/>
          </p:cNvCxnSpPr>
          <p:nvPr/>
        </p:nvCxnSpPr>
        <p:spPr>
          <a:xfrm>
            <a:off x="-24090" y="693999"/>
            <a:ext cx="6909900" cy="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7" name="Google Shape;347;p22"/>
          <p:cNvSpPr/>
          <p:nvPr/>
        </p:nvSpPr>
        <p:spPr>
          <a:xfrm>
            <a:off x="6885810" y="557049"/>
            <a:ext cx="273900" cy="273900"/>
          </a:xfrm>
          <a:prstGeom prst="ellipse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2"/>
          <p:cNvSpPr txBox="1"/>
          <p:nvPr/>
        </p:nvSpPr>
        <p:spPr>
          <a:xfrm>
            <a:off x="1611925" y="1014500"/>
            <a:ext cx="2371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200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Yandex </a:t>
            </a:r>
            <a:r>
              <a:rPr lang="ru" sz="1200" b="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Department</a:t>
            </a:r>
            <a:endParaRPr sz="1200" b="1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2" name="Google Shape;352;p22"/>
          <p:cNvSpPr txBox="1"/>
          <p:nvPr/>
        </p:nvSpPr>
        <p:spPr>
          <a:xfrm>
            <a:off x="1585419" y="2893284"/>
            <a:ext cx="2371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SAS Department</a:t>
            </a:r>
            <a:endParaRPr sz="1200" b="1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54" name="Google Shape;354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317" y="2832822"/>
            <a:ext cx="1165900" cy="483526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22"/>
          <p:cNvSpPr txBox="1"/>
          <p:nvPr/>
        </p:nvSpPr>
        <p:spPr>
          <a:xfrm>
            <a:off x="1499318" y="3756007"/>
            <a:ext cx="3031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Department of the </a:t>
            </a:r>
            <a:r>
              <a:rPr lang="ru" sz="1200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Ivannikov </a:t>
            </a:r>
            <a:r>
              <a:rPr lang="ru" sz="12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Institute </a:t>
            </a:r>
            <a:endParaRPr lang="en-US" sz="1200" b="1" dirty="0" smtClean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for </a:t>
            </a:r>
            <a:r>
              <a:rPr lang="ru" sz="12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System </a:t>
            </a:r>
            <a:r>
              <a:rPr lang="ru" sz="1200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Programming</a:t>
            </a:r>
            <a:endParaRPr sz="1200" b="1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7" name="Google Shape;357;p22"/>
          <p:cNvSpPr txBox="1"/>
          <p:nvPr/>
        </p:nvSpPr>
        <p:spPr>
          <a:xfrm>
            <a:off x="6118816" y="1626461"/>
            <a:ext cx="2970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Department of Intelligent Technologies in System Analysis Control </a:t>
            </a:r>
            <a:r>
              <a:rPr lang="en-US" sz="1200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of the </a:t>
            </a:r>
            <a:r>
              <a:rPr lang="ru" sz="1200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Federal </a:t>
            </a:r>
            <a:r>
              <a:rPr lang="ru" sz="12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Research Centre for Computer Science and </a:t>
            </a:r>
            <a:r>
              <a:rPr lang="ru" sz="1200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Control</a:t>
            </a:r>
            <a:endParaRPr sz="1600" b="1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59" name="Google Shape;35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5671" y="1763411"/>
            <a:ext cx="779643" cy="71767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22"/>
          <p:cNvSpPr txBox="1"/>
          <p:nvPr/>
        </p:nvSpPr>
        <p:spPr>
          <a:xfrm>
            <a:off x="1611925" y="1626461"/>
            <a:ext cx="2970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Department of Technologies for Complex System Modelling </a:t>
            </a:r>
            <a:r>
              <a:rPr lang="en-US" sz="1200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of the </a:t>
            </a:r>
            <a:r>
              <a:rPr lang="ru" sz="1200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Kharkevich </a:t>
            </a:r>
            <a:r>
              <a:rPr lang="ru" sz="12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Institute for Information Transmission </a:t>
            </a:r>
            <a:r>
              <a:rPr lang="ru" sz="1200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Problems</a:t>
            </a:r>
            <a:endParaRPr sz="12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600" b="1"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62" name="Google Shape;36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469" y="1763411"/>
            <a:ext cx="1504950" cy="74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1217" y="3806597"/>
            <a:ext cx="1338101" cy="351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749" y="4566112"/>
            <a:ext cx="1991228" cy="577388"/>
          </a:xfrm>
          <a:prstGeom prst="rect">
            <a:avLst/>
          </a:prstGeom>
        </p:spPr>
      </p:pic>
      <p:sp>
        <p:nvSpPr>
          <p:cNvPr id="17" name="Google Shape;348;p22"/>
          <p:cNvSpPr txBox="1"/>
          <p:nvPr/>
        </p:nvSpPr>
        <p:spPr>
          <a:xfrm>
            <a:off x="6171568" y="3073273"/>
            <a:ext cx="2371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b="1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Otkritie</a:t>
            </a:r>
            <a:r>
              <a:rPr lang="en-US" sz="1200" b="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Bank</a:t>
            </a:r>
            <a:r>
              <a:rPr lang="ru" sz="1200" b="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Department</a:t>
            </a:r>
            <a:endParaRPr sz="1200" b="1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" name="Google Shape;348;p22"/>
          <p:cNvSpPr txBox="1"/>
          <p:nvPr/>
        </p:nvSpPr>
        <p:spPr>
          <a:xfrm>
            <a:off x="6171568" y="3982354"/>
            <a:ext cx="2371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b="1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JetBrains</a:t>
            </a:r>
            <a:r>
              <a:rPr lang="ru" sz="1200" b="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Department</a:t>
            </a:r>
            <a:endParaRPr sz="1200" b="1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52" name="Picture 4" descr="Otkritie Bank. Information about the issuer. (TIN 7706092528, PSRN  1027739019208, LEI 253400D1T9WFNN3BTT91, Swift JSNMRUMM). News and credit  ratings. Tables with accounting and financial reports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118" y="2860992"/>
            <a:ext cx="1716454" cy="63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Google Shape;348;p22"/>
          <p:cNvSpPr txBox="1"/>
          <p:nvPr/>
        </p:nvSpPr>
        <p:spPr>
          <a:xfrm>
            <a:off x="6118816" y="1037364"/>
            <a:ext cx="2371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b="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1C</a:t>
            </a:r>
            <a:r>
              <a:rPr lang="ru" sz="1200" b="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Department</a:t>
            </a:r>
            <a:endParaRPr sz="1200" b="1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54" name="Picture 6" descr="Файл:1C Company logo.svg — Википедия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926" y="930575"/>
            <a:ext cx="1025183" cy="50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Google Shape;286;p20"/>
          <p:cNvPicPr preferRelativeResize="0">
            <a:picLocks noChangeAspect="1"/>
          </p:cNvPicPr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582428" y="3294764"/>
            <a:ext cx="1536388" cy="1798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1217" y="955220"/>
            <a:ext cx="1338101" cy="39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6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767</Words>
  <Application>Microsoft Office PowerPoint</Application>
  <PresentationFormat>Экран (16:9)</PresentationFormat>
  <Paragraphs>297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Poppins</vt:lpstr>
      <vt:lpstr>Helvetica Neue</vt:lpstr>
      <vt:lpstr>Calibri</vt:lpstr>
      <vt:lpstr>Arial</vt:lpstr>
      <vt:lpstr>Roboto Medium</vt:lpstr>
      <vt:lpstr>Verdana</vt:lpstr>
      <vt:lpstr>Roboto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Карапетян Сергей Аркадьевич</dc:creator>
  <cp:lastModifiedBy>Антон Басов</cp:lastModifiedBy>
  <cp:revision>84</cp:revision>
  <dcterms:modified xsi:type="dcterms:W3CDTF">2021-07-15T11:04:58Z</dcterms:modified>
</cp:coreProperties>
</file>