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8"/>
  </p:notesMasterIdLst>
  <p:sldIdLst>
    <p:sldId id="271" r:id="rId5"/>
    <p:sldId id="272" r:id="rId6"/>
    <p:sldId id="286" r:id="rId7"/>
    <p:sldId id="273" r:id="rId8"/>
    <p:sldId id="278" r:id="rId9"/>
    <p:sldId id="274" r:id="rId10"/>
    <p:sldId id="276" r:id="rId11"/>
    <p:sldId id="287" r:id="rId12"/>
    <p:sldId id="293" r:id="rId13"/>
    <p:sldId id="289" r:id="rId14"/>
    <p:sldId id="290" r:id="rId15"/>
    <p:sldId id="291" r:id="rId16"/>
    <p:sldId id="292" r:id="rId17"/>
  </p:sldIdLst>
  <p:sldSz cx="12192000" cy="6858000"/>
  <p:notesSz cx="6858000" cy="9144000"/>
  <p:embeddedFontLs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
      <p:font typeface="Futura Round Demi" pitchFamily="2" charset="0"/>
      <p:bold r:id="rId24"/>
      <p:boldItalic r:id="rId25"/>
    </p:embeddedFont>
  </p:embeddedFontLst>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2" userDrawn="1">
          <p15:clr>
            <a:srgbClr val="A4A3A4"/>
          </p15:clr>
        </p15:guide>
        <p15:guide id="6" pos="2071" userDrawn="1">
          <p15:clr>
            <a:srgbClr val="A4A3A4"/>
          </p15:clr>
        </p15:guide>
        <p15:guide id="9" pos="3840" userDrawn="1">
          <p15:clr>
            <a:srgbClr val="A4A3A4"/>
          </p15:clr>
        </p15:guide>
        <p15:guide id="10" pos="4704" userDrawn="1">
          <p15:clr>
            <a:srgbClr val="A4A3A4"/>
          </p15:clr>
        </p15:guide>
        <p15:guide id="11" pos="5586" userDrawn="1">
          <p15:clr>
            <a:srgbClr val="A4A3A4"/>
          </p15:clr>
        </p15:guide>
        <p15:guide id="12" pos="7128" userDrawn="1">
          <p15:clr>
            <a:srgbClr val="A4A3A4"/>
          </p15:clr>
        </p15:guide>
        <p15:guide id="13" orient="horz" pos="3960" userDrawn="1">
          <p15:clr>
            <a:srgbClr val="A4A3A4"/>
          </p15:clr>
        </p15:guide>
        <p15:guide id="15" pos="6672" userDrawn="1">
          <p15:clr>
            <a:srgbClr val="A4A3A4"/>
          </p15:clr>
        </p15:guide>
        <p15:guide id="16" orient="horz" pos="913" userDrawn="1">
          <p15:clr>
            <a:srgbClr val="A4A3A4"/>
          </p15:clr>
        </p15:guide>
        <p15:guide id="17" orient="horz" pos="2160" userDrawn="1">
          <p15:clr>
            <a:srgbClr val="A4A3A4"/>
          </p15:clr>
        </p15:guide>
        <p15:guide id="18" orient="horz" pos="360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312"/>
    <a:srgbClr val="00C5B6"/>
    <a:srgbClr val="029C63"/>
    <a:srgbClr val="0E2D69"/>
    <a:srgbClr val="96628C"/>
    <a:srgbClr val="11A0D7"/>
    <a:srgbClr val="E61F3D"/>
    <a:srgbClr val="CD5A5A"/>
    <a:srgbClr val="FFD74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2403" y="209"/>
      </p:cViewPr>
      <p:guideLst>
        <p:guide pos="325"/>
        <p:guide pos="1209"/>
        <p:guide pos="2952"/>
        <p:guide pos="2071"/>
        <p:guide pos="3840"/>
        <p:guide pos="4704"/>
        <p:guide pos="5586"/>
        <p:guide pos="7128"/>
        <p:guide orient="horz" pos="3960"/>
        <p:guide pos="6672"/>
        <p:guide orient="horz" pos="913"/>
        <p:guide orient="horz" pos="2160"/>
        <p:guide orient="horz" pos="360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02D69"/>
                </a:solidFill>
                <a:latin typeface="HSE Sans" panose="02000000000000000000" pitchFamily="2" charset="0"/>
                <a:ea typeface="+mn-ea"/>
                <a:cs typeface="+mn-cs"/>
              </a:defRPr>
            </a:pPr>
            <a:r>
              <a:rPr lang="en-US" sz="1600">
                <a:solidFill>
                  <a:srgbClr val="102D69"/>
                </a:solidFill>
                <a:latin typeface="HSE Sans" panose="02000000000000000000" pitchFamily="2" charset="0"/>
              </a:rPr>
              <a:t>Communities</a:t>
            </a:r>
            <a:endParaRPr lang="en-GB" sz="1600">
              <a:solidFill>
                <a:srgbClr val="102D69"/>
              </a:solidFill>
              <a:latin typeface="HSE Sans" panose="02000000000000000000" pitchFamily="2" charset="0"/>
            </a:endParaRPr>
          </a:p>
        </c:rich>
      </c:tx>
      <c:layout>
        <c:manualLayout>
          <c:xMode val="edge"/>
          <c:yMode val="edge"/>
          <c:x val="0.13063871409555111"/>
          <c:y val="7.89733546803216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102D69"/>
              </a:solidFill>
              <a:latin typeface="HSE Sans" panose="02000000000000000000" pitchFamily="2" charset="0"/>
              <a:ea typeface="+mn-ea"/>
              <a:cs typeface="+mn-cs"/>
            </a:defRPr>
          </a:pPr>
          <a:endParaRPr lang="en-US"/>
        </a:p>
      </c:txPr>
    </c:title>
    <c:autoTitleDeleted val="0"/>
    <c:plotArea>
      <c:layout>
        <c:manualLayout>
          <c:layoutTarget val="inner"/>
          <c:xMode val="edge"/>
          <c:yMode val="edge"/>
          <c:x val="0.13376246841772368"/>
          <c:y val="0.10958869184472636"/>
          <c:w val="0.79262705246283227"/>
          <c:h val="0.73513663426755427"/>
        </c:manualLayout>
      </c:layout>
      <c:barChart>
        <c:barDir val="bar"/>
        <c:grouping val="clustered"/>
        <c:varyColors val="0"/>
        <c:ser>
          <c:idx val="0"/>
          <c:order val="0"/>
          <c:tx>
            <c:strRef>
              <c:f>Sheet1!$B$1</c:f>
              <c:strCache>
                <c:ptCount val="1"/>
                <c:pt idx="0">
                  <c:v>Followers (thousands)</c:v>
                </c:pt>
              </c:strCache>
            </c:strRef>
          </c:tx>
          <c:spPr>
            <a:solidFill>
              <a:schemeClr val="bg1">
                <a:lumMod val="75000"/>
              </a:schemeClr>
            </a:solidFill>
            <a:ln>
              <a:noFill/>
            </a:ln>
            <a:effectLst/>
          </c:spPr>
          <c:invertIfNegative val="0"/>
          <c:cat>
            <c:strRef>
              <c:f>Sheet1!$A$2:$A$3</c:f>
              <c:strCache>
                <c:ptCount val="2"/>
                <c:pt idx="0">
                  <c:v>VK group 1</c:v>
                </c:pt>
                <c:pt idx="1">
                  <c:v>VK group 2</c:v>
                </c:pt>
              </c:strCache>
            </c:strRef>
          </c:cat>
          <c:val>
            <c:numRef>
              <c:f>Sheet1!$B$2:$B$3</c:f>
              <c:numCache>
                <c:formatCode>General</c:formatCode>
                <c:ptCount val="2"/>
                <c:pt idx="0">
                  <c:v>75</c:v>
                </c:pt>
                <c:pt idx="1">
                  <c:v>38</c:v>
                </c:pt>
              </c:numCache>
            </c:numRef>
          </c:val>
          <c:extLst>
            <c:ext xmlns:c16="http://schemas.microsoft.com/office/drawing/2014/chart" uri="{C3380CC4-5D6E-409C-BE32-E72D297353CC}">
              <c16:uniqueId val="{00000000-6BCE-9845-A0E3-DAA648CD0F81}"/>
            </c:ext>
          </c:extLst>
        </c:ser>
        <c:ser>
          <c:idx val="1"/>
          <c:order val="1"/>
          <c:tx>
            <c:strRef>
              <c:f>Sheet1!$C$1</c:f>
              <c:strCache>
                <c:ptCount val="1"/>
                <c:pt idx="0">
                  <c:v>Likes (mean)</c:v>
                </c:pt>
              </c:strCache>
            </c:strRef>
          </c:tx>
          <c:spPr>
            <a:solidFill>
              <a:srgbClr val="1656A6"/>
            </a:solidFill>
            <a:ln>
              <a:noFill/>
            </a:ln>
            <a:effectLst/>
          </c:spPr>
          <c:invertIfNegative val="0"/>
          <c:cat>
            <c:strRef>
              <c:f>Sheet1!$A$2:$A$3</c:f>
              <c:strCache>
                <c:ptCount val="2"/>
                <c:pt idx="0">
                  <c:v>VK group 1</c:v>
                </c:pt>
                <c:pt idx="1">
                  <c:v>VK group 2</c:v>
                </c:pt>
              </c:strCache>
            </c:strRef>
          </c:cat>
          <c:val>
            <c:numRef>
              <c:f>Sheet1!$C$2:$C$3</c:f>
              <c:numCache>
                <c:formatCode>General</c:formatCode>
                <c:ptCount val="2"/>
                <c:pt idx="0">
                  <c:v>40</c:v>
                </c:pt>
                <c:pt idx="1">
                  <c:v>23</c:v>
                </c:pt>
              </c:numCache>
            </c:numRef>
          </c:val>
          <c:extLst>
            <c:ext xmlns:c16="http://schemas.microsoft.com/office/drawing/2014/chart" uri="{C3380CC4-5D6E-409C-BE32-E72D297353CC}">
              <c16:uniqueId val="{00000001-6BCE-9845-A0E3-DAA648CD0F81}"/>
            </c:ext>
          </c:extLst>
        </c:ser>
        <c:ser>
          <c:idx val="2"/>
          <c:order val="2"/>
          <c:tx>
            <c:strRef>
              <c:f>Sheet1!$D$1</c:f>
              <c:strCache>
                <c:ptCount val="1"/>
                <c:pt idx="0">
                  <c:v>Comments (mean)</c:v>
                </c:pt>
              </c:strCache>
            </c:strRef>
          </c:tx>
          <c:spPr>
            <a:solidFill>
              <a:srgbClr val="102D69"/>
            </a:solidFill>
            <a:ln>
              <a:noFill/>
            </a:ln>
            <a:effectLst/>
          </c:spPr>
          <c:invertIfNegative val="0"/>
          <c:cat>
            <c:strRef>
              <c:f>Sheet1!$A$2:$A$3</c:f>
              <c:strCache>
                <c:ptCount val="2"/>
                <c:pt idx="0">
                  <c:v>VK group 1</c:v>
                </c:pt>
                <c:pt idx="1">
                  <c:v>VK group 2</c:v>
                </c:pt>
              </c:strCache>
            </c:strRef>
          </c:cat>
          <c:val>
            <c:numRef>
              <c:f>Sheet1!$D$2:$D$3</c:f>
              <c:numCache>
                <c:formatCode>General</c:formatCode>
                <c:ptCount val="2"/>
                <c:pt idx="0">
                  <c:v>25</c:v>
                </c:pt>
                <c:pt idx="1">
                  <c:v>12</c:v>
                </c:pt>
              </c:numCache>
            </c:numRef>
          </c:val>
          <c:extLst>
            <c:ext xmlns:c16="http://schemas.microsoft.com/office/drawing/2014/chart" uri="{C3380CC4-5D6E-409C-BE32-E72D297353CC}">
              <c16:uniqueId val="{00000002-6BCE-9845-A0E3-DAA648CD0F81}"/>
            </c:ext>
          </c:extLst>
        </c:ser>
        <c:dLbls>
          <c:showLegendKey val="0"/>
          <c:showVal val="0"/>
          <c:showCatName val="0"/>
          <c:showSerName val="0"/>
          <c:showPercent val="0"/>
          <c:showBubbleSize val="0"/>
        </c:dLbls>
        <c:gapWidth val="182"/>
        <c:axId val="955724448"/>
        <c:axId val="955630256"/>
      </c:barChart>
      <c:catAx>
        <c:axId val="95572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102D69"/>
                </a:solidFill>
                <a:latin typeface="HSE Sans" panose="02000000000000000000" pitchFamily="2" charset="0"/>
                <a:ea typeface="+mn-ea"/>
                <a:cs typeface="+mn-cs"/>
              </a:defRPr>
            </a:pPr>
            <a:endParaRPr lang="en-US"/>
          </a:p>
        </c:txPr>
        <c:crossAx val="955630256"/>
        <c:crosses val="autoZero"/>
        <c:auto val="1"/>
        <c:lblAlgn val="ctr"/>
        <c:lblOffset val="100"/>
        <c:noMultiLvlLbl val="0"/>
      </c:catAx>
      <c:valAx>
        <c:axId val="955630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102D69"/>
                </a:solidFill>
                <a:latin typeface="HSE Sans" panose="02000000000000000000" pitchFamily="2" charset="0"/>
                <a:ea typeface="+mn-ea"/>
                <a:cs typeface="+mn-cs"/>
              </a:defRPr>
            </a:pPr>
            <a:endParaRPr lang="en-US"/>
          </a:p>
        </c:txPr>
        <c:crossAx val="9557244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rgbClr val="0E2D69"/>
                </a:solidFill>
                <a:latin typeface="HSE Sans" panose="02000000000000000000" pitchFamily="2" charset="0"/>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0E2D69"/>
                </a:solidFill>
                <a:latin typeface="HSE Sans" panose="02000000000000000000" pitchFamily="2" charset="0"/>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rgbClr val="0E2D69"/>
                </a:solidFill>
                <a:latin typeface="HSE Sans" panose="02000000000000000000" pitchFamily="2"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SE Sans"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10/20/2022</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748903-8EB5-294E-A216-6B54B0368783}" type="slidenum">
              <a:rPr lang="en-RU" smtClean="0"/>
              <a:t>9</a:t>
            </a:fld>
            <a:endParaRPr lang="en-RU"/>
          </a:p>
        </p:txBody>
      </p:sp>
    </p:spTree>
    <p:extLst>
      <p:ext uri="{BB962C8B-B14F-4D97-AF65-F5344CB8AC3E}">
        <p14:creationId xmlns:p14="http://schemas.microsoft.com/office/powerpoint/2010/main" val="367247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id="{BA292C80-0DA8-194A-9A66-279048FA2A54}"/>
              </a:ext>
            </a:extLst>
          </p:cNvPr>
          <p:cNvPicPr>
            <a:picLocks noChangeAspect="1"/>
          </p:cNvPicPr>
          <p:nvPr userDrawn="1"/>
        </p:nvPicPr>
        <p:blipFill>
          <a:blip r:embed="rId2"/>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ru-RU" sz="4400">
                <a:solidFill>
                  <a:srgbClr val="102D69"/>
                </a:solidFill>
                <a:latin typeface="HSE Sans" panose="02000000000000000000" pitchFamily="2" charset="0"/>
              </a:rPr>
              <a:t>Название презентации</a:t>
            </a:r>
            <a:br>
              <a:rPr lang="ru-RU" sz="4400">
                <a:solidFill>
                  <a:srgbClr val="102D69"/>
                </a:solidFill>
                <a:latin typeface="HSE Sans" panose="02000000000000000000" pitchFamily="2" charset="0"/>
              </a:rPr>
            </a:br>
            <a:r>
              <a:rPr lang="ru-RU" sz="4400">
                <a:solidFill>
                  <a:srgbClr val="102D69"/>
                </a:solidFill>
                <a:latin typeface="HSE Sans" panose="02000000000000000000" pitchFamily="2" charset="0"/>
              </a:rPr>
              <a:t>может быть набрано в две </a:t>
            </a:r>
            <a:br>
              <a:rPr lang="ru-RU" sz="4400">
                <a:solidFill>
                  <a:srgbClr val="102D69"/>
                </a:solidFill>
                <a:latin typeface="HSE Sans" panose="02000000000000000000" pitchFamily="2" charset="0"/>
              </a:rPr>
            </a:br>
            <a:r>
              <a:rPr lang="ru-RU" sz="4400">
                <a:solidFill>
                  <a:srgbClr val="102D69"/>
                </a:solidFill>
                <a:latin typeface="HSE Sans" panose="02000000000000000000" pitchFamily="2" charset="0"/>
              </a:rPr>
              <a:t>или три строки (43 </a:t>
            </a:r>
            <a:r>
              <a:rPr lang="en-GB" sz="4400" err="1">
                <a:solidFill>
                  <a:srgbClr val="102D69"/>
                </a:solidFill>
                <a:latin typeface="HSE Sans" panose="02000000000000000000" pitchFamily="2" charset="0"/>
              </a:rPr>
              <a:t>pt</a:t>
            </a:r>
            <a:r>
              <a:rPr lang="en-GB" sz="4400">
                <a:solidFill>
                  <a:srgbClr val="102D69"/>
                </a:solidFill>
                <a:latin typeface="HSE Sans" panose="02000000000000000000" pitchFamily="2" charset="0"/>
              </a:rPr>
              <a:t>)</a:t>
            </a:r>
            <a:endParaRPr lang="ru-RU" sz="440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ru-RU">
                <a:latin typeface="HSE Sans" panose="02000000000000000000" pitchFamily="2" charset="0"/>
              </a:rPr>
              <a:t>Название факультета</a:t>
            </a:r>
            <a:br>
              <a:rPr lang="ru-RU">
                <a:latin typeface="HSE Sans" panose="02000000000000000000" pitchFamily="2" charset="0"/>
              </a:rPr>
            </a:br>
            <a:r>
              <a:rPr lang="ru-RU">
                <a:latin typeface="HSE Sans" panose="02000000000000000000" pitchFamily="2" charset="0"/>
              </a:rPr>
              <a:t>в две строки</a:t>
            </a:r>
            <a:r>
              <a:rPr lang="en-GB">
                <a:latin typeface="HSE Sans" panose="02000000000000000000" pitchFamily="2" charset="0"/>
              </a:rPr>
              <a:t> (16 </a:t>
            </a:r>
            <a:r>
              <a:rPr lang="en-GB" err="1">
                <a:latin typeface="HSE Sans" panose="02000000000000000000" pitchFamily="2" charset="0"/>
              </a:rPr>
              <a:t>pt</a:t>
            </a:r>
            <a:r>
              <a:rPr lang="en-GB">
                <a:latin typeface="HSE Sans" panose="02000000000000000000" pitchFamily="2" charset="0"/>
              </a:rPr>
              <a:t>)</a:t>
            </a:r>
            <a:endParaRPr lang="ru-RU">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200">
                <a:latin typeface="HSE Sans" panose="02000000000000000000" pitchFamily="2" charset="0"/>
              </a:rPr>
              <a:t>Название подразделения</a:t>
            </a:r>
            <a:br>
              <a:rPr lang="ru-RU" sz="1200">
                <a:latin typeface="HSE Sans" panose="02000000000000000000" pitchFamily="2" charset="0"/>
              </a:rPr>
            </a:br>
            <a:r>
              <a:rPr lang="ru-RU" sz="1200">
                <a:latin typeface="HSE Sans" panose="02000000000000000000" pitchFamily="2" charset="0"/>
              </a:rPr>
              <a:t>в две или три строки</a:t>
            </a:r>
            <a:r>
              <a:rPr lang="en-GB" sz="1200">
                <a:latin typeface="HSE Sans" panose="02000000000000000000" pitchFamily="2" charset="0"/>
              </a:rPr>
              <a:t> (12pt)</a:t>
            </a:r>
            <a:endParaRPr lang="ru-RU" sz="120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200">
                <a:latin typeface="HSE Sans" panose="02000000000000000000" pitchFamily="2" charset="0"/>
              </a:rPr>
              <a:t>Москва</a:t>
            </a:r>
            <a:br>
              <a:rPr lang="ru-RU" sz="1200">
                <a:latin typeface="HSE Sans" panose="02000000000000000000" pitchFamily="2" charset="0"/>
              </a:rPr>
            </a:br>
            <a:r>
              <a:rPr lang="ru-RU" sz="1200">
                <a:latin typeface="HSE Sans" panose="02000000000000000000" pitchFamily="2" charset="0"/>
              </a:rPr>
              <a:t>2022</a:t>
            </a:r>
            <a:r>
              <a:rPr lang="en-GB" sz="1200">
                <a:latin typeface="HSE Sans" panose="02000000000000000000" pitchFamily="2" charset="0"/>
              </a:rPr>
              <a:t> (12pt)</a:t>
            </a:r>
            <a:endParaRPr lang="ru-RU" sz="120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600">
                <a:latin typeface="HSE Sans" panose="02000000000000000000" pitchFamily="2" charset="0"/>
              </a:rPr>
              <a:t>Если нужно больше места, то используйте подзаголовок</a:t>
            </a:r>
            <a:r>
              <a:rPr lang="en-GB" sz="1600">
                <a:latin typeface="HSE Sans" panose="02000000000000000000" pitchFamily="2" charset="0"/>
              </a:rPr>
              <a:t> (16 </a:t>
            </a:r>
            <a:r>
              <a:rPr lang="en-GB" sz="1600" err="1">
                <a:latin typeface="HSE Sans" panose="02000000000000000000" pitchFamily="2" charset="0"/>
              </a:rPr>
              <a:t>pt</a:t>
            </a:r>
            <a:r>
              <a:rPr lang="en-GB" sz="1600">
                <a:latin typeface="HSE Sans" panose="02000000000000000000" pitchFamily="2" charset="0"/>
              </a:rPr>
              <a:t>)</a:t>
            </a:r>
            <a:endParaRPr lang="ru-RU" sz="160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2"/>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9C21DFE9-C3B2-C54E-9275-7776355F7360}"/>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a:latin typeface="HSE Sans" panose="02000000000000000000" pitchFamily="2" charset="0"/>
              </a:rPr>
              <a:t>Название подразделения</a:t>
            </a:r>
            <a:br>
              <a:rPr lang="ru-RU" sz="1000">
                <a:latin typeface="HSE Sans" panose="02000000000000000000" pitchFamily="2" charset="0"/>
              </a:rPr>
            </a:br>
            <a:r>
              <a:rPr lang="ru-RU" sz="1000">
                <a:latin typeface="HSE Sans" panose="02000000000000000000" pitchFamily="2" charset="0"/>
              </a:rPr>
              <a:t>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4" name="Текст 39">
            <a:extLst>
              <a:ext uri="{FF2B5EF4-FFF2-40B4-BE49-F238E27FC236}">
                <a16:creationId xmlns:a16="http://schemas.microsoft.com/office/drawing/2014/main" id="{5A73F99D-6D58-724E-ADB3-150D9B24F8CB}"/>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презентации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6" name="Текст 39">
            <a:extLst>
              <a:ext uri="{FF2B5EF4-FFF2-40B4-BE49-F238E27FC236}">
                <a16:creationId xmlns:a16="http://schemas.microsoft.com/office/drawing/2014/main" id="{7E89E360-BE39-5041-BAD6-C7B708340AA2}"/>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раздела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a:solidFill>
                  <a:srgbClr val="102D69"/>
                </a:solidFill>
                <a:latin typeface="HSE Sans" panose="02000000000000000000" pitchFamily="2" charset="0"/>
              </a:rPr>
              <a:t>Дополнительная </a:t>
            </a:r>
            <a:br>
              <a:rPr lang="ru-RU" sz="2400">
                <a:solidFill>
                  <a:srgbClr val="102D69"/>
                </a:solidFill>
                <a:latin typeface="HSE Sans" panose="02000000000000000000" pitchFamily="2" charset="0"/>
              </a:rPr>
            </a:br>
            <a:r>
              <a:rPr lang="ru-RU" sz="2400">
                <a:solidFill>
                  <a:srgbClr val="102D69"/>
                </a:solidFill>
                <a:latin typeface="HSE Sans" panose="02000000000000000000" pitchFamily="2" charset="0"/>
              </a:rPr>
              <a:t>цветовая гамма</a:t>
            </a: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a:latin typeface="HSE Sans" panose="02000000000000000000" pitchFamily="2" charset="0"/>
              </a:rPr>
              <a:t>Для оформления графиков, таблиц, диаграмм могут потребоваться дополнительные цвета и вы совершенно правы, задавая вопрос, какие цвета использовать и где их взять. Мы предлагаем использовать палитру цветов Вышки для этих целей.</a:t>
            </a: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2"/>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a:extLst>
              <a:ext uri="{FF2B5EF4-FFF2-40B4-BE49-F238E27FC236}">
                <a16:creationId xmlns:a16="http://schemas.microsoft.com/office/drawing/2014/main" id="{9856D01B-EC9A-6047-B7FB-D47084AB3F50}"/>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a:latin typeface="HSE Sans" panose="02000000000000000000" pitchFamily="2" charset="0"/>
              </a:rPr>
              <a:t>Название подразделения</a:t>
            </a:r>
            <a:br>
              <a:rPr lang="ru-RU" sz="1000">
                <a:latin typeface="HSE Sans" panose="02000000000000000000" pitchFamily="2" charset="0"/>
              </a:rPr>
            </a:br>
            <a:r>
              <a:rPr lang="ru-RU" sz="1000">
                <a:latin typeface="HSE Sans" panose="02000000000000000000" pitchFamily="2" charset="0"/>
              </a:rPr>
              <a:t>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5" name="Текст 39">
            <a:extLst>
              <a:ext uri="{FF2B5EF4-FFF2-40B4-BE49-F238E27FC236}">
                <a16:creationId xmlns:a16="http://schemas.microsoft.com/office/drawing/2014/main" id="{83E23342-AC91-354A-9A28-A14FF7BADCD2}"/>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презентации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7" name="Текст 39">
            <a:extLst>
              <a:ext uri="{FF2B5EF4-FFF2-40B4-BE49-F238E27FC236}">
                <a16:creationId xmlns:a16="http://schemas.microsoft.com/office/drawing/2014/main" id="{BB1CCE68-8F57-1A41-BC43-633D2EFC801E}"/>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раздела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2"/>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2800">
                <a:solidFill>
                  <a:schemeClr val="tx1"/>
                </a:solidFill>
                <a:latin typeface="HSE Sans" panose="02000000000000000000" pitchFamily="2" charset="0"/>
              </a:rPr>
              <a:t>Чтобы слайд не выглядел пустым, сюда можно поставить иллюстрацию или фотографию</a:t>
            </a:r>
            <a:endParaRPr lang="en-RU" sz="280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a:solidFill>
                  <a:srgbClr val="102D69"/>
                </a:solidFill>
                <a:latin typeface="HSE Sans" panose="02000000000000000000" pitchFamily="2" charset="0"/>
              </a:rPr>
              <a:t>Заголовок может быть набран</a:t>
            </a:r>
            <a:br>
              <a:rPr lang="ru-RU" sz="2400">
                <a:solidFill>
                  <a:srgbClr val="102D69"/>
                </a:solidFill>
                <a:latin typeface="HSE Sans" panose="02000000000000000000" pitchFamily="2" charset="0"/>
              </a:rPr>
            </a:br>
            <a:r>
              <a:rPr lang="ru-RU" sz="2400">
                <a:solidFill>
                  <a:srgbClr val="102D69"/>
                </a:solidFill>
                <a:latin typeface="HSE Sans" panose="02000000000000000000" pitchFamily="2" charset="0"/>
              </a:rPr>
              <a:t>в две или три строки</a:t>
            </a:r>
            <a:r>
              <a:rPr lang="en-GB" sz="2400">
                <a:solidFill>
                  <a:srgbClr val="102D69"/>
                </a:solidFill>
                <a:latin typeface="HSE Sans" panose="02000000000000000000" pitchFamily="2" charset="0"/>
              </a:rPr>
              <a:t> (24 </a:t>
            </a:r>
            <a:r>
              <a:rPr lang="en-GB" sz="2400" err="1">
                <a:solidFill>
                  <a:srgbClr val="102D69"/>
                </a:solidFill>
                <a:latin typeface="HSE Sans" panose="02000000000000000000" pitchFamily="2" charset="0"/>
              </a:rPr>
              <a:t>pt</a:t>
            </a:r>
            <a:r>
              <a:rPr lang="en-GB" sz="2400">
                <a:solidFill>
                  <a:srgbClr val="102D69"/>
                </a:solidFill>
                <a:latin typeface="HSE Sans" panose="02000000000000000000" pitchFamily="2" charset="0"/>
              </a:rPr>
              <a:t>)</a:t>
            </a:r>
            <a:endParaRPr lang="ru-RU" sz="240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a:t>Небольшие куски текста (13</a:t>
            </a:r>
            <a:r>
              <a:rPr lang="en-US" err="1"/>
              <a:t>pt</a:t>
            </a:r>
            <a:r>
              <a:rPr lang="en-US"/>
              <a:t>) </a:t>
            </a:r>
            <a:r>
              <a:rPr lang="ru-RU"/>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a:latin typeface="HSE Sans" panose="02000000000000000000" pitchFamily="2" charset="0"/>
              </a:rPr>
              <a:t>Название подразделения</a:t>
            </a:r>
            <a:br>
              <a:rPr lang="ru-RU" sz="1000">
                <a:latin typeface="HSE Sans" panose="02000000000000000000" pitchFamily="2" charset="0"/>
              </a:rPr>
            </a:br>
            <a:r>
              <a:rPr lang="ru-RU" sz="1000">
                <a:latin typeface="HSE Sans" panose="02000000000000000000" pitchFamily="2" charset="0"/>
              </a:rPr>
              <a:t>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презентации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раздела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2"/>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5026DBD8-54A3-1446-9D3B-BA2B38460F1E}"/>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a:latin typeface="HSE Sans" panose="02000000000000000000" pitchFamily="2" charset="0"/>
              </a:rPr>
              <a:t>Название подразделения</a:t>
            </a:r>
            <a:br>
              <a:rPr lang="ru-RU" sz="1000">
                <a:latin typeface="HSE Sans" panose="02000000000000000000" pitchFamily="2" charset="0"/>
              </a:rPr>
            </a:br>
            <a:r>
              <a:rPr lang="ru-RU" sz="1000">
                <a:latin typeface="HSE Sans" panose="02000000000000000000" pitchFamily="2" charset="0"/>
              </a:rPr>
              <a:t>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4" name="Текст 39">
            <a:extLst>
              <a:ext uri="{FF2B5EF4-FFF2-40B4-BE49-F238E27FC236}">
                <a16:creationId xmlns:a16="http://schemas.microsoft.com/office/drawing/2014/main" id="{E8AA3569-5054-7D47-AB14-BCFB0440D0A6}"/>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презентации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a:solidFill>
                  <a:srgbClr val="102D69"/>
                </a:solidFill>
                <a:latin typeface="HSE Sans" panose="02000000000000000000" pitchFamily="2" charset="0"/>
              </a:rPr>
              <a:t>Заголовок может быть набран в две или три строки</a:t>
            </a:r>
            <a:r>
              <a:rPr lang="en-GB" sz="2400">
                <a:solidFill>
                  <a:srgbClr val="102D69"/>
                </a:solidFill>
                <a:latin typeface="HSE Sans" panose="02000000000000000000" pitchFamily="2" charset="0"/>
              </a:rPr>
              <a:t> (24 </a:t>
            </a:r>
            <a:r>
              <a:rPr lang="en-GB" sz="2400" err="1">
                <a:solidFill>
                  <a:srgbClr val="102D69"/>
                </a:solidFill>
                <a:latin typeface="HSE Sans" panose="02000000000000000000" pitchFamily="2" charset="0"/>
              </a:rPr>
              <a:t>pt</a:t>
            </a:r>
            <a:r>
              <a:rPr lang="en-GB" sz="2400">
                <a:solidFill>
                  <a:srgbClr val="102D69"/>
                </a:solidFill>
                <a:latin typeface="HSE Sans" panose="02000000000000000000" pitchFamily="2" charset="0"/>
              </a:rPr>
              <a:t>)</a:t>
            </a:r>
            <a:endParaRPr lang="ru-RU" sz="240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ru-RU" sz="1300">
                <a:latin typeface="HSE Sans" panose="02000000000000000000" pitchFamily="2" charset="0"/>
              </a:rPr>
              <a:t>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a:t>
            </a:r>
          </a:p>
        </p:txBody>
      </p:sp>
      <p:sp>
        <p:nvSpPr>
          <p:cNvPr id="18" name="Текст 39">
            <a:extLst>
              <a:ext uri="{FF2B5EF4-FFF2-40B4-BE49-F238E27FC236}">
                <a16:creationId xmlns:a16="http://schemas.microsoft.com/office/drawing/2014/main" id="{8A048480-30C9-044E-8C2E-0F67398FEE12}"/>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раздела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2"/>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C2D710AE-3CBE-5940-A7EB-F96132E6592D}"/>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a:latin typeface="HSE Sans" panose="02000000000000000000" pitchFamily="2" charset="0"/>
              </a:rPr>
              <a:t>Название подразделения</a:t>
            </a:r>
            <a:br>
              <a:rPr lang="ru-RU" sz="1000">
                <a:latin typeface="HSE Sans" panose="02000000000000000000" pitchFamily="2" charset="0"/>
              </a:rPr>
            </a:br>
            <a:r>
              <a:rPr lang="ru-RU" sz="1000">
                <a:latin typeface="HSE Sans" panose="02000000000000000000" pitchFamily="2" charset="0"/>
              </a:rPr>
              <a:t>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4" name="Текст 39">
            <a:extLst>
              <a:ext uri="{FF2B5EF4-FFF2-40B4-BE49-F238E27FC236}">
                <a16:creationId xmlns:a16="http://schemas.microsoft.com/office/drawing/2014/main" id="{FCC5A33D-0A3C-F140-B745-367744A5F308}"/>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презентации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a:t>Небольшие куски текста (13</a:t>
            </a:r>
            <a:r>
              <a:rPr lang="en-US" err="1"/>
              <a:t>pt</a:t>
            </a:r>
            <a:r>
              <a:rPr lang="en-US"/>
              <a:t>) </a:t>
            </a:r>
            <a:r>
              <a:rPr lang="ru-RU"/>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err="1">
                <a:latin typeface="HSE Sans" panose="02000000000000000000" pitchFamily="2" charset="0"/>
              </a:rPr>
              <a:t>pt</a:t>
            </a:r>
            <a:endParaRPr lang="ru-RU" sz="100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3200">
                <a:solidFill>
                  <a:srgbClr val="102D69"/>
                </a:solidFill>
                <a:latin typeface="HSE Sans" panose="02000000000000000000" pitchFamily="2" charset="0"/>
              </a:rPr>
              <a:t>Небольшую фразу, с важной информацией, можно выделить, набрав ее более крупным кеглем, чем обычный  текст. Делать это часто не рекомендуется.</a:t>
            </a:r>
          </a:p>
          <a:p>
            <a:pPr lvl="0"/>
            <a:endParaRPr lang="ru-RU"/>
          </a:p>
        </p:txBody>
      </p:sp>
      <p:sp>
        <p:nvSpPr>
          <p:cNvPr id="24" name="Текст 39">
            <a:extLst>
              <a:ext uri="{FF2B5EF4-FFF2-40B4-BE49-F238E27FC236}">
                <a16:creationId xmlns:a16="http://schemas.microsoft.com/office/drawing/2014/main" id="{3BE4279A-8109-B244-B721-18F10C696B17}"/>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раздела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a:solidFill>
                  <a:srgbClr val="102D69"/>
                </a:solidFill>
                <a:latin typeface="HSE Sans" panose="02000000000000000000" pitchFamily="2" charset="0"/>
              </a:rPr>
              <a:t>Заголовок может быть набран в две или три строки</a:t>
            </a:r>
            <a:r>
              <a:rPr lang="en-GB" sz="2400">
                <a:solidFill>
                  <a:srgbClr val="102D69"/>
                </a:solidFill>
                <a:latin typeface="HSE Sans" panose="02000000000000000000" pitchFamily="2" charset="0"/>
              </a:rPr>
              <a:t> (24 </a:t>
            </a:r>
            <a:r>
              <a:rPr lang="en-GB" sz="2400" err="1">
                <a:solidFill>
                  <a:srgbClr val="102D69"/>
                </a:solidFill>
                <a:latin typeface="HSE Sans" panose="02000000000000000000" pitchFamily="2" charset="0"/>
              </a:rPr>
              <a:t>pt</a:t>
            </a:r>
            <a:r>
              <a:rPr lang="en-GB" sz="2400">
                <a:solidFill>
                  <a:srgbClr val="102D69"/>
                </a:solidFill>
                <a:latin typeface="HSE Sans" panose="02000000000000000000" pitchFamily="2" charset="0"/>
              </a:rPr>
              <a:t>)</a:t>
            </a:r>
            <a:endParaRPr lang="ru-RU" sz="2400">
              <a:solidFill>
                <a:srgbClr val="102D69"/>
              </a:solidFill>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2"/>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A9BD5ADD-B3F2-C342-82F7-83683F040D2F}"/>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a:latin typeface="HSE Sans" panose="02000000000000000000" pitchFamily="2" charset="0"/>
              </a:rPr>
              <a:t>Название подразделения</a:t>
            </a:r>
            <a:br>
              <a:rPr lang="ru-RU" sz="1000">
                <a:latin typeface="HSE Sans" panose="02000000000000000000" pitchFamily="2" charset="0"/>
              </a:rPr>
            </a:br>
            <a:r>
              <a:rPr lang="ru-RU" sz="1000">
                <a:latin typeface="HSE Sans" panose="02000000000000000000" pitchFamily="2" charset="0"/>
              </a:rPr>
              <a:t>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4" name="Текст 39">
            <a:extLst>
              <a:ext uri="{FF2B5EF4-FFF2-40B4-BE49-F238E27FC236}">
                <a16:creationId xmlns:a16="http://schemas.microsoft.com/office/drawing/2014/main" id="{4F15CBC0-FC8B-744E-95A7-C9863CDC31BD}"/>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презентации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6" name="Текст 39">
            <a:extLst>
              <a:ext uri="{FF2B5EF4-FFF2-40B4-BE49-F238E27FC236}">
                <a16:creationId xmlns:a16="http://schemas.microsoft.com/office/drawing/2014/main" id="{BC3B54AA-A0BD-E646-B3B7-C0E724D26D23}"/>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раздела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a:solidFill>
                  <a:srgbClr val="102D69"/>
                </a:solidFill>
                <a:latin typeface="HSE Sans" panose="02000000000000000000" pitchFamily="2" charset="0"/>
              </a:rPr>
              <a:t>Заголовок может быть набран </a:t>
            </a:r>
            <a:br>
              <a:rPr lang="ru-RU" sz="2400">
                <a:solidFill>
                  <a:srgbClr val="102D69"/>
                </a:solidFill>
                <a:latin typeface="HSE Sans" panose="02000000000000000000" pitchFamily="2" charset="0"/>
              </a:rPr>
            </a:br>
            <a:r>
              <a:rPr lang="ru-RU" sz="2400">
                <a:solidFill>
                  <a:srgbClr val="102D69"/>
                </a:solidFill>
                <a:latin typeface="HSE Sans" panose="02000000000000000000" pitchFamily="2" charset="0"/>
              </a:rPr>
              <a:t>в две или три строки</a:t>
            </a:r>
            <a:r>
              <a:rPr lang="en-GB" sz="2400">
                <a:solidFill>
                  <a:srgbClr val="102D69"/>
                </a:solidFill>
                <a:latin typeface="HSE Sans" panose="02000000000000000000" pitchFamily="2" charset="0"/>
              </a:rPr>
              <a:t> (24 </a:t>
            </a:r>
            <a:r>
              <a:rPr lang="en-GB" sz="2400" err="1">
                <a:solidFill>
                  <a:srgbClr val="102D69"/>
                </a:solidFill>
                <a:latin typeface="HSE Sans" panose="02000000000000000000" pitchFamily="2" charset="0"/>
              </a:rPr>
              <a:t>pt</a:t>
            </a:r>
            <a:r>
              <a:rPr lang="en-GB" sz="2400">
                <a:solidFill>
                  <a:srgbClr val="102D69"/>
                </a:solidFill>
                <a:latin typeface="HSE Sans" panose="02000000000000000000" pitchFamily="2" charset="0"/>
              </a:rPr>
              <a:t>)</a:t>
            </a:r>
            <a:endParaRPr lang="ru-RU" sz="240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a:latin typeface="HSE Sans" panose="02000000000000000000" pitchFamily="2" charset="0"/>
              </a:rPr>
              <a:t>Lorem ipsum </a:t>
            </a:r>
            <a:r>
              <a:rPr lang="en-GB" sz="1300" err="1">
                <a:latin typeface="HSE Sans" panose="02000000000000000000" pitchFamily="2" charset="0"/>
              </a:rPr>
              <a:t>dolor</a:t>
            </a:r>
            <a:r>
              <a:rPr lang="en-GB" sz="1300">
                <a:latin typeface="HSE Sans" panose="02000000000000000000" pitchFamily="2" charset="0"/>
              </a:rPr>
              <a:t> sit </a:t>
            </a:r>
            <a:r>
              <a:rPr lang="en-GB" sz="1300" err="1">
                <a:latin typeface="HSE Sans" panose="02000000000000000000" pitchFamily="2" charset="0"/>
              </a:rPr>
              <a:t>amet</a:t>
            </a:r>
            <a:r>
              <a:rPr lang="en-GB" sz="1300">
                <a:latin typeface="HSE Sans" panose="02000000000000000000" pitchFamily="2" charset="0"/>
              </a:rPr>
              <a:t>, </a:t>
            </a:r>
            <a:r>
              <a:rPr lang="en-GB" sz="1300" err="1">
                <a:latin typeface="HSE Sans" panose="02000000000000000000" pitchFamily="2" charset="0"/>
              </a:rPr>
              <a:t>consectetur</a:t>
            </a:r>
            <a:r>
              <a:rPr lang="en-GB" sz="1300">
                <a:latin typeface="HSE Sans" panose="02000000000000000000" pitchFamily="2" charset="0"/>
              </a:rPr>
              <a:t> </a:t>
            </a:r>
            <a:r>
              <a:rPr lang="en-GB" sz="1300" err="1">
                <a:latin typeface="HSE Sans" panose="02000000000000000000" pitchFamily="2" charset="0"/>
              </a:rPr>
              <a:t>adipiscing</a:t>
            </a:r>
            <a:r>
              <a:rPr lang="en-GB" sz="1300">
                <a:latin typeface="HSE Sans" panose="02000000000000000000" pitchFamily="2" charset="0"/>
              </a:rPr>
              <a:t> </a:t>
            </a:r>
            <a:r>
              <a:rPr lang="en-GB" sz="1300" err="1">
                <a:latin typeface="HSE Sans" panose="02000000000000000000" pitchFamily="2" charset="0"/>
              </a:rPr>
              <a:t>elit</a:t>
            </a:r>
            <a:r>
              <a:rPr lang="en-GB" sz="1300">
                <a:latin typeface="HSE Sans" panose="02000000000000000000" pitchFamily="2" charset="0"/>
              </a:rPr>
              <a:t>, </a:t>
            </a:r>
            <a:r>
              <a:rPr lang="en-GB" sz="1300" err="1">
                <a:latin typeface="HSE Sans" panose="02000000000000000000" pitchFamily="2" charset="0"/>
              </a:rPr>
              <a:t>sed</a:t>
            </a:r>
            <a:r>
              <a:rPr lang="en-GB" sz="1300">
                <a:latin typeface="HSE Sans" panose="02000000000000000000" pitchFamily="2" charset="0"/>
              </a:rPr>
              <a:t> do </a:t>
            </a:r>
            <a:r>
              <a:rPr lang="en-GB" sz="1300" err="1">
                <a:latin typeface="HSE Sans" panose="02000000000000000000" pitchFamily="2" charset="0"/>
              </a:rPr>
              <a:t>eiusmod</a:t>
            </a:r>
            <a:r>
              <a:rPr lang="en-GB" sz="1300">
                <a:latin typeface="HSE Sans" panose="02000000000000000000" pitchFamily="2" charset="0"/>
              </a:rPr>
              <a:t> </a:t>
            </a:r>
            <a:r>
              <a:rPr lang="en-GB" sz="1300" err="1">
                <a:latin typeface="HSE Sans" panose="02000000000000000000" pitchFamily="2" charset="0"/>
              </a:rPr>
              <a:t>tempor</a:t>
            </a:r>
            <a:r>
              <a:rPr lang="en-GB" sz="1300">
                <a:latin typeface="HSE Sans" panose="02000000000000000000" pitchFamily="2" charset="0"/>
              </a:rPr>
              <a:t> </a:t>
            </a:r>
            <a:r>
              <a:rPr lang="en-GB" sz="1300" err="1">
                <a:latin typeface="HSE Sans" panose="02000000000000000000" pitchFamily="2" charset="0"/>
              </a:rPr>
              <a:t>incididunt</a:t>
            </a:r>
            <a:r>
              <a:rPr lang="en-GB" sz="1300">
                <a:latin typeface="HSE Sans" panose="02000000000000000000" pitchFamily="2" charset="0"/>
              </a:rPr>
              <a:t> </a:t>
            </a:r>
            <a:r>
              <a:rPr lang="en-GB" sz="1300" err="1">
                <a:latin typeface="HSE Sans" panose="02000000000000000000" pitchFamily="2" charset="0"/>
              </a:rPr>
              <a:t>ut</a:t>
            </a:r>
            <a:r>
              <a:rPr lang="en-GB" sz="1300">
                <a:latin typeface="HSE Sans" panose="02000000000000000000" pitchFamily="2" charset="0"/>
              </a:rPr>
              <a:t> </a:t>
            </a:r>
            <a:r>
              <a:rPr lang="en-GB" sz="1300" err="1">
                <a:latin typeface="HSE Sans" panose="02000000000000000000" pitchFamily="2" charset="0"/>
              </a:rPr>
              <a:t>labore</a:t>
            </a:r>
            <a:r>
              <a:rPr lang="en-GB" sz="1300">
                <a:latin typeface="HSE Sans" panose="02000000000000000000" pitchFamily="2" charset="0"/>
              </a:rPr>
              <a:t> et dolore magna </a:t>
            </a:r>
            <a:r>
              <a:rPr lang="en-GB" sz="1300" err="1">
                <a:latin typeface="HSE Sans" panose="02000000000000000000" pitchFamily="2" charset="0"/>
              </a:rPr>
              <a:t>aliqua</a:t>
            </a:r>
            <a:r>
              <a:rPr lang="en-GB" sz="1300">
                <a:latin typeface="HSE Sans" panose="02000000000000000000" pitchFamily="2" charset="0"/>
              </a:rPr>
              <a:t>. Ut </a:t>
            </a:r>
            <a:r>
              <a:rPr lang="en-GB" sz="1300" err="1">
                <a:latin typeface="HSE Sans" panose="02000000000000000000" pitchFamily="2" charset="0"/>
              </a:rPr>
              <a:t>enim</a:t>
            </a:r>
            <a:r>
              <a:rPr lang="en-GB" sz="1300">
                <a:latin typeface="HSE Sans" panose="02000000000000000000" pitchFamily="2" charset="0"/>
              </a:rPr>
              <a:t> ad minim </a:t>
            </a:r>
            <a:r>
              <a:rPr lang="en-GB" sz="1300" err="1">
                <a:latin typeface="HSE Sans" panose="02000000000000000000" pitchFamily="2" charset="0"/>
              </a:rPr>
              <a:t>veniam</a:t>
            </a:r>
            <a:r>
              <a:rPr lang="en-GB" sz="1300">
                <a:latin typeface="HSE Sans" panose="02000000000000000000" pitchFamily="2" charset="0"/>
              </a:rPr>
              <a:t>, </a:t>
            </a:r>
            <a:r>
              <a:rPr lang="en-GB" sz="1300" err="1">
                <a:latin typeface="HSE Sans" panose="02000000000000000000" pitchFamily="2" charset="0"/>
              </a:rPr>
              <a:t>quis</a:t>
            </a:r>
            <a:r>
              <a:rPr lang="en-GB" sz="1300">
                <a:latin typeface="HSE Sans" panose="02000000000000000000" pitchFamily="2" charset="0"/>
              </a:rPr>
              <a:t> </a:t>
            </a:r>
            <a:r>
              <a:rPr lang="en-GB" sz="1300" err="1">
                <a:latin typeface="HSE Sans" panose="02000000000000000000" pitchFamily="2" charset="0"/>
              </a:rPr>
              <a:t>nostrud</a:t>
            </a:r>
            <a:r>
              <a:rPr lang="en-GB" sz="1300">
                <a:latin typeface="HSE Sans" panose="02000000000000000000" pitchFamily="2" charset="0"/>
              </a:rPr>
              <a:t> exercitation </a:t>
            </a:r>
            <a:r>
              <a:rPr lang="en-GB" sz="1300" err="1">
                <a:latin typeface="HSE Sans" panose="02000000000000000000" pitchFamily="2" charset="0"/>
              </a:rPr>
              <a:t>ullamco</a:t>
            </a:r>
            <a:r>
              <a:rPr lang="en-GB" sz="1300">
                <a:latin typeface="HSE Sans" panose="02000000000000000000" pitchFamily="2" charset="0"/>
              </a:rPr>
              <a:t> </a:t>
            </a:r>
            <a:r>
              <a:rPr lang="en-GB" sz="1300" err="1">
                <a:latin typeface="HSE Sans" panose="02000000000000000000" pitchFamily="2" charset="0"/>
              </a:rPr>
              <a:t>laboris</a:t>
            </a:r>
            <a:r>
              <a:rPr lang="en-GB" sz="1300">
                <a:latin typeface="HSE Sans" panose="02000000000000000000" pitchFamily="2" charset="0"/>
              </a:rPr>
              <a:t> nisi </a:t>
            </a:r>
            <a:r>
              <a:rPr lang="en-GB" sz="1300" err="1">
                <a:latin typeface="HSE Sans" panose="02000000000000000000" pitchFamily="2" charset="0"/>
              </a:rPr>
              <a:t>ut</a:t>
            </a:r>
            <a:r>
              <a:rPr lang="en-GB" sz="1300">
                <a:latin typeface="HSE Sans" panose="02000000000000000000" pitchFamily="2" charset="0"/>
              </a:rPr>
              <a:t> </a:t>
            </a:r>
            <a:r>
              <a:rPr lang="en-GB" sz="1300" err="1">
                <a:latin typeface="HSE Sans" panose="02000000000000000000" pitchFamily="2" charset="0"/>
              </a:rPr>
              <a:t>aliquip</a:t>
            </a:r>
            <a:r>
              <a:rPr lang="en-GB" sz="1300">
                <a:latin typeface="HSE Sans" panose="02000000000000000000" pitchFamily="2" charset="0"/>
              </a:rPr>
              <a:t> ex </a:t>
            </a:r>
            <a:r>
              <a:rPr lang="en-GB" sz="1300" err="1">
                <a:latin typeface="HSE Sans" panose="02000000000000000000" pitchFamily="2" charset="0"/>
              </a:rPr>
              <a:t>ea</a:t>
            </a:r>
            <a:r>
              <a:rPr lang="en-GB" sz="1300">
                <a:latin typeface="HSE Sans" panose="02000000000000000000" pitchFamily="2" charset="0"/>
              </a:rPr>
              <a:t> </a:t>
            </a:r>
            <a:r>
              <a:rPr lang="en-GB" sz="1300" err="1">
                <a:latin typeface="HSE Sans" panose="02000000000000000000" pitchFamily="2" charset="0"/>
              </a:rPr>
              <a:t>commodo</a:t>
            </a:r>
            <a:r>
              <a:rPr lang="en-GB" sz="1300">
                <a:latin typeface="HSE Sans" panose="02000000000000000000" pitchFamily="2" charset="0"/>
              </a:rPr>
              <a:t> </a:t>
            </a:r>
            <a:r>
              <a:rPr lang="en-GB" sz="1300" err="1">
                <a:latin typeface="HSE Sans" panose="02000000000000000000" pitchFamily="2" charset="0"/>
              </a:rPr>
              <a:t>consequat</a:t>
            </a:r>
            <a:r>
              <a:rPr lang="en-GB" sz="1300">
                <a:latin typeface="HSE Sans" panose="02000000000000000000" pitchFamily="2" charset="0"/>
              </a:rPr>
              <a:t>. Duis </a:t>
            </a:r>
            <a:r>
              <a:rPr lang="en-GB" sz="1300" err="1">
                <a:latin typeface="HSE Sans" panose="02000000000000000000" pitchFamily="2" charset="0"/>
              </a:rPr>
              <a:t>aute</a:t>
            </a:r>
            <a:r>
              <a:rPr lang="en-GB" sz="1300">
                <a:latin typeface="HSE Sans" panose="02000000000000000000" pitchFamily="2" charset="0"/>
              </a:rPr>
              <a:t> </a:t>
            </a:r>
            <a:r>
              <a:rPr lang="en-GB" sz="1300" err="1">
                <a:latin typeface="HSE Sans" panose="02000000000000000000" pitchFamily="2" charset="0"/>
              </a:rPr>
              <a:t>irure</a:t>
            </a:r>
            <a:r>
              <a:rPr lang="en-GB" sz="1300">
                <a:latin typeface="HSE Sans" panose="02000000000000000000" pitchFamily="2" charset="0"/>
              </a:rPr>
              <a:t> </a:t>
            </a:r>
            <a:r>
              <a:rPr lang="en-GB" sz="1300" err="1">
                <a:latin typeface="HSE Sans" panose="02000000000000000000" pitchFamily="2" charset="0"/>
              </a:rPr>
              <a:t>dolor</a:t>
            </a:r>
            <a:r>
              <a:rPr lang="en-GB" sz="1300">
                <a:latin typeface="HSE Sans" panose="02000000000000000000" pitchFamily="2" charset="0"/>
              </a:rPr>
              <a:t> in </a:t>
            </a:r>
            <a:r>
              <a:rPr lang="en-GB" sz="1300" err="1">
                <a:latin typeface="HSE Sans" panose="02000000000000000000" pitchFamily="2" charset="0"/>
              </a:rPr>
              <a:t>reprehenderit</a:t>
            </a:r>
            <a:r>
              <a:rPr lang="en-GB" sz="1300">
                <a:latin typeface="HSE Sans" panose="02000000000000000000" pitchFamily="2" charset="0"/>
              </a:rPr>
              <a:t> in </a:t>
            </a:r>
            <a:r>
              <a:rPr lang="en-GB" sz="1300" err="1">
                <a:latin typeface="HSE Sans" panose="02000000000000000000" pitchFamily="2" charset="0"/>
              </a:rPr>
              <a:t>voluptate</a:t>
            </a:r>
            <a:r>
              <a:rPr lang="en-GB" sz="1300">
                <a:latin typeface="HSE Sans" panose="02000000000000000000" pitchFamily="2" charset="0"/>
              </a:rPr>
              <a:t> </a:t>
            </a:r>
            <a:r>
              <a:rPr lang="en-GB" sz="1300" err="1">
                <a:latin typeface="HSE Sans" panose="02000000000000000000" pitchFamily="2" charset="0"/>
              </a:rPr>
              <a:t>velit</a:t>
            </a:r>
            <a:r>
              <a:rPr lang="en-GB" sz="1300">
                <a:latin typeface="HSE Sans" panose="02000000000000000000" pitchFamily="2" charset="0"/>
              </a:rPr>
              <a:t> </a:t>
            </a:r>
            <a:r>
              <a:rPr lang="en-GB" sz="1300" err="1">
                <a:latin typeface="HSE Sans" panose="02000000000000000000" pitchFamily="2" charset="0"/>
              </a:rPr>
              <a:t>esse</a:t>
            </a:r>
            <a:r>
              <a:rPr lang="en-GB" sz="1300">
                <a:latin typeface="HSE Sans" panose="02000000000000000000" pitchFamily="2" charset="0"/>
              </a:rPr>
              <a:t> </a:t>
            </a:r>
            <a:r>
              <a:rPr lang="en-GB" sz="1300" err="1">
                <a:latin typeface="HSE Sans" panose="02000000000000000000" pitchFamily="2" charset="0"/>
              </a:rPr>
              <a:t>cillum</a:t>
            </a:r>
            <a:r>
              <a:rPr lang="en-GB" sz="1300">
                <a:latin typeface="HSE Sans" panose="02000000000000000000" pitchFamily="2" charset="0"/>
              </a:rPr>
              <a:t> dolore </a:t>
            </a:r>
            <a:r>
              <a:rPr lang="en-GB" sz="1300" err="1">
                <a:latin typeface="HSE Sans" panose="02000000000000000000" pitchFamily="2" charset="0"/>
              </a:rPr>
              <a:t>eu</a:t>
            </a:r>
            <a:r>
              <a:rPr lang="en-GB" sz="1300">
                <a:latin typeface="HSE Sans" panose="02000000000000000000" pitchFamily="2" charset="0"/>
              </a:rPr>
              <a:t> </a:t>
            </a:r>
            <a:r>
              <a:rPr lang="en-GB" sz="1300" err="1">
                <a:latin typeface="HSE Sans" panose="02000000000000000000" pitchFamily="2" charset="0"/>
              </a:rPr>
              <a:t>fugiat</a:t>
            </a:r>
            <a:r>
              <a:rPr lang="en-GB" sz="1300">
                <a:latin typeface="HSE Sans" panose="02000000000000000000" pitchFamily="2" charset="0"/>
              </a:rPr>
              <a:t> </a:t>
            </a:r>
            <a:r>
              <a:rPr lang="en-GB" sz="1300" err="1">
                <a:latin typeface="HSE Sans" panose="02000000000000000000" pitchFamily="2" charset="0"/>
              </a:rPr>
              <a:t>nulla</a:t>
            </a:r>
            <a:r>
              <a:rPr lang="en-GB" sz="1300">
                <a:latin typeface="HSE Sans" panose="02000000000000000000" pitchFamily="2" charset="0"/>
              </a:rPr>
              <a:t> </a:t>
            </a:r>
            <a:r>
              <a:rPr lang="en-GB" sz="1300" err="1">
                <a:latin typeface="HSE Sans" panose="02000000000000000000" pitchFamily="2" charset="0"/>
              </a:rPr>
              <a:t>pariatur</a:t>
            </a:r>
            <a:r>
              <a:rPr lang="en-GB" sz="1300">
                <a:latin typeface="HSE Sans" panose="02000000000000000000" pitchFamily="2" charset="0"/>
              </a:rPr>
              <a:t>. </a:t>
            </a:r>
            <a:r>
              <a:rPr lang="en-GB" sz="1300" err="1">
                <a:latin typeface="HSE Sans" panose="02000000000000000000" pitchFamily="2" charset="0"/>
              </a:rPr>
              <a:t>Excepteur</a:t>
            </a:r>
            <a:r>
              <a:rPr lang="en-GB" sz="1300">
                <a:latin typeface="HSE Sans" panose="02000000000000000000" pitchFamily="2" charset="0"/>
              </a:rPr>
              <a:t> </a:t>
            </a:r>
            <a:r>
              <a:rPr lang="en-GB" sz="1300" err="1">
                <a:latin typeface="HSE Sans" panose="02000000000000000000" pitchFamily="2" charset="0"/>
              </a:rPr>
              <a:t>sint</a:t>
            </a:r>
            <a:r>
              <a:rPr lang="en-GB" sz="1300">
                <a:latin typeface="HSE Sans" panose="02000000000000000000" pitchFamily="2" charset="0"/>
              </a:rPr>
              <a:t> </a:t>
            </a:r>
            <a:r>
              <a:rPr lang="en-GB" sz="1300" err="1">
                <a:latin typeface="HSE Sans" panose="02000000000000000000" pitchFamily="2" charset="0"/>
              </a:rPr>
              <a:t>occaecat</a:t>
            </a:r>
            <a:r>
              <a:rPr lang="en-GB" sz="1300">
                <a:latin typeface="HSE Sans" panose="02000000000000000000" pitchFamily="2" charset="0"/>
              </a:rPr>
              <a:t> </a:t>
            </a:r>
            <a:r>
              <a:rPr lang="en-GB" sz="1300" err="1">
                <a:latin typeface="HSE Sans" panose="02000000000000000000" pitchFamily="2" charset="0"/>
              </a:rPr>
              <a:t>cupidatat</a:t>
            </a:r>
            <a:r>
              <a:rPr lang="en-GB" sz="1300">
                <a:latin typeface="HSE Sans" panose="02000000000000000000" pitchFamily="2" charset="0"/>
              </a:rPr>
              <a:t> non </a:t>
            </a:r>
            <a:r>
              <a:rPr lang="en-GB" sz="1300" err="1">
                <a:latin typeface="HSE Sans" panose="02000000000000000000" pitchFamily="2" charset="0"/>
              </a:rPr>
              <a:t>proident</a:t>
            </a:r>
            <a:r>
              <a:rPr lang="en-GB" sz="1300">
                <a:latin typeface="HSE Sans" panose="02000000000000000000" pitchFamily="2" charset="0"/>
              </a:rPr>
              <a:t>, sunt in culpa qui </a:t>
            </a:r>
            <a:r>
              <a:rPr lang="en-GB" sz="1300" err="1">
                <a:latin typeface="HSE Sans" panose="02000000000000000000" pitchFamily="2" charset="0"/>
              </a:rPr>
              <a:t>officia</a:t>
            </a:r>
            <a:r>
              <a:rPr lang="en-GB" sz="1300">
                <a:latin typeface="HSE Sans" panose="02000000000000000000" pitchFamily="2" charset="0"/>
              </a:rPr>
              <a:t> </a:t>
            </a:r>
            <a:r>
              <a:rPr lang="en-GB" sz="1300" err="1">
                <a:latin typeface="HSE Sans" panose="02000000000000000000" pitchFamily="2" charset="0"/>
              </a:rPr>
              <a:t>deserunt</a:t>
            </a:r>
            <a:r>
              <a:rPr lang="en-GB" sz="1300">
                <a:latin typeface="HSE Sans" panose="02000000000000000000" pitchFamily="2" charset="0"/>
              </a:rPr>
              <a:t> </a:t>
            </a:r>
            <a:r>
              <a:rPr lang="en-GB" sz="1300" err="1">
                <a:latin typeface="HSE Sans" panose="02000000000000000000" pitchFamily="2" charset="0"/>
              </a:rPr>
              <a:t>mollit</a:t>
            </a:r>
            <a:r>
              <a:rPr lang="en-GB" sz="1300">
                <a:latin typeface="HSE Sans" panose="02000000000000000000" pitchFamily="2" charset="0"/>
              </a:rPr>
              <a:t> </a:t>
            </a:r>
            <a:r>
              <a:rPr lang="en-GB" sz="1300" err="1">
                <a:latin typeface="HSE Sans" panose="02000000000000000000" pitchFamily="2" charset="0"/>
              </a:rPr>
              <a:t>anim</a:t>
            </a:r>
            <a:r>
              <a:rPr lang="en-GB" sz="1300">
                <a:latin typeface="HSE Sans" panose="02000000000000000000" pitchFamily="2" charset="0"/>
              </a:rPr>
              <a:t> id </a:t>
            </a:r>
            <a:r>
              <a:rPr lang="en-GB" sz="1300" err="1">
                <a:latin typeface="HSE Sans" panose="02000000000000000000" pitchFamily="2" charset="0"/>
              </a:rPr>
              <a:t>est</a:t>
            </a:r>
            <a:r>
              <a:rPr lang="en-GB" sz="1300">
                <a:latin typeface="HSE Sans" panose="02000000000000000000" pitchFamily="2" charset="0"/>
              </a:rPr>
              <a:t> </a:t>
            </a:r>
            <a:r>
              <a:rPr lang="en-GB" sz="1300" err="1">
                <a:latin typeface="HSE Sans" panose="02000000000000000000" pitchFamily="2" charset="0"/>
              </a:rPr>
              <a:t>laborum</a:t>
            </a:r>
            <a:r>
              <a:rPr lang="en-GB" sz="1300">
                <a:latin typeface="HSE Sans" panose="02000000000000000000" pitchFamily="2" charset="0"/>
              </a:rPr>
              <a:t>.</a:t>
            </a:r>
            <a:endParaRPr lang="ru-RU" sz="130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err="1">
                <a:latin typeface="HSE Sans" panose="02000000000000000000" pitchFamily="2" charset="0"/>
              </a:rPr>
              <a:t>pt</a:t>
            </a:r>
            <a:endParaRPr lang="ru-RU" sz="100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p:spPr>
        <p:txBody>
          <a:bodyPr/>
          <a:lstStyle/>
          <a:p>
            <a:endParaRPr lang="ru-RU"/>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2"/>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a:extLst>
              <a:ext uri="{FF2B5EF4-FFF2-40B4-BE49-F238E27FC236}">
                <a16:creationId xmlns:a16="http://schemas.microsoft.com/office/drawing/2014/main" id="{3E0AB43B-5E98-6042-A282-C61E0C5A37B9}"/>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a:latin typeface="HSE Sans" panose="02000000000000000000" pitchFamily="2" charset="0"/>
              </a:rPr>
              <a:t>Название подразделения</a:t>
            </a:r>
            <a:br>
              <a:rPr lang="ru-RU" sz="1000">
                <a:latin typeface="HSE Sans" panose="02000000000000000000" pitchFamily="2" charset="0"/>
              </a:rPr>
            </a:br>
            <a:r>
              <a:rPr lang="ru-RU" sz="1000">
                <a:latin typeface="HSE Sans" panose="02000000000000000000" pitchFamily="2" charset="0"/>
              </a:rPr>
              <a:t>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5" name="Текст 39">
            <a:extLst>
              <a:ext uri="{FF2B5EF4-FFF2-40B4-BE49-F238E27FC236}">
                <a16:creationId xmlns:a16="http://schemas.microsoft.com/office/drawing/2014/main" id="{7388A8DF-D130-5445-A3F8-F96E1202BA19}"/>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презентации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7" name="Текст 39">
            <a:extLst>
              <a:ext uri="{FF2B5EF4-FFF2-40B4-BE49-F238E27FC236}">
                <a16:creationId xmlns:a16="http://schemas.microsoft.com/office/drawing/2014/main" id="{02CBC466-1703-7541-94E4-AC76F4E6D938}"/>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раздела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err="1">
                <a:latin typeface="HSE Sans" panose="02000000000000000000" pitchFamily="2" charset="0"/>
              </a:rPr>
              <a:t>pt</a:t>
            </a:r>
            <a:endParaRPr lang="ru-RU" sz="100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ru-RU" sz="1600">
                <a:solidFill>
                  <a:srgbClr val="102D69"/>
                </a:solidFill>
                <a:latin typeface="HSE Sans" panose="02000000000000000000" pitchFamily="2" charset="0"/>
              </a:rPr>
              <a:t>Название графика. Обратите внимание, что название графика набирается меньшим кеглем, чем заголовок</a:t>
            </a:r>
            <a:r>
              <a:rPr lang="en-GB" sz="1600">
                <a:solidFill>
                  <a:srgbClr val="102D69"/>
                </a:solidFill>
                <a:latin typeface="HSE Sans" panose="02000000000000000000" pitchFamily="2" charset="0"/>
              </a:rPr>
              <a:t> (16pt)</a:t>
            </a:r>
            <a:endParaRPr lang="ru-RU" sz="160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a:latin typeface="HSE Sans" panose="02000000000000000000" pitchFamily="2" charset="0"/>
              </a:rPr>
              <a:t>Lorem ipsum </a:t>
            </a:r>
            <a:r>
              <a:rPr lang="en-GB" sz="1300" err="1">
                <a:latin typeface="HSE Sans" panose="02000000000000000000" pitchFamily="2" charset="0"/>
              </a:rPr>
              <a:t>dolor</a:t>
            </a:r>
            <a:r>
              <a:rPr lang="en-GB" sz="1300">
                <a:latin typeface="HSE Sans" panose="02000000000000000000" pitchFamily="2" charset="0"/>
              </a:rPr>
              <a:t> sit </a:t>
            </a:r>
            <a:r>
              <a:rPr lang="en-GB" sz="1300" err="1">
                <a:latin typeface="HSE Sans" panose="02000000000000000000" pitchFamily="2" charset="0"/>
              </a:rPr>
              <a:t>amet</a:t>
            </a:r>
            <a:r>
              <a:rPr lang="en-GB" sz="1300">
                <a:latin typeface="HSE Sans" panose="02000000000000000000" pitchFamily="2" charset="0"/>
              </a:rPr>
              <a:t>, </a:t>
            </a:r>
            <a:r>
              <a:rPr lang="en-GB" sz="1300" err="1">
                <a:latin typeface="HSE Sans" panose="02000000000000000000" pitchFamily="2" charset="0"/>
              </a:rPr>
              <a:t>consectetur</a:t>
            </a:r>
            <a:r>
              <a:rPr lang="en-GB" sz="1300">
                <a:latin typeface="HSE Sans" panose="02000000000000000000" pitchFamily="2" charset="0"/>
              </a:rPr>
              <a:t> </a:t>
            </a:r>
            <a:r>
              <a:rPr lang="en-GB" sz="1300" err="1">
                <a:latin typeface="HSE Sans" panose="02000000000000000000" pitchFamily="2" charset="0"/>
              </a:rPr>
              <a:t>adipiscing</a:t>
            </a:r>
            <a:r>
              <a:rPr lang="en-GB" sz="1300">
                <a:latin typeface="HSE Sans" panose="02000000000000000000" pitchFamily="2" charset="0"/>
              </a:rPr>
              <a:t> </a:t>
            </a:r>
            <a:r>
              <a:rPr lang="en-GB" sz="1300" err="1">
                <a:latin typeface="HSE Sans" panose="02000000000000000000" pitchFamily="2" charset="0"/>
              </a:rPr>
              <a:t>elit</a:t>
            </a:r>
            <a:r>
              <a:rPr lang="en-GB" sz="1300">
                <a:latin typeface="HSE Sans" panose="02000000000000000000" pitchFamily="2" charset="0"/>
              </a:rPr>
              <a:t>, </a:t>
            </a:r>
            <a:r>
              <a:rPr lang="en-GB" sz="1300" err="1">
                <a:latin typeface="HSE Sans" panose="02000000000000000000" pitchFamily="2" charset="0"/>
              </a:rPr>
              <a:t>sed</a:t>
            </a:r>
            <a:r>
              <a:rPr lang="en-GB" sz="1300">
                <a:latin typeface="HSE Sans" panose="02000000000000000000" pitchFamily="2" charset="0"/>
              </a:rPr>
              <a:t> do </a:t>
            </a:r>
            <a:r>
              <a:rPr lang="en-GB" sz="1300" err="1">
                <a:latin typeface="HSE Sans" panose="02000000000000000000" pitchFamily="2" charset="0"/>
              </a:rPr>
              <a:t>eiusmod</a:t>
            </a:r>
            <a:r>
              <a:rPr lang="en-GB" sz="1300">
                <a:latin typeface="HSE Sans" panose="02000000000000000000" pitchFamily="2" charset="0"/>
              </a:rPr>
              <a:t> </a:t>
            </a:r>
            <a:r>
              <a:rPr lang="en-GB" sz="1300" err="1">
                <a:latin typeface="HSE Sans" panose="02000000000000000000" pitchFamily="2" charset="0"/>
              </a:rPr>
              <a:t>tempor</a:t>
            </a:r>
            <a:r>
              <a:rPr lang="en-GB" sz="1300">
                <a:latin typeface="HSE Sans" panose="02000000000000000000" pitchFamily="2" charset="0"/>
              </a:rPr>
              <a:t> </a:t>
            </a:r>
            <a:r>
              <a:rPr lang="en-GB" sz="1300" err="1">
                <a:latin typeface="HSE Sans" panose="02000000000000000000" pitchFamily="2" charset="0"/>
              </a:rPr>
              <a:t>incididunt</a:t>
            </a:r>
            <a:r>
              <a:rPr lang="en-GB" sz="1300">
                <a:latin typeface="HSE Sans" panose="02000000000000000000" pitchFamily="2" charset="0"/>
              </a:rPr>
              <a:t> </a:t>
            </a:r>
            <a:r>
              <a:rPr lang="en-GB" sz="1300" err="1">
                <a:latin typeface="HSE Sans" panose="02000000000000000000" pitchFamily="2" charset="0"/>
              </a:rPr>
              <a:t>ut</a:t>
            </a:r>
            <a:r>
              <a:rPr lang="en-GB" sz="1300">
                <a:latin typeface="HSE Sans" panose="02000000000000000000" pitchFamily="2" charset="0"/>
              </a:rPr>
              <a:t> </a:t>
            </a:r>
            <a:r>
              <a:rPr lang="en-GB" sz="1300" err="1">
                <a:latin typeface="HSE Sans" panose="02000000000000000000" pitchFamily="2" charset="0"/>
              </a:rPr>
              <a:t>labore</a:t>
            </a:r>
            <a:r>
              <a:rPr lang="en-GB" sz="1300">
                <a:latin typeface="HSE Sans" panose="02000000000000000000" pitchFamily="2" charset="0"/>
              </a:rPr>
              <a:t> et dolore magna </a:t>
            </a:r>
            <a:r>
              <a:rPr lang="en-GB" sz="1300" err="1">
                <a:latin typeface="HSE Sans" panose="02000000000000000000" pitchFamily="2" charset="0"/>
              </a:rPr>
              <a:t>aliqua</a:t>
            </a:r>
            <a:r>
              <a:rPr lang="en-GB" sz="1300">
                <a:latin typeface="HSE Sans" panose="02000000000000000000" pitchFamily="2" charset="0"/>
              </a:rPr>
              <a:t>. Ut </a:t>
            </a:r>
            <a:r>
              <a:rPr lang="en-GB" sz="1300" err="1">
                <a:latin typeface="HSE Sans" panose="02000000000000000000" pitchFamily="2" charset="0"/>
              </a:rPr>
              <a:t>enim</a:t>
            </a:r>
            <a:r>
              <a:rPr lang="en-GB" sz="1300">
                <a:latin typeface="HSE Sans" panose="02000000000000000000" pitchFamily="2" charset="0"/>
              </a:rPr>
              <a:t> ad minim </a:t>
            </a:r>
            <a:r>
              <a:rPr lang="en-GB" sz="1300" err="1">
                <a:latin typeface="HSE Sans" panose="02000000000000000000" pitchFamily="2" charset="0"/>
              </a:rPr>
              <a:t>veniam</a:t>
            </a:r>
            <a:r>
              <a:rPr lang="en-GB" sz="1300">
                <a:latin typeface="HSE Sans" panose="02000000000000000000" pitchFamily="2" charset="0"/>
              </a:rPr>
              <a:t>, </a:t>
            </a:r>
            <a:r>
              <a:rPr lang="en-GB" sz="1300" err="1">
                <a:latin typeface="HSE Sans" panose="02000000000000000000" pitchFamily="2" charset="0"/>
              </a:rPr>
              <a:t>quis</a:t>
            </a:r>
            <a:r>
              <a:rPr lang="en-GB" sz="1300">
                <a:latin typeface="HSE Sans" panose="02000000000000000000" pitchFamily="2" charset="0"/>
              </a:rPr>
              <a:t> </a:t>
            </a:r>
            <a:r>
              <a:rPr lang="en-GB" sz="1300" err="1">
                <a:latin typeface="HSE Sans" panose="02000000000000000000" pitchFamily="2" charset="0"/>
              </a:rPr>
              <a:t>nostrud</a:t>
            </a:r>
            <a:r>
              <a:rPr lang="en-GB" sz="1300">
                <a:latin typeface="HSE Sans" panose="02000000000000000000" pitchFamily="2" charset="0"/>
              </a:rPr>
              <a:t> exercitation </a:t>
            </a:r>
            <a:r>
              <a:rPr lang="en-GB" sz="1300" err="1">
                <a:latin typeface="HSE Sans" panose="02000000000000000000" pitchFamily="2" charset="0"/>
              </a:rPr>
              <a:t>ullamco</a:t>
            </a:r>
            <a:r>
              <a:rPr lang="en-GB" sz="1300">
                <a:latin typeface="HSE Sans" panose="02000000000000000000" pitchFamily="2" charset="0"/>
              </a:rPr>
              <a:t> </a:t>
            </a:r>
            <a:r>
              <a:rPr lang="en-GB" sz="1300" err="1">
                <a:latin typeface="HSE Sans" panose="02000000000000000000" pitchFamily="2" charset="0"/>
              </a:rPr>
              <a:t>laboris</a:t>
            </a:r>
            <a:r>
              <a:rPr lang="en-GB" sz="1300">
                <a:latin typeface="HSE Sans" panose="02000000000000000000" pitchFamily="2" charset="0"/>
              </a:rPr>
              <a:t> nisi </a:t>
            </a:r>
            <a:r>
              <a:rPr lang="en-GB" sz="1300" err="1">
                <a:latin typeface="HSE Sans" panose="02000000000000000000" pitchFamily="2" charset="0"/>
              </a:rPr>
              <a:t>ut</a:t>
            </a:r>
            <a:r>
              <a:rPr lang="en-GB" sz="1300">
                <a:latin typeface="HSE Sans" panose="02000000000000000000" pitchFamily="2" charset="0"/>
              </a:rPr>
              <a:t> </a:t>
            </a:r>
            <a:r>
              <a:rPr lang="en-GB" sz="1300" err="1">
                <a:latin typeface="HSE Sans" panose="02000000000000000000" pitchFamily="2" charset="0"/>
              </a:rPr>
              <a:t>aliquip</a:t>
            </a:r>
            <a:r>
              <a:rPr lang="en-GB" sz="1300">
                <a:latin typeface="HSE Sans" panose="02000000000000000000" pitchFamily="2" charset="0"/>
              </a:rPr>
              <a:t> ex </a:t>
            </a:r>
            <a:r>
              <a:rPr lang="en-GB" sz="1300" err="1">
                <a:latin typeface="HSE Sans" panose="02000000000000000000" pitchFamily="2" charset="0"/>
              </a:rPr>
              <a:t>ea</a:t>
            </a:r>
            <a:r>
              <a:rPr lang="en-GB" sz="1300">
                <a:latin typeface="HSE Sans" panose="02000000000000000000" pitchFamily="2" charset="0"/>
              </a:rPr>
              <a:t> </a:t>
            </a:r>
            <a:r>
              <a:rPr lang="en-GB" sz="1300" err="1">
                <a:latin typeface="HSE Sans" panose="02000000000000000000" pitchFamily="2" charset="0"/>
              </a:rPr>
              <a:t>commodo</a:t>
            </a:r>
            <a:r>
              <a:rPr lang="en-GB" sz="1300">
                <a:latin typeface="HSE Sans" panose="02000000000000000000" pitchFamily="2" charset="0"/>
              </a:rPr>
              <a:t> </a:t>
            </a:r>
            <a:r>
              <a:rPr lang="en-GB" sz="1300" err="1">
                <a:latin typeface="HSE Sans" panose="02000000000000000000" pitchFamily="2" charset="0"/>
              </a:rPr>
              <a:t>consequat</a:t>
            </a:r>
            <a:r>
              <a:rPr lang="en-GB" sz="1300">
                <a:latin typeface="HSE Sans" panose="02000000000000000000" pitchFamily="2" charset="0"/>
              </a:rPr>
              <a:t>. Duis </a:t>
            </a:r>
            <a:r>
              <a:rPr lang="en-GB" sz="1300" err="1">
                <a:latin typeface="HSE Sans" panose="02000000000000000000" pitchFamily="2" charset="0"/>
              </a:rPr>
              <a:t>aute</a:t>
            </a:r>
            <a:r>
              <a:rPr lang="en-GB" sz="1300">
                <a:latin typeface="HSE Sans" panose="02000000000000000000" pitchFamily="2" charset="0"/>
              </a:rPr>
              <a:t> </a:t>
            </a:r>
            <a:r>
              <a:rPr lang="en-GB" sz="1300" err="1">
                <a:latin typeface="HSE Sans" panose="02000000000000000000" pitchFamily="2" charset="0"/>
              </a:rPr>
              <a:t>irure</a:t>
            </a:r>
            <a:r>
              <a:rPr lang="en-GB" sz="1300">
                <a:latin typeface="HSE Sans" panose="02000000000000000000" pitchFamily="2" charset="0"/>
              </a:rPr>
              <a:t> </a:t>
            </a:r>
            <a:r>
              <a:rPr lang="en-GB" sz="1300" err="1">
                <a:latin typeface="HSE Sans" panose="02000000000000000000" pitchFamily="2" charset="0"/>
              </a:rPr>
              <a:t>dolor</a:t>
            </a:r>
            <a:r>
              <a:rPr lang="en-GB" sz="1300">
                <a:latin typeface="HSE Sans" panose="02000000000000000000" pitchFamily="2" charset="0"/>
              </a:rPr>
              <a:t> in </a:t>
            </a:r>
            <a:r>
              <a:rPr lang="en-GB" sz="1300" err="1">
                <a:latin typeface="HSE Sans" panose="02000000000000000000" pitchFamily="2" charset="0"/>
              </a:rPr>
              <a:t>reprehenderit</a:t>
            </a:r>
            <a:r>
              <a:rPr lang="en-GB" sz="1300">
                <a:latin typeface="HSE Sans" panose="02000000000000000000" pitchFamily="2" charset="0"/>
              </a:rPr>
              <a:t> in </a:t>
            </a:r>
            <a:r>
              <a:rPr lang="en-GB" sz="1300" err="1">
                <a:latin typeface="HSE Sans" panose="02000000000000000000" pitchFamily="2" charset="0"/>
              </a:rPr>
              <a:t>voluptate</a:t>
            </a:r>
            <a:r>
              <a:rPr lang="en-GB" sz="1300">
                <a:latin typeface="HSE Sans" panose="02000000000000000000" pitchFamily="2" charset="0"/>
              </a:rPr>
              <a:t> </a:t>
            </a:r>
            <a:r>
              <a:rPr lang="en-GB" sz="1300" err="1">
                <a:latin typeface="HSE Sans" panose="02000000000000000000" pitchFamily="2" charset="0"/>
              </a:rPr>
              <a:t>velit</a:t>
            </a:r>
            <a:r>
              <a:rPr lang="en-GB" sz="1300">
                <a:latin typeface="HSE Sans" panose="02000000000000000000" pitchFamily="2" charset="0"/>
              </a:rPr>
              <a:t> </a:t>
            </a:r>
            <a:r>
              <a:rPr lang="en-GB" sz="1300" err="1">
                <a:latin typeface="HSE Sans" panose="02000000000000000000" pitchFamily="2" charset="0"/>
              </a:rPr>
              <a:t>esse</a:t>
            </a:r>
            <a:r>
              <a:rPr lang="en-GB" sz="1300">
                <a:latin typeface="HSE Sans" panose="02000000000000000000" pitchFamily="2" charset="0"/>
              </a:rPr>
              <a:t> </a:t>
            </a:r>
            <a:r>
              <a:rPr lang="en-GB" sz="1300" err="1">
                <a:latin typeface="HSE Sans" panose="02000000000000000000" pitchFamily="2" charset="0"/>
              </a:rPr>
              <a:t>cillum</a:t>
            </a:r>
            <a:r>
              <a:rPr lang="en-GB" sz="1300">
                <a:latin typeface="HSE Sans" panose="02000000000000000000" pitchFamily="2" charset="0"/>
              </a:rPr>
              <a:t> dolore </a:t>
            </a:r>
            <a:r>
              <a:rPr lang="en-GB" sz="1300" err="1">
                <a:latin typeface="HSE Sans" panose="02000000000000000000" pitchFamily="2" charset="0"/>
              </a:rPr>
              <a:t>eu</a:t>
            </a:r>
            <a:r>
              <a:rPr lang="en-GB" sz="1300">
                <a:latin typeface="HSE Sans" panose="02000000000000000000" pitchFamily="2" charset="0"/>
              </a:rPr>
              <a:t> </a:t>
            </a:r>
            <a:r>
              <a:rPr lang="en-GB" sz="1300" err="1">
                <a:latin typeface="HSE Sans" panose="02000000000000000000" pitchFamily="2" charset="0"/>
              </a:rPr>
              <a:t>fugiat</a:t>
            </a:r>
            <a:r>
              <a:rPr lang="en-GB" sz="1300">
                <a:latin typeface="HSE Sans" panose="02000000000000000000" pitchFamily="2" charset="0"/>
              </a:rPr>
              <a:t> </a:t>
            </a:r>
            <a:r>
              <a:rPr lang="en-GB" sz="1300" err="1">
                <a:latin typeface="HSE Sans" panose="02000000000000000000" pitchFamily="2" charset="0"/>
              </a:rPr>
              <a:t>nulla</a:t>
            </a:r>
            <a:r>
              <a:rPr lang="en-GB" sz="1300">
                <a:latin typeface="HSE Sans" panose="02000000000000000000" pitchFamily="2" charset="0"/>
              </a:rPr>
              <a:t> </a:t>
            </a:r>
            <a:r>
              <a:rPr lang="en-GB" sz="1300" err="1">
                <a:latin typeface="HSE Sans" panose="02000000000000000000" pitchFamily="2" charset="0"/>
              </a:rPr>
              <a:t>pariatur</a:t>
            </a:r>
            <a:r>
              <a:rPr lang="en-GB" sz="1300">
                <a:latin typeface="HSE Sans" panose="02000000000000000000" pitchFamily="2" charset="0"/>
              </a:rPr>
              <a:t>. </a:t>
            </a:r>
            <a:r>
              <a:rPr lang="en-GB" sz="1300" err="1">
                <a:latin typeface="HSE Sans" panose="02000000000000000000" pitchFamily="2" charset="0"/>
              </a:rPr>
              <a:t>Excepteur</a:t>
            </a:r>
            <a:r>
              <a:rPr lang="en-GB" sz="1300">
                <a:latin typeface="HSE Sans" panose="02000000000000000000" pitchFamily="2" charset="0"/>
              </a:rPr>
              <a:t> </a:t>
            </a:r>
            <a:r>
              <a:rPr lang="en-GB" sz="1300" err="1">
                <a:latin typeface="HSE Sans" panose="02000000000000000000" pitchFamily="2" charset="0"/>
              </a:rPr>
              <a:t>sint</a:t>
            </a:r>
            <a:r>
              <a:rPr lang="en-GB" sz="1300">
                <a:latin typeface="HSE Sans" panose="02000000000000000000" pitchFamily="2" charset="0"/>
              </a:rPr>
              <a:t> </a:t>
            </a:r>
            <a:r>
              <a:rPr lang="en-GB" sz="1300" err="1">
                <a:latin typeface="HSE Sans" panose="02000000000000000000" pitchFamily="2" charset="0"/>
              </a:rPr>
              <a:t>occaecat</a:t>
            </a:r>
            <a:r>
              <a:rPr lang="en-GB" sz="1300">
                <a:latin typeface="HSE Sans" panose="02000000000000000000" pitchFamily="2" charset="0"/>
              </a:rPr>
              <a:t> </a:t>
            </a:r>
            <a:r>
              <a:rPr lang="en-GB" sz="1300" err="1">
                <a:latin typeface="HSE Sans" panose="02000000000000000000" pitchFamily="2" charset="0"/>
              </a:rPr>
              <a:t>cupidatat</a:t>
            </a:r>
            <a:r>
              <a:rPr lang="en-GB" sz="1300">
                <a:latin typeface="HSE Sans" panose="02000000000000000000" pitchFamily="2" charset="0"/>
              </a:rPr>
              <a:t> non </a:t>
            </a:r>
            <a:r>
              <a:rPr lang="en-GB" sz="1300" err="1">
                <a:latin typeface="HSE Sans" panose="02000000000000000000" pitchFamily="2" charset="0"/>
              </a:rPr>
              <a:t>proident</a:t>
            </a:r>
            <a:r>
              <a:rPr lang="en-GB" sz="1300">
                <a:latin typeface="HSE Sans" panose="02000000000000000000" pitchFamily="2" charset="0"/>
              </a:rPr>
              <a:t>, sunt in culpa qui </a:t>
            </a:r>
            <a:r>
              <a:rPr lang="en-GB" sz="1300" err="1">
                <a:latin typeface="HSE Sans" panose="02000000000000000000" pitchFamily="2" charset="0"/>
              </a:rPr>
              <a:t>officia</a:t>
            </a:r>
            <a:r>
              <a:rPr lang="en-GB" sz="1300">
                <a:latin typeface="HSE Sans" panose="02000000000000000000" pitchFamily="2" charset="0"/>
              </a:rPr>
              <a:t> </a:t>
            </a:r>
            <a:r>
              <a:rPr lang="en-GB" sz="1300" err="1">
                <a:latin typeface="HSE Sans" panose="02000000000000000000" pitchFamily="2" charset="0"/>
              </a:rPr>
              <a:t>deserunt</a:t>
            </a:r>
            <a:r>
              <a:rPr lang="en-GB" sz="1300">
                <a:latin typeface="HSE Sans" panose="02000000000000000000" pitchFamily="2" charset="0"/>
              </a:rPr>
              <a:t> </a:t>
            </a:r>
            <a:r>
              <a:rPr lang="en-GB" sz="1300" err="1">
                <a:latin typeface="HSE Sans" panose="02000000000000000000" pitchFamily="2" charset="0"/>
              </a:rPr>
              <a:t>mollit</a:t>
            </a:r>
            <a:r>
              <a:rPr lang="en-GB" sz="1300">
                <a:latin typeface="HSE Sans" panose="02000000000000000000" pitchFamily="2" charset="0"/>
              </a:rPr>
              <a:t> </a:t>
            </a:r>
            <a:r>
              <a:rPr lang="en-GB" sz="1300" err="1">
                <a:latin typeface="HSE Sans" panose="02000000000000000000" pitchFamily="2" charset="0"/>
              </a:rPr>
              <a:t>anim</a:t>
            </a:r>
            <a:r>
              <a:rPr lang="en-GB" sz="1300">
                <a:latin typeface="HSE Sans" panose="02000000000000000000" pitchFamily="2" charset="0"/>
              </a:rPr>
              <a:t> id </a:t>
            </a:r>
            <a:r>
              <a:rPr lang="en-GB" sz="1300" err="1">
                <a:latin typeface="HSE Sans" panose="02000000000000000000" pitchFamily="2" charset="0"/>
              </a:rPr>
              <a:t>est</a:t>
            </a:r>
            <a:r>
              <a:rPr lang="en-GB" sz="1300">
                <a:latin typeface="HSE Sans" panose="02000000000000000000" pitchFamily="2" charset="0"/>
              </a:rPr>
              <a:t> </a:t>
            </a:r>
            <a:r>
              <a:rPr lang="en-GB" sz="1300" err="1">
                <a:latin typeface="HSE Sans" panose="02000000000000000000" pitchFamily="2" charset="0"/>
              </a:rPr>
              <a:t>laborum</a:t>
            </a:r>
            <a:r>
              <a:rPr lang="en-GB" sz="1300">
                <a:latin typeface="HSE Sans" panose="02000000000000000000" pitchFamily="2" charset="0"/>
              </a:rPr>
              <a:t>.</a:t>
            </a:r>
            <a:endParaRPr lang="ru-RU" sz="130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2"/>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Текст 37">
            <a:extLst>
              <a:ext uri="{FF2B5EF4-FFF2-40B4-BE49-F238E27FC236}">
                <a16:creationId xmlns:a16="http://schemas.microsoft.com/office/drawing/2014/main" id="{D9986185-6D5E-FD48-A5CA-AF2D5B58A3E7}"/>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a:latin typeface="HSE Sans" panose="02000000000000000000" pitchFamily="2" charset="0"/>
              </a:rPr>
              <a:t>Название подразделения</a:t>
            </a:r>
            <a:br>
              <a:rPr lang="ru-RU" sz="1000">
                <a:latin typeface="HSE Sans" panose="02000000000000000000" pitchFamily="2" charset="0"/>
              </a:rPr>
            </a:br>
            <a:r>
              <a:rPr lang="ru-RU" sz="1000">
                <a:latin typeface="HSE Sans" panose="02000000000000000000" pitchFamily="2" charset="0"/>
              </a:rPr>
              <a:t>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3" name="Текст 39">
            <a:extLst>
              <a:ext uri="{FF2B5EF4-FFF2-40B4-BE49-F238E27FC236}">
                <a16:creationId xmlns:a16="http://schemas.microsoft.com/office/drawing/2014/main" id="{5DBFD327-E3A8-944A-AABF-7D813AD0F13C}"/>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презентации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5" name="Текст 39">
            <a:extLst>
              <a:ext uri="{FF2B5EF4-FFF2-40B4-BE49-F238E27FC236}">
                <a16:creationId xmlns:a16="http://schemas.microsoft.com/office/drawing/2014/main" id="{D206FCE0-05C3-2C45-A7D6-1FC287C017BE}"/>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раздела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a:solidFill>
                  <a:srgbClr val="102D69"/>
                </a:solidFill>
                <a:latin typeface="HSE Sans" panose="02000000000000000000" pitchFamily="2" charset="0"/>
              </a:rPr>
              <a:t>Заголовок может быть набран в две или три строки</a:t>
            </a:r>
            <a:r>
              <a:rPr lang="en-GB" sz="2400">
                <a:solidFill>
                  <a:srgbClr val="102D69"/>
                </a:solidFill>
                <a:latin typeface="HSE Sans" panose="02000000000000000000" pitchFamily="2" charset="0"/>
              </a:rPr>
              <a:t> (24 </a:t>
            </a:r>
            <a:r>
              <a:rPr lang="en-GB" sz="2400" err="1">
                <a:solidFill>
                  <a:srgbClr val="102D69"/>
                </a:solidFill>
                <a:latin typeface="HSE Sans" panose="02000000000000000000" pitchFamily="2" charset="0"/>
              </a:rPr>
              <a:t>pt</a:t>
            </a:r>
            <a:r>
              <a:rPr lang="en-GB" sz="2400">
                <a:solidFill>
                  <a:srgbClr val="102D69"/>
                </a:solidFill>
                <a:latin typeface="HSE Sans" panose="02000000000000000000" pitchFamily="2" charset="0"/>
              </a:rPr>
              <a:t>)</a:t>
            </a:r>
            <a:endParaRPr lang="ru-RU" sz="240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a:latin typeface="HSE Sans" panose="02000000000000000000" pitchFamily="2" charset="0"/>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a:latin typeface="HSE Sans" panose="02000000000000000000" pitchFamily="2" charset="0"/>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a:latin typeface="HSE Sans" panose="02000000000000000000" pitchFamily="2" charset="0"/>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a:solidFill>
                  <a:srgbClr val="102D69"/>
                </a:solidFill>
                <a:latin typeface="HSE Sans" panose="02000000000000000000" pitchFamily="2" charset="0"/>
              </a:rPr>
              <a:t>152</a:t>
            </a:r>
            <a:endParaRPr lang="ru-RU"/>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a:solidFill>
                  <a:srgbClr val="102D69"/>
                </a:solidFill>
                <a:latin typeface="HSE Sans" panose="02000000000000000000" pitchFamily="2" charset="0"/>
              </a:rPr>
              <a:t>95</a:t>
            </a:r>
            <a:endParaRPr lang="ru-RU"/>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a:solidFill>
                  <a:srgbClr val="102D69"/>
                </a:solidFill>
                <a:latin typeface="HSE Sans" panose="02000000000000000000" pitchFamily="2" charset="0"/>
              </a:rPr>
              <a:t>284</a:t>
            </a:r>
            <a:endParaRPr lang="ru-RU"/>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2"/>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Текст 37">
            <a:extLst>
              <a:ext uri="{FF2B5EF4-FFF2-40B4-BE49-F238E27FC236}">
                <a16:creationId xmlns:a16="http://schemas.microsoft.com/office/drawing/2014/main" id="{6EC59AAD-5962-8D49-BF4D-7DA5D573073E}"/>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a:latin typeface="HSE Sans" panose="02000000000000000000" pitchFamily="2" charset="0"/>
              </a:rPr>
              <a:t>Название подразделения</a:t>
            </a:r>
            <a:br>
              <a:rPr lang="ru-RU" sz="1000">
                <a:latin typeface="HSE Sans" panose="02000000000000000000" pitchFamily="2" charset="0"/>
              </a:rPr>
            </a:br>
            <a:r>
              <a:rPr lang="ru-RU" sz="1000">
                <a:latin typeface="HSE Sans" panose="02000000000000000000" pitchFamily="2" charset="0"/>
              </a:rPr>
              <a:t>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2" name="Текст 39">
            <a:extLst>
              <a:ext uri="{FF2B5EF4-FFF2-40B4-BE49-F238E27FC236}">
                <a16:creationId xmlns:a16="http://schemas.microsoft.com/office/drawing/2014/main" id="{49041ACC-EEF4-D34B-A7DE-87B1AF2ED383}"/>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презентации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4" name="Текст 39">
            <a:extLst>
              <a:ext uri="{FF2B5EF4-FFF2-40B4-BE49-F238E27FC236}">
                <a16:creationId xmlns:a16="http://schemas.microsoft.com/office/drawing/2014/main" id="{BF93B2CC-81A4-0943-AF6C-C86576792995}"/>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раздела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ru-RU" sz="1600">
                <a:solidFill>
                  <a:srgbClr val="102D69"/>
                </a:solidFill>
                <a:latin typeface="HSE Sans" panose="02000000000000000000" pitchFamily="2" charset="0"/>
              </a:rPr>
              <a:t>Название таблицы. Обратите внимание, что название графика набирается меньшим кеглем, чем заголовок (16</a:t>
            </a:r>
            <a:r>
              <a:rPr lang="en-GB" sz="1600" err="1">
                <a:solidFill>
                  <a:srgbClr val="102D69"/>
                </a:solidFill>
                <a:latin typeface="HSE Sans" panose="02000000000000000000" pitchFamily="2" charset="0"/>
              </a:rPr>
              <a:t>pt</a:t>
            </a:r>
            <a:r>
              <a:rPr lang="en-GB" sz="1600">
                <a:solidFill>
                  <a:srgbClr val="102D69"/>
                </a:solidFill>
                <a:latin typeface="HSE Sans" panose="02000000000000000000" pitchFamily="2" charset="0"/>
              </a:rPr>
              <a:t>)</a:t>
            </a:r>
            <a:endParaRPr lang="ru-RU" sz="160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ru-RU" sz="1300" b="0">
                <a:ln>
                  <a:noFill/>
                </a:ln>
                <a:latin typeface="HSE Sans" panose="02000000000000000000" pitchFamily="2" charset="0"/>
              </a:rPr>
              <a:t>Мы рекомендуем очень аккуратно использовать жирное начертание, старайтесь выделять жирным самое важное. </a:t>
            </a:r>
            <a:r>
              <a:rPr lang="ru-RU" sz="1300">
                <a:latin typeface="HSE Sans" panose="02000000000000000000" pitchFamily="2" charset="0"/>
              </a:rPr>
              <a:t>Также старайтесь не использовать выделение жирным начертанием вместе с заливкой ячеек каким-либо цветом, достаточно и одного акцента.</a:t>
            </a:r>
            <a:endParaRPr lang="en-RU" sz="1300" b="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p:spPr>
        <p:txBody>
          <a:bodyPr/>
          <a:lstStyle/>
          <a:p>
            <a:endParaRPr lang="ru-RU"/>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2"/>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a:extLst>
              <a:ext uri="{FF2B5EF4-FFF2-40B4-BE49-F238E27FC236}">
                <a16:creationId xmlns:a16="http://schemas.microsoft.com/office/drawing/2014/main" id="{44D0326E-FD7A-3541-A998-62A1C30E2738}"/>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a:latin typeface="HSE Sans" panose="02000000000000000000" pitchFamily="2" charset="0"/>
              </a:rPr>
              <a:t>Название подразделения</a:t>
            </a:r>
            <a:br>
              <a:rPr lang="ru-RU" sz="1000">
                <a:latin typeface="HSE Sans" panose="02000000000000000000" pitchFamily="2" charset="0"/>
              </a:rPr>
            </a:br>
            <a:r>
              <a:rPr lang="ru-RU" sz="1000">
                <a:latin typeface="HSE Sans" panose="02000000000000000000" pitchFamily="2" charset="0"/>
              </a:rPr>
              <a:t>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5" name="Текст 39">
            <a:extLst>
              <a:ext uri="{FF2B5EF4-FFF2-40B4-BE49-F238E27FC236}">
                <a16:creationId xmlns:a16="http://schemas.microsoft.com/office/drawing/2014/main" id="{279CCCA0-F959-5245-8321-106D3C5E837D}"/>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презентации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7" name="Текст 39">
            <a:extLst>
              <a:ext uri="{FF2B5EF4-FFF2-40B4-BE49-F238E27FC236}">
                <a16:creationId xmlns:a16="http://schemas.microsoft.com/office/drawing/2014/main" id="{8B839C6B-8494-8841-9714-4C8F710F8400}"/>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a:latin typeface="HSE Sans" panose="02000000000000000000" pitchFamily="2" charset="0"/>
              </a:rPr>
              <a:t>Название раздела может быть набрано в две или три строки</a:t>
            </a:r>
            <a:r>
              <a:rPr lang="en-GB" sz="1000">
                <a:latin typeface="HSE Sans" panose="02000000000000000000" pitchFamily="2" charset="0"/>
              </a:rPr>
              <a:t> (10pt)</a:t>
            </a:r>
            <a:endParaRPr lang="ru-RU" sz="1000">
              <a:latin typeface="HSE Sans" panose="02000000000000000000" pitchFamily="2" charset="0"/>
            </a:endParaRPr>
          </a:p>
        </p:txBody>
      </p: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ru-RU" sz="1600">
                <a:solidFill>
                  <a:srgbClr val="102D69"/>
                </a:solidFill>
                <a:latin typeface="HSE Sans" panose="02000000000000000000" pitchFamily="2" charset="0"/>
              </a:rPr>
              <a:t>Название таблицы. Обратите внимание, что название графика набирается меньшим кеглем, чем заголовок (16</a:t>
            </a:r>
            <a:r>
              <a:rPr lang="en-GB" sz="1600" err="1">
                <a:solidFill>
                  <a:srgbClr val="102D69"/>
                </a:solidFill>
                <a:latin typeface="HSE Sans" panose="02000000000000000000" pitchFamily="2" charset="0"/>
              </a:rPr>
              <a:t>pt</a:t>
            </a:r>
            <a:r>
              <a:rPr lang="en-GB" sz="1600">
                <a:solidFill>
                  <a:srgbClr val="102D69"/>
                </a:solidFill>
                <a:latin typeface="HSE Sans" panose="02000000000000000000" pitchFamily="2" charset="0"/>
              </a:rPr>
              <a:t>)</a:t>
            </a:r>
            <a:endParaRPr lang="ru-RU" sz="160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ru-RU" sz="1300" b="0">
                <a:ln>
                  <a:noFill/>
                </a:ln>
                <a:latin typeface="HSE Sans" panose="02000000000000000000" pitchFamily="2" charset="0"/>
              </a:rPr>
              <a:t>Мы рекомендуем очень аккуратно использовать жирное начертание, старайтесь выделять жирным самое важное. </a:t>
            </a:r>
            <a:r>
              <a:rPr lang="ru-RU" sz="1300">
                <a:latin typeface="HSE Sans" panose="02000000000000000000" pitchFamily="2" charset="0"/>
              </a:rPr>
              <a:t>Также старайтесь не использовать выделение жирным начертанием вместе с заливкой ячеек каким-либо цветом, достаточно и одного акцента.</a:t>
            </a:r>
            <a:endParaRPr lang="en-RU" sz="1300" b="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a:latin typeface="HSE Sans" panose="02000000000000000000" pitchFamily="2" charset="0"/>
              </a:rPr>
              <a:t>Lorem ipsum </a:t>
            </a:r>
            <a:r>
              <a:rPr lang="en-GB" sz="1300" err="1">
                <a:latin typeface="HSE Sans" panose="02000000000000000000" pitchFamily="2" charset="0"/>
              </a:rPr>
              <a:t>dolor</a:t>
            </a:r>
            <a:r>
              <a:rPr lang="en-GB" sz="1300">
                <a:latin typeface="HSE Sans" panose="02000000000000000000" pitchFamily="2" charset="0"/>
              </a:rPr>
              <a:t> sit </a:t>
            </a:r>
            <a:r>
              <a:rPr lang="en-GB" sz="1300" err="1">
                <a:latin typeface="HSE Sans" panose="02000000000000000000" pitchFamily="2" charset="0"/>
              </a:rPr>
              <a:t>amet</a:t>
            </a:r>
            <a:r>
              <a:rPr lang="en-GB" sz="1300">
                <a:latin typeface="HSE Sans" panose="02000000000000000000" pitchFamily="2" charset="0"/>
              </a:rPr>
              <a:t>, </a:t>
            </a:r>
            <a:r>
              <a:rPr lang="en-GB" sz="1300" err="1">
                <a:latin typeface="HSE Sans" panose="02000000000000000000" pitchFamily="2" charset="0"/>
              </a:rPr>
              <a:t>consectetur</a:t>
            </a:r>
            <a:r>
              <a:rPr lang="en-GB" sz="1300">
                <a:latin typeface="HSE Sans" panose="02000000000000000000" pitchFamily="2" charset="0"/>
              </a:rPr>
              <a:t> </a:t>
            </a:r>
            <a:r>
              <a:rPr lang="en-GB" sz="1300" err="1">
                <a:latin typeface="HSE Sans" panose="02000000000000000000" pitchFamily="2" charset="0"/>
              </a:rPr>
              <a:t>adipiscing</a:t>
            </a:r>
            <a:r>
              <a:rPr lang="en-GB" sz="1300">
                <a:latin typeface="HSE Sans" panose="02000000000000000000" pitchFamily="2" charset="0"/>
              </a:rPr>
              <a:t> </a:t>
            </a:r>
            <a:r>
              <a:rPr lang="en-GB" sz="1300" err="1">
                <a:latin typeface="HSE Sans" panose="02000000000000000000" pitchFamily="2" charset="0"/>
              </a:rPr>
              <a:t>elit</a:t>
            </a:r>
            <a:r>
              <a:rPr lang="en-GB" sz="1300">
                <a:latin typeface="HSE Sans" panose="02000000000000000000" pitchFamily="2" charset="0"/>
              </a:rPr>
              <a:t>, </a:t>
            </a:r>
            <a:r>
              <a:rPr lang="en-GB" sz="1300" err="1">
                <a:latin typeface="HSE Sans" panose="02000000000000000000" pitchFamily="2" charset="0"/>
              </a:rPr>
              <a:t>sed</a:t>
            </a:r>
            <a:r>
              <a:rPr lang="en-GB" sz="1300">
                <a:latin typeface="HSE Sans" panose="02000000000000000000" pitchFamily="2" charset="0"/>
              </a:rPr>
              <a:t> do </a:t>
            </a:r>
            <a:r>
              <a:rPr lang="en-GB" sz="1300" err="1">
                <a:latin typeface="HSE Sans" panose="02000000000000000000" pitchFamily="2" charset="0"/>
              </a:rPr>
              <a:t>eiusmod</a:t>
            </a:r>
            <a:r>
              <a:rPr lang="en-GB" sz="1300">
                <a:latin typeface="HSE Sans" panose="02000000000000000000" pitchFamily="2" charset="0"/>
              </a:rPr>
              <a:t> </a:t>
            </a:r>
            <a:r>
              <a:rPr lang="en-GB" sz="1300" err="1">
                <a:latin typeface="HSE Sans" panose="02000000000000000000" pitchFamily="2" charset="0"/>
              </a:rPr>
              <a:t>tempor</a:t>
            </a:r>
            <a:r>
              <a:rPr lang="en-GB" sz="1300">
                <a:latin typeface="HSE Sans" panose="02000000000000000000" pitchFamily="2" charset="0"/>
              </a:rPr>
              <a:t> </a:t>
            </a:r>
            <a:r>
              <a:rPr lang="en-GB" sz="1300" err="1">
                <a:latin typeface="HSE Sans" panose="02000000000000000000" pitchFamily="2" charset="0"/>
              </a:rPr>
              <a:t>incididunt</a:t>
            </a:r>
            <a:r>
              <a:rPr lang="en-GB" sz="1300">
                <a:latin typeface="HSE Sans" panose="02000000000000000000" pitchFamily="2" charset="0"/>
              </a:rPr>
              <a:t> </a:t>
            </a:r>
            <a:r>
              <a:rPr lang="en-GB" sz="1300" err="1">
                <a:latin typeface="HSE Sans" panose="02000000000000000000" pitchFamily="2" charset="0"/>
              </a:rPr>
              <a:t>ut</a:t>
            </a:r>
            <a:r>
              <a:rPr lang="en-GB" sz="1300">
                <a:latin typeface="HSE Sans" panose="02000000000000000000" pitchFamily="2" charset="0"/>
              </a:rPr>
              <a:t> </a:t>
            </a:r>
            <a:r>
              <a:rPr lang="en-GB" sz="1300" err="1">
                <a:latin typeface="HSE Sans" panose="02000000000000000000" pitchFamily="2" charset="0"/>
              </a:rPr>
              <a:t>labore</a:t>
            </a:r>
            <a:r>
              <a:rPr lang="en-GB" sz="1300">
                <a:latin typeface="HSE Sans" panose="02000000000000000000" pitchFamily="2" charset="0"/>
              </a:rPr>
              <a:t> et dolore magna </a:t>
            </a:r>
            <a:r>
              <a:rPr lang="en-GB" sz="1300" err="1">
                <a:latin typeface="HSE Sans" panose="02000000000000000000" pitchFamily="2" charset="0"/>
              </a:rPr>
              <a:t>aliqua</a:t>
            </a:r>
            <a:r>
              <a:rPr lang="en-GB" sz="1300">
                <a:latin typeface="HSE Sans" panose="02000000000000000000" pitchFamily="2" charset="0"/>
              </a:rPr>
              <a:t>. Ut </a:t>
            </a:r>
            <a:r>
              <a:rPr lang="en-GB" sz="1300" err="1">
                <a:latin typeface="HSE Sans" panose="02000000000000000000" pitchFamily="2" charset="0"/>
              </a:rPr>
              <a:t>enim</a:t>
            </a:r>
            <a:r>
              <a:rPr lang="en-GB" sz="1300">
                <a:latin typeface="HSE Sans" panose="02000000000000000000" pitchFamily="2" charset="0"/>
              </a:rPr>
              <a:t> ad minim </a:t>
            </a:r>
            <a:r>
              <a:rPr lang="en-GB" sz="1300" err="1">
                <a:latin typeface="HSE Sans" panose="02000000000000000000" pitchFamily="2" charset="0"/>
              </a:rPr>
              <a:t>veniam</a:t>
            </a:r>
            <a:r>
              <a:rPr lang="en-GB" sz="1300">
                <a:latin typeface="HSE Sans" panose="02000000000000000000" pitchFamily="2" charset="0"/>
              </a:rPr>
              <a:t>, </a:t>
            </a:r>
            <a:r>
              <a:rPr lang="en-GB" sz="1300" err="1">
                <a:latin typeface="HSE Sans" panose="02000000000000000000" pitchFamily="2" charset="0"/>
              </a:rPr>
              <a:t>quis</a:t>
            </a:r>
            <a:r>
              <a:rPr lang="en-GB" sz="1300">
                <a:latin typeface="HSE Sans" panose="02000000000000000000" pitchFamily="2" charset="0"/>
              </a:rPr>
              <a:t> </a:t>
            </a:r>
            <a:r>
              <a:rPr lang="en-GB" sz="1300" err="1">
                <a:latin typeface="HSE Sans" panose="02000000000000000000" pitchFamily="2" charset="0"/>
              </a:rPr>
              <a:t>nostrud</a:t>
            </a:r>
            <a:r>
              <a:rPr lang="en-GB" sz="1300">
                <a:latin typeface="HSE Sans" panose="02000000000000000000" pitchFamily="2" charset="0"/>
              </a:rPr>
              <a:t> exercitation </a:t>
            </a:r>
            <a:r>
              <a:rPr lang="en-GB" sz="1300" err="1">
                <a:latin typeface="HSE Sans" panose="02000000000000000000" pitchFamily="2" charset="0"/>
              </a:rPr>
              <a:t>ullamco</a:t>
            </a:r>
            <a:r>
              <a:rPr lang="en-GB" sz="1300">
                <a:latin typeface="HSE Sans" panose="02000000000000000000" pitchFamily="2" charset="0"/>
              </a:rPr>
              <a:t> </a:t>
            </a:r>
            <a:r>
              <a:rPr lang="en-GB" sz="1300" err="1">
                <a:latin typeface="HSE Sans" panose="02000000000000000000" pitchFamily="2" charset="0"/>
              </a:rPr>
              <a:t>laboris</a:t>
            </a:r>
            <a:r>
              <a:rPr lang="en-GB" sz="1300">
                <a:latin typeface="HSE Sans" panose="02000000000000000000" pitchFamily="2" charset="0"/>
              </a:rPr>
              <a:t> nisi </a:t>
            </a:r>
            <a:r>
              <a:rPr lang="en-GB" sz="1300" err="1">
                <a:latin typeface="HSE Sans" panose="02000000000000000000" pitchFamily="2" charset="0"/>
              </a:rPr>
              <a:t>ut</a:t>
            </a:r>
            <a:r>
              <a:rPr lang="en-GB" sz="1300">
                <a:latin typeface="HSE Sans" panose="02000000000000000000" pitchFamily="2" charset="0"/>
              </a:rPr>
              <a:t> </a:t>
            </a:r>
            <a:r>
              <a:rPr lang="en-GB" sz="1300" err="1">
                <a:latin typeface="HSE Sans" panose="02000000000000000000" pitchFamily="2" charset="0"/>
              </a:rPr>
              <a:t>aliquip</a:t>
            </a:r>
            <a:r>
              <a:rPr lang="en-GB" sz="1300">
                <a:latin typeface="HSE Sans" panose="02000000000000000000" pitchFamily="2" charset="0"/>
              </a:rPr>
              <a:t> ex </a:t>
            </a:r>
            <a:r>
              <a:rPr lang="en-GB" sz="1300" err="1">
                <a:latin typeface="HSE Sans" panose="02000000000000000000" pitchFamily="2" charset="0"/>
              </a:rPr>
              <a:t>ea</a:t>
            </a:r>
            <a:r>
              <a:rPr lang="en-GB" sz="1300">
                <a:latin typeface="HSE Sans" panose="02000000000000000000" pitchFamily="2" charset="0"/>
              </a:rPr>
              <a:t> </a:t>
            </a:r>
            <a:r>
              <a:rPr lang="en-GB" sz="1300" err="1">
                <a:latin typeface="HSE Sans" panose="02000000000000000000" pitchFamily="2" charset="0"/>
              </a:rPr>
              <a:t>commodo</a:t>
            </a:r>
            <a:r>
              <a:rPr lang="en-GB" sz="1300">
                <a:latin typeface="HSE Sans" panose="02000000000000000000" pitchFamily="2" charset="0"/>
              </a:rPr>
              <a:t> </a:t>
            </a:r>
            <a:r>
              <a:rPr lang="en-GB" sz="1300" err="1">
                <a:latin typeface="HSE Sans" panose="02000000000000000000" pitchFamily="2" charset="0"/>
              </a:rPr>
              <a:t>consequat</a:t>
            </a:r>
            <a:r>
              <a:rPr lang="en-GB" sz="1300">
                <a:latin typeface="HSE Sans" panose="02000000000000000000" pitchFamily="2" charset="0"/>
              </a:rPr>
              <a:t>. Duis </a:t>
            </a:r>
            <a:r>
              <a:rPr lang="en-GB" sz="1300" err="1">
                <a:latin typeface="HSE Sans" panose="02000000000000000000" pitchFamily="2" charset="0"/>
              </a:rPr>
              <a:t>aute</a:t>
            </a:r>
            <a:r>
              <a:rPr lang="en-GB" sz="1300">
                <a:latin typeface="HSE Sans" panose="02000000000000000000" pitchFamily="2" charset="0"/>
              </a:rPr>
              <a:t> </a:t>
            </a:r>
            <a:r>
              <a:rPr lang="en-GB" sz="1300" err="1">
                <a:latin typeface="HSE Sans" panose="02000000000000000000" pitchFamily="2" charset="0"/>
              </a:rPr>
              <a:t>irure</a:t>
            </a:r>
            <a:r>
              <a:rPr lang="en-GB" sz="1300">
                <a:latin typeface="HSE Sans" panose="02000000000000000000" pitchFamily="2" charset="0"/>
              </a:rPr>
              <a:t> </a:t>
            </a:r>
            <a:r>
              <a:rPr lang="en-GB" sz="1300" err="1">
                <a:latin typeface="HSE Sans" panose="02000000000000000000" pitchFamily="2" charset="0"/>
              </a:rPr>
              <a:t>dolor</a:t>
            </a:r>
            <a:r>
              <a:rPr lang="en-GB" sz="1300">
                <a:latin typeface="HSE Sans" panose="02000000000000000000" pitchFamily="2" charset="0"/>
              </a:rPr>
              <a:t> in </a:t>
            </a:r>
            <a:r>
              <a:rPr lang="en-GB" sz="1300" err="1">
                <a:latin typeface="HSE Sans" panose="02000000000000000000" pitchFamily="2" charset="0"/>
              </a:rPr>
              <a:t>reprehenderit</a:t>
            </a:r>
            <a:r>
              <a:rPr lang="en-GB" sz="1300">
                <a:latin typeface="HSE Sans" panose="02000000000000000000" pitchFamily="2" charset="0"/>
              </a:rPr>
              <a:t> in </a:t>
            </a:r>
            <a:r>
              <a:rPr lang="en-GB" sz="1300" err="1">
                <a:latin typeface="HSE Sans" panose="02000000000000000000" pitchFamily="2" charset="0"/>
              </a:rPr>
              <a:t>voluptate</a:t>
            </a:r>
            <a:r>
              <a:rPr lang="en-GB" sz="1300">
                <a:latin typeface="HSE Sans" panose="02000000000000000000" pitchFamily="2" charset="0"/>
              </a:rPr>
              <a:t> </a:t>
            </a:r>
            <a:r>
              <a:rPr lang="en-GB" sz="1300" err="1">
                <a:latin typeface="HSE Sans" panose="02000000000000000000" pitchFamily="2" charset="0"/>
              </a:rPr>
              <a:t>velit</a:t>
            </a:r>
            <a:r>
              <a:rPr lang="en-GB" sz="1300">
                <a:latin typeface="HSE Sans" panose="02000000000000000000" pitchFamily="2" charset="0"/>
              </a:rPr>
              <a:t> </a:t>
            </a:r>
            <a:r>
              <a:rPr lang="en-GB" sz="1300" err="1">
                <a:latin typeface="HSE Sans" panose="02000000000000000000" pitchFamily="2" charset="0"/>
              </a:rPr>
              <a:t>esse</a:t>
            </a:r>
            <a:r>
              <a:rPr lang="en-GB" sz="1300">
                <a:latin typeface="HSE Sans" panose="02000000000000000000" pitchFamily="2" charset="0"/>
              </a:rPr>
              <a:t> </a:t>
            </a:r>
            <a:r>
              <a:rPr lang="en-GB" sz="1300" err="1">
                <a:latin typeface="HSE Sans" panose="02000000000000000000" pitchFamily="2" charset="0"/>
              </a:rPr>
              <a:t>cillum</a:t>
            </a:r>
            <a:r>
              <a:rPr lang="en-GB" sz="1300">
                <a:latin typeface="HSE Sans" panose="02000000000000000000" pitchFamily="2" charset="0"/>
              </a:rPr>
              <a:t> dolore </a:t>
            </a:r>
            <a:r>
              <a:rPr lang="en-GB" sz="1300" err="1">
                <a:latin typeface="HSE Sans" panose="02000000000000000000" pitchFamily="2" charset="0"/>
              </a:rPr>
              <a:t>eu</a:t>
            </a:r>
            <a:r>
              <a:rPr lang="en-GB" sz="1300">
                <a:latin typeface="HSE Sans" panose="02000000000000000000" pitchFamily="2" charset="0"/>
              </a:rPr>
              <a:t> </a:t>
            </a:r>
            <a:r>
              <a:rPr lang="en-GB" sz="1300" err="1">
                <a:latin typeface="HSE Sans" panose="02000000000000000000" pitchFamily="2" charset="0"/>
              </a:rPr>
              <a:t>fugiat</a:t>
            </a:r>
            <a:r>
              <a:rPr lang="en-GB" sz="1300">
                <a:latin typeface="HSE Sans" panose="02000000000000000000" pitchFamily="2" charset="0"/>
              </a:rPr>
              <a:t> </a:t>
            </a:r>
            <a:r>
              <a:rPr lang="en-GB" sz="1300" err="1">
                <a:latin typeface="HSE Sans" panose="02000000000000000000" pitchFamily="2" charset="0"/>
              </a:rPr>
              <a:t>nulla</a:t>
            </a:r>
            <a:r>
              <a:rPr lang="en-GB" sz="1300">
                <a:latin typeface="HSE Sans" panose="02000000000000000000" pitchFamily="2" charset="0"/>
              </a:rPr>
              <a:t> </a:t>
            </a:r>
            <a:r>
              <a:rPr lang="en-GB" sz="1300" err="1">
                <a:latin typeface="HSE Sans" panose="02000000000000000000" pitchFamily="2" charset="0"/>
              </a:rPr>
              <a:t>pariatur</a:t>
            </a:r>
            <a:r>
              <a:rPr lang="en-GB" sz="1300">
                <a:latin typeface="HSE Sans" panose="02000000000000000000" pitchFamily="2" charset="0"/>
              </a:rPr>
              <a:t>. </a:t>
            </a:r>
            <a:r>
              <a:rPr lang="en-GB" sz="1300" err="1">
                <a:latin typeface="HSE Sans" panose="02000000000000000000" pitchFamily="2" charset="0"/>
              </a:rPr>
              <a:t>Excepteur</a:t>
            </a:r>
            <a:r>
              <a:rPr lang="en-GB" sz="1300">
                <a:latin typeface="HSE Sans" panose="02000000000000000000" pitchFamily="2" charset="0"/>
              </a:rPr>
              <a:t> </a:t>
            </a:r>
            <a:r>
              <a:rPr lang="en-GB" sz="1300" err="1">
                <a:latin typeface="HSE Sans" panose="02000000000000000000" pitchFamily="2" charset="0"/>
              </a:rPr>
              <a:t>sint</a:t>
            </a:r>
            <a:r>
              <a:rPr lang="en-GB" sz="1300">
                <a:latin typeface="HSE Sans" panose="02000000000000000000" pitchFamily="2" charset="0"/>
              </a:rPr>
              <a:t> </a:t>
            </a:r>
            <a:r>
              <a:rPr lang="en-GB" sz="1300" err="1">
                <a:latin typeface="HSE Sans" panose="02000000000000000000" pitchFamily="2" charset="0"/>
              </a:rPr>
              <a:t>occaecat</a:t>
            </a:r>
            <a:r>
              <a:rPr lang="en-GB" sz="1300">
                <a:latin typeface="HSE Sans" panose="02000000000000000000" pitchFamily="2" charset="0"/>
              </a:rPr>
              <a:t> </a:t>
            </a:r>
            <a:r>
              <a:rPr lang="en-GB" sz="1300" err="1">
                <a:latin typeface="HSE Sans" panose="02000000000000000000" pitchFamily="2" charset="0"/>
              </a:rPr>
              <a:t>cupidatat</a:t>
            </a:r>
            <a:r>
              <a:rPr lang="en-GB" sz="1300">
                <a:latin typeface="HSE Sans" panose="02000000000000000000" pitchFamily="2" charset="0"/>
              </a:rPr>
              <a:t> non </a:t>
            </a:r>
            <a:r>
              <a:rPr lang="en-GB" sz="1300" err="1">
                <a:latin typeface="HSE Sans" panose="02000000000000000000" pitchFamily="2" charset="0"/>
              </a:rPr>
              <a:t>proident</a:t>
            </a:r>
            <a:r>
              <a:rPr lang="en-GB" sz="1300">
                <a:latin typeface="HSE Sans" panose="02000000000000000000" pitchFamily="2" charset="0"/>
              </a:rPr>
              <a:t>, sunt in culpa qui </a:t>
            </a:r>
            <a:r>
              <a:rPr lang="en-GB" sz="1300" err="1">
                <a:latin typeface="HSE Sans" panose="02000000000000000000" pitchFamily="2" charset="0"/>
              </a:rPr>
              <a:t>officia</a:t>
            </a:r>
            <a:r>
              <a:rPr lang="en-GB" sz="1300">
                <a:latin typeface="HSE Sans" panose="02000000000000000000" pitchFamily="2" charset="0"/>
              </a:rPr>
              <a:t> </a:t>
            </a:r>
            <a:r>
              <a:rPr lang="en-GB" sz="1300" err="1">
                <a:latin typeface="HSE Sans" panose="02000000000000000000" pitchFamily="2" charset="0"/>
              </a:rPr>
              <a:t>deserunt</a:t>
            </a:r>
            <a:r>
              <a:rPr lang="en-GB" sz="1300">
                <a:latin typeface="HSE Sans" panose="02000000000000000000" pitchFamily="2" charset="0"/>
              </a:rPr>
              <a:t> </a:t>
            </a:r>
            <a:r>
              <a:rPr lang="en-GB" sz="1300" err="1">
                <a:latin typeface="HSE Sans" panose="02000000000000000000" pitchFamily="2" charset="0"/>
              </a:rPr>
              <a:t>mollit</a:t>
            </a:r>
            <a:r>
              <a:rPr lang="en-GB" sz="1300">
                <a:latin typeface="HSE Sans" panose="02000000000000000000" pitchFamily="2" charset="0"/>
              </a:rPr>
              <a:t> </a:t>
            </a:r>
            <a:r>
              <a:rPr lang="en-GB" sz="1300" err="1">
                <a:latin typeface="HSE Sans" panose="02000000000000000000" pitchFamily="2" charset="0"/>
              </a:rPr>
              <a:t>anim</a:t>
            </a:r>
            <a:r>
              <a:rPr lang="en-GB" sz="1300">
                <a:latin typeface="HSE Sans" panose="02000000000000000000" pitchFamily="2" charset="0"/>
              </a:rPr>
              <a:t> id </a:t>
            </a:r>
            <a:r>
              <a:rPr lang="en-GB" sz="1300" err="1">
                <a:latin typeface="HSE Sans" panose="02000000000000000000" pitchFamily="2" charset="0"/>
              </a:rPr>
              <a:t>est</a:t>
            </a:r>
            <a:r>
              <a:rPr lang="en-GB" sz="1300">
                <a:latin typeface="HSE Sans" panose="02000000000000000000" pitchFamily="2" charset="0"/>
              </a:rPr>
              <a:t> </a:t>
            </a:r>
            <a:r>
              <a:rPr lang="en-GB" sz="1300" err="1">
                <a:latin typeface="HSE Sans" panose="02000000000000000000" pitchFamily="2" charset="0"/>
              </a:rPr>
              <a:t>laborum</a:t>
            </a:r>
            <a:r>
              <a:rPr lang="en-GB" sz="1300">
                <a:latin typeface="HSE Sans" panose="02000000000000000000" pitchFamily="2" charset="0"/>
              </a:rPr>
              <a:t>.</a:t>
            </a:r>
            <a:endParaRPr lang="ru-RU" sz="130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3F8FDE-7383-E947-8568-FF6B7A776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U"/>
          </a:p>
        </p:txBody>
      </p:sp>
      <p:sp>
        <p:nvSpPr>
          <p:cNvPr id="3" name="Text Placeholder 2">
            <a:extLst>
              <a:ext uri="{FF2B5EF4-FFF2-40B4-BE49-F238E27FC236}">
                <a16:creationId xmlns:a16="http://schemas.microsoft.com/office/drawing/2014/main" id="{6F8E6541-45CA-8B42-98B4-D42737B85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0E70645B-C5D9-8544-BBF2-E4A13F8E4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63DFB-8595-A44B-9F09-A50FA310E559}" type="datetimeFigureOut">
              <a:rPr lang="en-RU" smtClean="0"/>
              <a:t>10/20/2022</a:t>
            </a:fld>
            <a:endParaRPr lang="en-RU"/>
          </a:p>
        </p:txBody>
      </p:sp>
      <p:sp>
        <p:nvSpPr>
          <p:cNvPr id="5" name="Footer Placeholder 4">
            <a:extLst>
              <a:ext uri="{FF2B5EF4-FFF2-40B4-BE49-F238E27FC236}">
                <a16:creationId xmlns:a16="http://schemas.microsoft.com/office/drawing/2014/main" id="{71F52289-7F57-544F-95EE-F8B2E1062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U"/>
          </a:p>
        </p:txBody>
      </p:sp>
      <p:sp>
        <p:nvSpPr>
          <p:cNvPr id="6" name="Slide Number Placeholder 5">
            <a:extLst>
              <a:ext uri="{FF2B5EF4-FFF2-40B4-BE49-F238E27FC236}">
                <a16:creationId xmlns:a16="http://schemas.microsoft.com/office/drawing/2014/main" id="{A11C5F56-F795-5643-ABE3-DDED218698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0F133-126C-5944-A0E4-6A9616EDC0DA}" type="slidenum">
              <a:rPr lang="en-RU" smtClean="0"/>
              <a:t>‹#›</a:t>
            </a:fld>
            <a:endParaRPr lang="en-RU"/>
          </a:p>
        </p:txBody>
      </p:sp>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1.xml"/><Relationship Id="rId16" Type="http://schemas.openxmlformats.org/officeDocument/2006/relationships/image" Target="../media/image34.svg"/><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Person-based recommendation system for making new relationships</a:t>
            </a:r>
            <a:endParaRPr lang="ru-RU">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2B85EA7E-BEC4-B745-B2A8-D4E4AFC614FC}"/>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Faculty of </a:t>
            </a:r>
          </a:p>
          <a:p>
            <a:r>
              <a:rPr lang="en-US" dirty="0">
                <a:latin typeface="Times New Roman" panose="02020603050405020304" pitchFamily="18" charset="0"/>
                <a:cs typeface="Times New Roman" panose="02020603050405020304" pitchFamily="18" charset="0"/>
              </a:rPr>
              <a:t>Computer Science</a:t>
            </a:r>
            <a:endParaRPr lang="ru-RU" dirty="0">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p:txBody>
          <a:bodyPr/>
          <a:lstStyle/>
          <a:p>
            <a:r>
              <a:rPr lang="en-US">
                <a:latin typeface="Times New Roman" panose="02020603050405020304" pitchFamily="18" charset="0"/>
                <a:cs typeface="Times New Roman" panose="02020603050405020304" pitchFamily="18" charset="0"/>
              </a:rPr>
              <a:t>School of Data Analysis</a:t>
            </a:r>
          </a:p>
          <a:p>
            <a:r>
              <a:rPr lang="en-US">
                <a:latin typeface="Times New Roman" panose="02020603050405020304" pitchFamily="18" charset="0"/>
                <a:cs typeface="Times New Roman" panose="02020603050405020304" pitchFamily="18" charset="0"/>
              </a:rPr>
              <a:t>and Artificial Intelligence</a:t>
            </a:r>
            <a:endParaRPr lang="ru-RU">
              <a:latin typeface="Times New Roman" panose="02020603050405020304" pitchFamily="18" charset="0"/>
              <a:cs typeface="Times New Roman" panose="02020603050405020304" pitchFamily="18" charset="0"/>
            </a:endParaRPr>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lstStyle/>
          <a:p>
            <a:r>
              <a:rPr lang="en-US">
                <a:latin typeface="Times New Roman" panose="02020603050405020304" pitchFamily="18" charset="0"/>
                <a:cs typeface="Times New Roman" panose="02020603050405020304" pitchFamily="18" charset="0"/>
              </a:rPr>
              <a:t>Moscow, </a:t>
            </a:r>
          </a:p>
          <a:p>
            <a:r>
              <a:rPr lang="en-US">
                <a:latin typeface="Times New Roman" panose="02020603050405020304" pitchFamily="18" charset="0"/>
                <a:cs typeface="Times New Roman" panose="02020603050405020304" pitchFamily="18" charset="0"/>
              </a:rPr>
              <a:t>2022</a:t>
            </a:r>
            <a:endParaRPr lang="ru-RU">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32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173A73-FBFA-4E1D-67CD-96597453158B}"/>
              </a:ext>
            </a:extLst>
          </p:cNvPr>
          <p:cNvSpPr>
            <a:spLocks noGrp="1"/>
          </p:cNvSpPr>
          <p:nvPr>
            <p:ph type="body" sz="quarter" idx="13"/>
          </p:nvPr>
        </p:nvSpPr>
        <p:spPr/>
        <p:txBody>
          <a:bodyPr/>
          <a:lstStyle/>
          <a:p>
            <a:r>
              <a:rPr lang="en-US">
                <a:latin typeface="Times New Roman" panose="02020603050405020304" pitchFamily="18" charset="0"/>
                <a:cs typeface="Times New Roman" panose="02020603050405020304" pitchFamily="18" charset="0"/>
              </a:rPr>
              <a:t>School of Data Analysis</a:t>
            </a:r>
          </a:p>
          <a:p>
            <a:r>
              <a:rPr lang="en-US">
                <a:latin typeface="Times New Roman" panose="02020603050405020304" pitchFamily="18" charset="0"/>
                <a:cs typeface="Times New Roman" panose="02020603050405020304" pitchFamily="18" charset="0"/>
              </a:rPr>
              <a:t>and Artificial Intelligence</a:t>
            </a:r>
            <a:endParaRPr lang="ru-RU">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DE8996A-5E62-CCB3-D596-51C12B577EA0}"/>
              </a:ext>
            </a:extLst>
          </p:cNvPr>
          <p:cNvSpPr>
            <a:spLocks noGrp="1"/>
          </p:cNvSpPr>
          <p:nvPr>
            <p:ph type="body" sz="quarter" idx="14"/>
          </p:nvPr>
        </p:nvSpPr>
        <p:spPr/>
        <p:txBody>
          <a:bodyPr/>
          <a:lstStyle/>
          <a:p>
            <a:r>
              <a:rPr lang="en-US">
                <a:latin typeface="Times New Roman" panose="02020603050405020304" pitchFamily="18" charset="0"/>
                <a:cs typeface="Times New Roman" panose="02020603050405020304" pitchFamily="18" charset="0"/>
              </a:rPr>
              <a:t>Person-based recommendation system for making new relationships</a:t>
            </a:r>
            <a:endParaRPr lang="ru-RU">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5836A32-BE8D-AA7C-0FBD-D40E49E04D0F}"/>
              </a:ext>
            </a:extLst>
          </p:cNvPr>
          <p:cNvSpPr>
            <a:spLocks noGrp="1"/>
          </p:cNvSpPr>
          <p:nvPr>
            <p:ph type="body" sz="quarter" idx="15"/>
          </p:nvPr>
        </p:nvSpPr>
        <p:spPr/>
        <p:txBody>
          <a:bodyPr/>
          <a:lstStyle/>
          <a:p>
            <a:r>
              <a:rPr lang="en-US" dirty="0">
                <a:latin typeface="Times New Roman" panose="02020603050405020304" pitchFamily="18" charset="0"/>
                <a:cs typeface="Times New Roman" panose="02020603050405020304" pitchFamily="18" charset="0"/>
              </a:rPr>
              <a:t>Competitors. </a:t>
            </a:r>
          </a:p>
          <a:p>
            <a:r>
              <a:rPr lang="en-US" dirty="0">
                <a:latin typeface="Times New Roman" panose="02020603050405020304" pitchFamily="18" charset="0"/>
                <a:cs typeface="Times New Roman" panose="02020603050405020304" pitchFamily="18" charset="0"/>
              </a:rPr>
              <a:t>Business analysis</a:t>
            </a:r>
            <a:endParaRPr lang="ru-RU"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8" name="Title 7">
            <a:extLst>
              <a:ext uri="{FF2B5EF4-FFF2-40B4-BE49-F238E27FC236}">
                <a16:creationId xmlns:a16="http://schemas.microsoft.com/office/drawing/2014/main" id="{5C17268C-C665-2768-E056-EBC75D57D61E}"/>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Invitor</a:t>
            </a:r>
            <a:r>
              <a:rPr lang="en-US" dirty="0">
                <a:latin typeface="Times New Roman" panose="02020603050405020304" pitchFamily="18" charset="0"/>
                <a:cs typeface="Times New Roman" panose="02020603050405020304" pitchFamily="18" charset="0"/>
              </a:rPr>
              <a:t> as a main competitor</a:t>
            </a:r>
          </a:p>
        </p:txBody>
      </p:sp>
      <p:pic>
        <p:nvPicPr>
          <p:cNvPr id="11" name="Picture 11" descr="Graphical user interface, text, application&#10;&#10;Description automatically generated">
            <a:extLst>
              <a:ext uri="{FF2B5EF4-FFF2-40B4-BE49-F238E27FC236}">
                <a16:creationId xmlns:a16="http://schemas.microsoft.com/office/drawing/2014/main" id="{BD05B2DD-7D18-C852-3CB1-E7416CBF9418}"/>
              </a:ext>
            </a:extLst>
          </p:cNvPr>
          <p:cNvPicPr>
            <a:picLocks noChangeAspect="1"/>
          </p:cNvPicPr>
          <p:nvPr/>
        </p:nvPicPr>
        <p:blipFill rotWithShape="1">
          <a:blip r:embed="rId2"/>
          <a:srcRect l="103" t="9934" r="437" b="-174"/>
          <a:stretch/>
        </p:blipFill>
        <p:spPr>
          <a:xfrm>
            <a:off x="6820884" y="1748965"/>
            <a:ext cx="2378938" cy="4293076"/>
          </a:xfrm>
          <a:prstGeom prst="rect">
            <a:avLst/>
          </a:prstGeom>
        </p:spPr>
      </p:pic>
      <p:pic>
        <p:nvPicPr>
          <p:cNvPr id="12" name="Picture 12" descr="Graphical user interface, text, application, chat or text message&#10;&#10;Description automatically generated">
            <a:extLst>
              <a:ext uri="{FF2B5EF4-FFF2-40B4-BE49-F238E27FC236}">
                <a16:creationId xmlns:a16="http://schemas.microsoft.com/office/drawing/2014/main" id="{15A82138-5332-8232-7FBC-0E589617932F}"/>
              </a:ext>
            </a:extLst>
          </p:cNvPr>
          <p:cNvPicPr>
            <a:picLocks noChangeAspect="1"/>
          </p:cNvPicPr>
          <p:nvPr/>
        </p:nvPicPr>
        <p:blipFill rotWithShape="1">
          <a:blip r:embed="rId3"/>
          <a:srcRect t="9441" r="752" b="9015"/>
          <a:stretch/>
        </p:blipFill>
        <p:spPr>
          <a:xfrm>
            <a:off x="9264915" y="1762657"/>
            <a:ext cx="2378937" cy="4262054"/>
          </a:xfrm>
          <a:prstGeom prst="rect">
            <a:avLst/>
          </a:prstGeom>
        </p:spPr>
      </p:pic>
      <p:pic>
        <p:nvPicPr>
          <p:cNvPr id="6" name="Picture 12" descr="Graphical user interface, text, application, chat or text message&#10;&#10;Description automatically generated">
            <a:extLst>
              <a:ext uri="{FF2B5EF4-FFF2-40B4-BE49-F238E27FC236}">
                <a16:creationId xmlns:a16="http://schemas.microsoft.com/office/drawing/2014/main" id="{AA49515A-9A5D-744B-C0F2-6BFF7E269D9D}"/>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14788" t="21591" r="67274" b="68829"/>
          <a:stretch/>
        </p:blipFill>
        <p:spPr>
          <a:xfrm>
            <a:off x="9590314" y="2380342"/>
            <a:ext cx="500741" cy="500743"/>
          </a:xfrm>
          <a:prstGeom prst="rect">
            <a:avLst/>
          </a:prstGeom>
        </p:spPr>
      </p:pic>
      <p:pic>
        <p:nvPicPr>
          <p:cNvPr id="9" name="Picture 12" descr="Graphical user interface, text, application, chat or text message&#10;&#10;Description automatically generated">
            <a:extLst>
              <a:ext uri="{FF2B5EF4-FFF2-40B4-BE49-F238E27FC236}">
                <a16:creationId xmlns:a16="http://schemas.microsoft.com/office/drawing/2014/main" id="{327A80F0-11D2-EB55-A62D-C5033AC855A5}"/>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23557" t="42259" r="12747" b="52222"/>
          <a:stretch/>
        </p:blipFill>
        <p:spPr>
          <a:xfrm>
            <a:off x="9824355" y="3452835"/>
            <a:ext cx="1526772" cy="288473"/>
          </a:xfrm>
          <a:prstGeom prst="rect">
            <a:avLst/>
          </a:prstGeom>
        </p:spPr>
      </p:pic>
      <p:pic>
        <p:nvPicPr>
          <p:cNvPr id="10" name="Picture 11" descr="Graphical user interface, text, application&#10;&#10;Description automatically generated">
            <a:extLst>
              <a:ext uri="{FF2B5EF4-FFF2-40B4-BE49-F238E27FC236}">
                <a16:creationId xmlns:a16="http://schemas.microsoft.com/office/drawing/2014/main" id="{D8C2B45F-1A7C-7CF9-096E-3F9753379B86}"/>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Blur/>
                    </a14:imgEffect>
                  </a14:imgLayer>
                </a14:imgProps>
              </a:ext>
            </a:extLst>
          </a:blip>
          <a:srcRect l="14586" t="59728" r="69257" b="31805"/>
          <a:stretch/>
        </p:blipFill>
        <p:spPr>
          <a:xfrm>
            <a:off x="7173685" y="4139726"/>
            <a:ext cx="386444" cy="402772"/>
          </a:xfrm>
          <a:prstGeom prst="rect">
            <a:avLst/>
          </a:prstGeom>
        </p:spPr>
      </p:pic>
      <p:pic>
        <p:nvPicPr>
          <p:cNvPr id="13" name="Picture 11" descr="Graphical user interface, text, application&#10;&#10;Description automatically generated">
            <a:extLst>
              <a:ext uri="{FF2B5EF4-FFF2-40B4-BE49-F238E27FC236}">
                <a16:creationId xmlns:a16="http://schemas.microsoft.com/office/drawing/2014/main" id="{847E538C-C084-D891-AAD5-C0F9B837886D}"/>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Blur/>
                    </a14:imgEffect>
                  </a14:imgLayer>
                </a14:imgProps>
              </a:ext>
            </a:extLst>
          </a:blip>
          <a:srcRect l="14626" t="74525" r="66487" b="15636"/>
          <a:stretch/>
        </p:blipFill>
        <p:spPr>
          <a:xfrm>
            <a:off x="7173685" y="4816929"/>
            <a:ext cx="451758" cy="468085"/>
          </a:xfrm>
          <a:prstGeom prst="rect">
            <a:avLst/>
          </a:prstGeom>
        </p:spPr>
      </p:pic>
      <p:graphicFrame>
        <p:nvGraphicFramePr>
          <p:cNvPr id="14" name="Table 14">
            <a:extLst>
              <a:ext uri="{FF2B5EF4-FFF2-40B4-BE49-F238E27FC236}">
                <a16:creationId xmlns:a16="http://schemas.microsoft.com/office/drawing/2014/main" id="{E8666E87-5B0F-FED4-278B-B4C57CEC3042}"/>
              </a:ext>
            </a:extLst>
          </p:cNvPr>
          <p:cNvGraphicFramePr>
            <a:graphicFrameLocks noGrp="1"/>
          </p:cNvGraphicFramePr>
          <p:nvPr>
            <p:extLst>
              <p:ext uri="{D42A27DB-BD31-4B8C-83A1-F6EECF244321}">
                <p14:modId xmlns:p14="http://schemas.microsoft.com/office/powerpoint/2010/main" val="2612135333"/>
              </p:ext>
            </p:extLst>
          </p:nvPr>
        </p:nvGraphicFramePr>
        <p:xfrm>
          <a:off x="1143689" y="2211200"/>
          <a:ext cx="4625504" cy="3482529"/>
        </p:xfrm>
        <a:graphic>
          <a:graphicData uri="http://schemas.openxmlformats.org/drawingml/2006/table">
            <a:tbl>
              <a:tblPr firstRow="1" bandRow="1">
                <a:tableStyleId>{5C22544A-7EE6-4342-B048-85BDC9FD1C3A}</a:tableStyleId>
              </a:tblPr>
              <a:tblGrid>
                <a:gridCol w="2312752">
                  <a:extLst>
                    <a:ext uri="{9D8B030D-6E8A-4147-A177-3AD203B41FA5}">
                      <a16:colId xmlns:a16="http://schemas.microsoft.com/office/drawing/2014/main" val="2688109255"/>
                    </a:ext>
                  </a:extLst>
                </a:gridCol>
                <a:gridCol w="2312752">
                  <a:extLst>
                    <a:ext uri="{9D8B030D-6E8A-4147-A177-3AD203B41FA5}">
                      <a16:colId xmlns:a16="http://schemas.microsoft.com/office/drawing/2014/main" val="4003465476"/>
                    </a:ext>
                  </a:extLst>
                </a:gridCol>
              </a:tblGrid>
              <a:tr h="549597">
                <a:tc>
                  <a:txBody>
                    <a:bodyPr/>
                    <a:lstStyle/>
                    <a:p>
                      <a:pPr algn="ctr"/>
                      <a:r>
                        <a:rPr lang="en-US" dirty="0">
                          <a:latin typeface="Futura Round Demi" pitchFamily="2" charset="0"/>
                        </a:rPr>
                        <a:t>Pros</a:t>
                      </a:r>
                    </a:p>
                  </a:txBody>
                  <a:tcPr>
                    <a:solidFill>
                      <a:schemeClr val="tx1"/>
                    </a:solidFill>
                  </a:tcPr>
                </a:tc>
                <a:tc>
                  <a:txBody>
                    <a:bodyPr/>
                    <a:lstStyle/>
                    <a:p>
                      <a:pPr algn="ctr"/>
                      <a:r>
                        <a:rPr lang="en-US" dirty="0">
                          <a:latin typeface="Futura Round Demi" pitchFamily="2" charset="0"/>
                        </a:rPr>
                        <a:t>Cons</a:t>
                      </a:r>
                    </a:p>
                  </a:txBody>
                  <a:tcPr>
                    <a:solidFill>
                      <a:schemeClr val="tx1"/>
                    </a:solidFill>
                  </a:tcPr>
                </a:tc>
                <a:extLst>
                  <a:ext uri="{0D108BD9-81ED-4DB2-BD59-A6C34878D82A}">
                    <a16:rowId xmlns:a16="http://schemas.microsoft.com/office/drawing/2014/main" val="2524857722"/>
                  </a:ext>
                </a:extLst>
              </a:tr>
              <a:tr h="618504">
                <a:tc>
                  <a:txBody>
                    <a:bodyPr/>
                    <a:lstStyle/>
                    <a:p>
                      <a:pPr algn="ctr"/>
                      <a:r>
                        <a:rPr lang="en-US" dirty="0">
                          <a:solidFill>
                            <a:schemeClr val="bg1"/>
                          </a:solidFill>
                          <a:latin typeface="Futura Round Demi" pitchFamily="2" charset="0"/>
                        </a:rPr>
                        <a:t>Geopositioned</a:t>
                      </a:r>
                    </a:p>
                  </a:txBody>
                  <a:tcPr anchor="ctr">
                    <a:solidFill>
                      <a:srgbClr val="00C5B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Futura Round Demi" pitchFamily="2" charset="0"/>
                        </a:rPr>
                        <a:t>No event filters</a:t>
                      </a:r>
                    </a:p>
                  </a:txBody>
                  <a:tcPr anchor="ctr">
                    <a:solidFill>
                      <a:srgbClr val="F27312"/>
                    </a:solidFill>
                  </a:tcPr>
                </a:tc>
                <a:extLst>
                  <a:ext uri="{0D108BD9-81ED-4DB2-BD59-A6C34878D82A}">
                    <a16:rowId xmlns:a16="http://schemas.microsoft.com/office/drawing/2014/main" val="1261203992"/>
                  </a:ext>
                </a:extLst>
              </a:tr>
              <a:tr h="771476">
                <a:tc>
                  <a:txBody>
                    <a:bodyPr/>
                    <a:lstStyle/>
                    <a:p>
                      <a:pPr algn="ctr"/>
                      <a:r>
                        <a:rPr lang="en-US" dirty="0">
                          <a:solidFill>
                            <a:schemeClr val="bg1"/>
                          </a:solidFill>
                          <a:latin typeface="Futura Round Demi" pitchFamily="2" charset="0"/>
                        </a:rPr>
                        <a:t>Participants filter</a:t>
                      </a:r>
                    </a:p>
                  </a:txBody>
                  <a:tcPr anchor="ctr">
                    <a:solidFill>
                      <a:srgbClr val="00C5B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Futura Round Demi" pitchFamily="2" charset="0"/>
                        </a:rPr>
                        <a:t>No recommendations</a:t>
                      </a:r>
                    </a:p>
                  </a:txBody>
                  <a:tcPr anchor="ctr">
                    <a:solidFill>
                      <a:srgbClr val="F27312"/>
                    </a:solidFill>
                  </a:tcPr>
                </a:tc>
                <a:extLst>
                  <a:ext uri="{0D108BD9-81ED-4DB2-BD59-A6C34878D82A}">
                    <a16:rowId xmlns:a16="http://schemas.microsoft.com/office/drawing/2014/main" val="123022350"/>
                  </a:ext>
                </a:extLst>
              </a:tr>
              <a:tr h="771476">
                <a:tc>
                  <a:txBody>
                    <a:bodyPr/>
                    <a:lstStyle/>
                    <a:p>
                      <a:pPr algn="ctr"/>
                      <a:r>
                        <a:rPr lang="en-US" dirty="0">
                          <a:solidFill>
                            <a:schemeClr val="bg1"/>
                          </a:solidFill>
                          <a:latin typeface="Futura Round Demi" pitchFamily="2" charset="0"/>
                        </a:rPr>
                        <a:t>Events tags</a:t>
                      </a:r>
                    </a:p>
                  </a:txBody>
                  <a:tcPr anchor="ctr">
                    <a:solidFill>
                      <a:srgbClr val="00C5B6"/>
                    </a:solidFill>
                  </a:tcPr>
                </a:tc>
                <a:tc>
                  <a:txBody>
                    <a:bodyPr/>
                    <a:lstStyle/>
                    <a:p>
                      <a:pPr algn="ctr"/>
                      <a:r>
                        <a:rPr lang="en-US" dirty="0">
                          <a:solidFill>
                            <a:schemeClr val="bg1"/>
                          </a:solidFill>
                          <a:latin typeface="Futura Round Demi" pitchFamily="2" charset="0"/>
                        </a:rPr>
                        <a:t>Overcrowded main page</a:t>
                      </a:r>
                    </a:p>
                  </a:txBody>
                  <a:tcPr anchor="ctr">
                    <a:solidFill>
                      <a:srgbClr val="F27312"/>
                    </a:solidFill>
                  </a:tcPr>
                </a:tc>
                <a:extLst>
                  <a:ext uri="{0D108BD9-81ED-4DB2-BD59-A6C34878D82A}">
                    <a16:rowId xmlns:a16="http://schemas.microsoft.com/office/drawing/2014/main" val="1090227405"/>
                  </a:ext>
                </a:extLst>
              </a:tr>
              <a:tr h="771476">
                <a:tc>
                  <a:txBody>
                    <a:bodyPr/>
                    <a:lstStyle/>
                    <a:p>
                      <a:pPr algn="ctr"/>
                      <a:r>
                        <a:rPr lang="en-US" dirty="0">
                          <a:solidFill>
                            <a:schemeClr val="bg1"/>
                          </a:solidFill>
                          <a:latin typeface="Futura Round Demi" pitchFamily="2" charset="0"/>
                        </a:rPr>
                        <a:t>Events groups</a:t>
                      </a:r>
                    </a:p>
                  </a:txBody>
                  <a:tcPr anchor="ctr">
                    <a:solidFill>
                      <a:srgbClr val="00C5B6"/>
                    </a:solidFill>
                  </a:tcPr>
                </a:tc>
                <a:tc>
                  <a:txBody>
                    <a:bodyPr/>
                    <a:lstStyle/>
                    <a:p>
                      <a:pPr algn="ctr"/>
                      <a:r>
                        <a:rPr lang="en-US" dirty="0">
                          <a:solidFill>
                            <a:schemeClr val="bg1"/>
                          </a:solidFill>
                          <a:latin typeface="Futura Round Demi" pitchFamily="2" charset="0"/>
                        </a:rPr>
                        <a:t>Insufficient event description</a:t>
                      </a:r>
                    </a:p>
                  </a:txBody>
                  <a:tcPr anchor="ctr">
                    <a:solidFill>
                      <a:srgbClr val="F27312"/>
                    </a:solidFill>
                  </a:tcPr>
                </a:tc>
                <a:extLst>
                  <a:ext uri="{0D108BD9-81ED-4DB2-BD59-A6C34878D82A}">
                    <a16:rowId xmlns:a16="http://schemas.microsoft.com/office/drawing/2014/main" val="1413392938"/>
                  </a:ext>
                </a:extLst>
              </a:tr>
            </a:tbl>
          </a:graphicData>
        </a:graphic>
      </p:graphicFrame>
    </p:spTree>
    <p:extLst>
      <p:ext uri="{BB962C8B-B14F-4D97-AF65-F5344CB8AC3E}">
        <p14:creationId xmlns:p14="http://schemas.microsoft.com/office/powerpoint/2010/main" val="3721769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91E95F-2C64-F59B-CA9F-730F988A5E9D}"/>
              </a:ext>
            </a:extLst>
          </p:cNvPr>
          <p:cNvSpPr>
            <a:spLocks noGrp="1"/>
          </p:cNvSpPr>
          <p:nvPr>
            <p:ph type="body" sz="quarter" idx="13"/>
          </p:nvPr>
        </p:nvSpPr>
        <p:spPr/>
        <p:txBody>
          <a:bodyPr/>
          <a:lstStyle/>
          <a:p>
            <a:r>
              <a:rPr lang="en-US" dirty="0">
                <a:latin typeface="Times New Roman" panose="02020603050405020304" pitchFamily="18" charset="0"/>
                <a:cs typeface="Times New Roman" panose="02020603050405020304" pitchFamily="18" charset="0"/>
              </a:rPr>
              <a:t>School of Data Analysis</a:t>
            </a:r>
          </a:p>
          <a:p>
            <a:r>
              <a:rPr lang="en-US" dirty="0">
                <a:latin typeface="Times New Roman" panose="02020603050405020304" pitchFamily="18" charset="0"/>
                <a:cs typeface="Times New Roman" panose="02020603050405020304" pitchFamily="18" charset="0"/>
              </a:rPr>
              <a:t>and Artificial Intelligence</a:t>
            </a:r>
            <a:endParaRPr lang="ru-RU"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F30146C-FAFC-477C-F938-BBB3922E295E}"/>
              </a:ext>
            </a:extLst>
          </p:cNvPr>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Person-based recommendation system for making new relationships</a:t>
            </a:r>
            <a:endParaRPr lang="ru-RU" dirty="0">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7DF4E55E-2CB0-6596-73CC-3B98B33332A1}"/>
              </a:ext>
            </a:extLst>
          </p:cNvPr>
          <p:cNvSpPr>
            <a:spLocks noGrp="1"/>
          </p:cNvSpPr>
          <p:nvPr>
            <p:ph type="body" sz="quarter" idx="15"/>
          </p:nvPr>
        </p:nvSpPr>
        <p:spPr/>
        <p:txBody>
          <a:bodyPr/>
          <a:lstStyle/>
          <a:p>
            <a:r>
              <a:rPr lang="en-US" dirty="0">
                <a:latin typeface="Times New Roman" panose="02020603050405020304" pitchFamily="18" charset="0"/>
                <a:cs typeface="Times New Roman" panose="02020603050405020304" pitchFamily="18" charset="0"/>
              </a:rPr>
              <a:t>Ways to earn money</a:t>
            </a:r>
          </a:p>
        </p:txBody>
      </p:sp>
      <p:sp>
        <p:nvSpPr>
          <p:cNvPr id="8" name="Title 7">
            <a:extLst>
              <a:ext uri="{FF2B5EF4-FFF2-40B4-BE49-F238E27FC236}">
                <a16:creationId xmlns:a16="http://schemas.microsoft.com/office/drawing/2014/main" id="{7814DE6B-A656-7170-A378-3CE4E07CCE9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Ways to earn money</a:t>
            </a:r>
          </a:p>
        </p:txBody>
      </p:sp>
      <p:grpSp>
        <p:nvGrpSpPr>
          <p:cNvPr id="15" name="Group 14">
            <a:extLst>
              <a:ext uri="{FF2B5EF4-FFF2-40B4-BE49-F238E27FC236}">
                <a16:creationId xmlns:a16="http://schemas.microsoft.com/office/drawing/2014/main" id="{77759B1F-37F8-C4F1-ADF1-3C1E66DF413B}"/>
              </a:ext>
            </a:extLst>
          </p:cNvPr>
          <p:cNvGrpSpPr/>
          <p:nvPr/>
        </p:nvGrpSpPr>
        <p:grpSpPr>
          <a:xfrm>
            <a:off x="1759488" y="2224814"/>
            <a:ext cx="9000808" cy="3519708"/>
            <a:chOff x="2243999" y="2435140"/>
            <a:chExt cx="7704004" cy="3012601"/>
          </a:xfrm>
        </p:grpSpPr>
        <p:sp>
          <p:nvSpPr>
            <p:cNvPr id="9" name="Google Shape;1838;p54">
              <a:extLst>
                <a:ext uri="{FF2B5EF4-FFF2-40B4-BE49-F238E27FC236}">
                  <a16:creationId xmlns:a16="http://schemas.microsoft.com/office/drawing/2014/main" id="{9A7FC7DE-5421-DB75-D68A-8CCD8729CE5A}"/>
                </a:ext>
              </a:extLst>
            </p:cNvPr>
            <p:cNvSpPr/>
            <p:nvPr/>
          </p:nvSpPr>
          <p:spPr>
            <a:xfrm>
              <a:off x="2243999" y="2435141"/>
              <a:ext cx="2486400" cy="3012600"/>
            </a:xfrm>
            <a:prstGeom prst="roundRect">
              <a:avLst>
                <a:gd name="adj" fmla="val 6592"/>
              </a:avLst>
            </a:prstGeom>
            <a:solidFill>
              <a:schemeClr val="bg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1839;p54">
              <a:extLst>
                <a:ext uri="{FF2B5EF4-FFF2-40B4-BE49-F238E27FC236}">
                  <a16:creationId xmlns:a16="http://schemas.microsoft.com/office/drawing/2014/main" id="{75EAB4F0-AC6C-5782-5748-53459FC505A1}"/>
                </a:ext>
              </a:extLst>
            </p:cNvPr>
            <p:cNvSpPr/>
            <p:nvPr/>
          </p:nvSpPr>
          <p:spPr>
            <a:xfrm>
              <a:off x="4852807" y="2435141"/>
              <a:ext cx="2486400" cy="3012600"/>
            </a:xfrm>
            <a:prstGeom prst="roundRect">
              <a:avLst>
                <a:gd name="adj" fmla="val 6592"/>
              </a:avLst>
            </a:prstGeom>
            <a:solidFill>
              <a:schemeClr val="bg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1840;p54">
              <a:extLst>
                <a:ext uri="{FF2B5EF4-FFF2-40B4-BE49-F238E27FC236}">
                  <a16:creationId xmlns:a16="http://schemas.microsoft.com/office/drawing/2014/main" id="{C91E41B6-0260-FEDE-C3B8-794CDD7FB425}"/>
                </a:ext>
              </a:extLst>
            </p:cNvPr>
            <p:cNvSpPr/>
            <p:nvPr/>
          </p:nvSpPr>
          <p:spPr>
            <a:xfrm>
              <a:off x="7461603" y="2435141"/>
              <a:ext cx="2486400" cy="3012600"/>
            </a:xfrm>
            <a:prstGeom prst="roundRect">
              <a:avLst>
                <a:gd name="adj" fmla="val 6592"/>
              </a:avLst>
            </a:prstGeom>
            <a:solidFill>
              <a:schemeClr val="bg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aphicFrame>
          <p:nvGraphicFramePr>
            <p:cNvPr id="12" name="Google Shape;1842;p54">
              <a:extLst>
                <a:ext uri="{FF2B5EF4-FFF2-40B4-BE49-F238E27FC236}">
                  <a16:creationId xmlns:a16="http://schemas.microsoft.com/office/drawing/2014/main" id="{36887E45-F8D3-7158-28C2-7A5F07C0165B}"/>
                </a:ext>
              </a:extLst>
            </p:cNvPr>
            <p:cNvGraphicFramePr/>
            <p:nvPr>
              <p:extLst>
                <p:ext uri="{D42A27DB-BD31-4B8C-83A1-F6EECF244321}">
                  <p14:modId xmlns:p14="http://schemas.microsoft.com/office/powerpoint/2010/main" val="2400502564"/>
                </p:ext>
              </p:extLst>
            </p:nvPr>
          </p:nvGraphicFramePr>
          <p:xfrm>
            <a:off x="2424944" y="2435140"/>
            <a:ext cx="2124509" cy="2906729"/>
          </p:xfrm>
          <a:graphic>
            <a:graphicData uri="http://schemas.openxmlformats.org/drawingml/2006/table">
              <a:tbl>
                <a:tblPr>
                  <a:noFill/>
                </a:tblPr>
                <a:tblGrid>
                  <a:gridCol w="2482125">
                    <a:extLst>
                      <a:ext uri="{9D8B030D-6E8A-4147-A177-3AD203B41FA5}">
                        <a16:colId xmlns:a16="http://schemas.microsoft.com/office/drawing/2014/main" val="20000"/>
                      </a:ext>
                    </a:extLst>
                  </a:gridCol>
                </a:tblGrid>
                <a:tr h="987708">
                  <a:tc>
                    <a:txBody>
                      <a:bodyPr/>
                      <a:lstStyle/>
                      <a:p>
                        <a:pPr marL="0" lvl="0" indent="0" algn="ctr" rtl="0">
                          <a:spcBef>
                            <a:spcPts val="0"/>
                          </a:spcBef>
                          <a:spcAft>
                            <a:spcPts val="0"/>
                          </a:spcAft>
                          <a:buNone/>
                        </a:pPr>
                        <a:r>
                          <a:rPr lang="en" sz="3000" dirty="0">
                            <a:solidFill>
                              <a:schemeClr val="dk1"/>
                            </a:solidFill>
                            <a:latin typeface="Futura Round Demi"/>
                            <a:ea typeface="Staatliches"/>
                            <a:cs typeface="Staatliches"/>
                            <a:sym typeface="Staatliches"/>
                          </a:rPr>
                          <a:t>$1-20/click</a:t>
                        </a:r>
                        <a:endParaRPr sz="3000" dirty="0">
                          <a:solidFill>
                            <a:schemeClr val="dk1"/>
                          </a:solidFill>
                          <a:latin typeface="Futura Round Demi"/>
                          <a:ea typeface="Staatliches"/>
                          <a:cs typeface="Staatliches"/>
                          <a:sym typeface="Staatliche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1420599">
                  <a:tc>
                    <a:txBody>
                      <a:bodyPr/>
                      <a:lstStyle/>
                      <a:p>
                        <a:pPr marL="0" lvl="0" indent="0" algn="ctr" rtl="0">
                          <a:spcBef>
                            <a:spcPts val="0"/>
                          </a:spcBef>
                          <a:spcAft>
                            <a:spcPts val="0"/>
                          </a:spcAft>
                          <a:buClr>
                            <a:srgbClr val="000000"/>
                          </a:buClr>
                          <a:buFont typeface="Arial"/>
                          <a:buNone/>
                        </a:pPr>
                        <a:r>
                          <a:rPr lang="en-US" sz="1600">
                            <a:solidFill>
                              <a:schemeClr val="dk1"/>
                            </a:solidFill>
                            <a:latin typeface="Futura Round Demi"/>
                            <a:ea typeface="Cairo"/>
                            <a:cs typeface="Cairo"/>
                            <a:sym typeface="Cairo"/>
                          </a:rPr>
                          <a:t>ADS in cards</a:t>
                        </a:r>
                        <a:endParaRPr sz="1600">
                          <a:solidFill>
                            <a:schemeClr val="dk1"/>
                          </a:solidFill>
                          <a:latin typeface="Futura Round Demi"/>
                          <a:ea typeface="Cairo"/>
                          <a:cs typeface="Cairo"/>
                          <a:sym typeface="Cairo"/>
                        </a:endParaRPr>
                      </a:p>
                      <a:p>
                        <a:pPr marL="0" lvl="0" indent="0" algn="ctr" rtl="0">
                          <a:spcBef>
                            <a:spcPts val="0"/>
                          </a:spcBef>
                          <a:spcAft>
                            <a:spcPts val="0"/>
                          </a:spcAft>
                          <a:buClr>
                            <a:srgbClr val="000000"/>
                          </a:buClr>
                          <a:buFont typeface="Arial"/>
                          <a:buNone/>
                        </a:pPr>
                        <a:endParaRPr sz="1600">
                          <a:solidFill>
                            <a:schemeClr val="dk1"/>
                          </a:solidFill>
                          <a:latin typeface="Futura Round Demi" pitchFamily="2" charset="0"/>
                          <a:ea typeface="Cairo"/>
                          <a:cs typeface="Cairo"/>
                          <a:sym typeface="Cairo"/>
                        </a:endParaRPr>
                      </a:p>
                      <a:p>
                        <a:pPr marL="182880" lvl="0" indent="-238125" algn="ctr" rtl="0">
                          <a:spcBef>
                            <a:spcPts val="0"/>
                          </a:spcBef>
                          <a:spcAft>
                            <a:spcPts val="0"/>
                          </a:spcAft>
                          <a:buClr>
                            <a:schemeClr val="dk1"/>
                          </a:buClr>
                          <a:buSzPts val="1600"/>
                          <a:buFont typeface="Cairo"/>
                          <a:buChar char="●"/>
                        </a:pPr>
                        <a:r>
                          <a:rPr lang="en" sz="1600">
                            <a:solidFill>
                              <a:schemeClr val="dk1"/>
                            </a:solidFill>
                            <a:latin typeface="Futura Round Demi"/>
                            <a:ea typeface="Cairo"/>
                            <a:cs typeface="Cairo"/>
                          </a:rPr>
                          <a:t>Similar to tinder system of advertisement</a:t>
                        </a:r>
                        <a:endParaRPr sz="1600">
                          <a:solidFill>
                            <a:schemeClr val="dk1"/>
                          </a:solidFill>
                          <a:latin typeface="Futura Round Demi" pitchFamily="2" charset="0"/>
                          <a:ea typeface="Cairo"/>
                          <a:cs typeface="Cairo"/>
                          <a:sym typeface="Cair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987708">
                  <a:tc>
                    <a:txBody>
                      <a:bodyPr/>
                      <a:lstStyle/>
                      <a:p>
                        <a:pPr marL="0" lvl="0" indent="0" algn="ctr" rtl="0">
                          <a:spcBef>
                            <a:spcPts val="0"/>
                          </a:spcBef>
                          <a:spcAft>
                            <a:spcPts val="0"/>
                          </a:spcAft>
                          <a:buNone/>
                        </a:pPr>
                        <a:r>
                          <a:rPr lang="en" sz="2500" dirty="0">
                            <a:solidFill>
                              <a:schemeClr val="dk2"/>
                            </a:solidFill>
                            <a:latin typeface="Futura Round Demi"/>
                            <a:ea typeface="Staatliches"/>
                            <a:cs typeface="Staatliches"/>
                            <a:sym typeface="Staatliches"/>
                          </a:rPr>
                          <a:t>ADS</a:t>
                        </a:r>
                        <a:endParaRPr sz="2500" dirty="0">
                          <a:solidFill>
                            <a:schemeClr val="dk2"/>
                          </a:solidFill>
                          <a:latin typeface="Futura Round Demi"/>
                          <a:ea typeface="Staatliches"/>
                          <a:cs typeface="Staatliches"/>
                          <a:sym typeface="Staatliche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3" name="Google Shape;1843;p54">
              <a:extLst>
                <a:ext uri="{FF2B5EF4-FFF2-40B4-BE49-F238E27FC236}">
                  <a16:creationId xmlns:a16="http://schemas.microsoft.com/office/drawing/2014/main" id="{7B0D01A4-0F1D-F29E-2B1B-41AB1EB1215C}"/>
                </a:ext>
              </a:extLst>
            </p:cNvPr>
            <p:cNvGraphicFramePr/>
            <p:nvPr>
              <p:extLst>
                <p:ext uri="{D42A27DB-BD31-4B8C-83A1-F6EECF244321}">
                  <p14:modId xmlns:p14="http://schemas.microsoft.com/office/powerpoint/2010/main" val="3082283737"/>
                </p:ext>
              </p:extLst>
            </p:nvPr>
          </p:nvGraphicFramePr>
          <p:xfrm>
            <a:off x="5034333" y="2435141"/>
            <a:ext cx="2124509" cy="2906728"/>
          </p:xfrm>
          <a:graphic>
            <a:graphicData uri="http://schemas.openxmlformats.org/drawingml/2006/table">
              <a:tbl>
                <a:tblPr>
                  <a:noFill/>
                </a:tblPr>
                <a:tblGrid>
                  <a:gridCol w="2482125">
                    <a:extLst>
                      <a:ext uri="{9D8B030D-6E8A-4147-A177-3AD203B41FA5}">
                        <a16:colId xmlns:a16="http://schemas.microsoft.com/office/drawing/2014/main" val="20000"/>
                      </a:ext>
                    </a:extLst>
                  </a:gridCol>
                </a:tblGrid>
                <a:tr h="907762">
                  <a:tc>
                    <a:txBody>
                      <a:bodyPr/>
                      <a:lstStyle/>
                      <a:p>
                        <a:pPr marL="0" lvl="0" indent="0" algn="ctr" rtl="0">
                          <a:spcBef>
                            <a:spcPts val="0"/>
                          </a:spcBef>
                          <a:spcAft>
                            <a:spcPts val="0"/>
                          </a:spcAft>
                          <a:buNone/>
                        </a:pPr>
                        <a:r>
                          <a:rPr lang="en" sz="3000">
                            <a:solidFill>
                              <a:schemeClr val="dk1"/>
                            </a:solidFill>
                            <a:latin typeface="Futura Round Demi"/>
                            <a:ea typeface="Staatliches"/>
                            <a:cs typeface="Staatliches"/>
                            <a:sym typeface="Staatliches"/>
                          </a:rPr>
                          <a:t>$</a:t>
                        </a:r>
                        <a:r>
                          <a:rPr lang="en" sz="3000">
                            <a:solidFill>
                              <a:schemeClr val="dk1"/>
                            </a:solidFill>
                            <a:latin typeface="Futura Round Demi"/>
                            <a:ea typeface="Staatliches"/>
                            <a:cs typeface="Staatliches"/>
                          </a:rPr>
                          <a:t>0.5-infty</a:t>
                        </a:r>
                        <a:endParaRPr lang="en" sz="3600">
                          <a:solidFill>
                            <a:schemeClr val="dk1"/>
                          </a:solidFill>
                          <a:latin typeface="Futura Round Demi"/>
                          <a:ea typeface="Staatliches"/>
                          <a:cs typeface="Staatliches"/>
                          <a:sym typeface="Staatliche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1580489">
                  <a:tc>
                    <a:txBody>
                      <a:bodyPr/>
                      <a:lstStyle/>
                      <a:p>
                        <a:pPr marL="0" lvl="0" indent="0" algn="ctr" rtl="0">
                          <a:spcBef>
                            <a:spcPts val="0"/>
                          </a:spcBef>
                          <a:spcAft>
                            <a:spcPts val="0"/>
                          </a:spcAft>
                          <a:buNone/>
                        </a:pPr>
                        <a:r>
                          <a:rPr lang="en-US" sz="1600">
                            <a:solidFill>
                              <a:schemeClr val="dk1"/>
                            </a:solidFill>
                            <a:latin typeface="Futura Round Demi"/>
                            <a:ea typeface="Cairo"/>
                            <a:cs typeface="Cairo"/>
                            <a:sym typeface="Cairo"/>
                          </a:rPr>
                          <a:t>Events may be with a fee</a:t>
                        </a:r>
                        <a:endParaRPr sz="1600">
                          <a:solidFill>
                            <a:schemeClr val="dk1"/>
                          </a:solidFill>
                          <a:latin typeface="Futura Round Demi"/>
                          <a:ea typeface="Cairo"/>
                          <a:cs typeface="Cairo"/>
                          <a:sym typeface="Cairo"/>
                        </a:endParaRPr>
                      </a:p>
                      <a:p>
                        <a:pPr marL="0" lvl="0" indent="0" algn="ctr" rtl="0">
                          <a:spcBef>
                            <a:spcPts val="0"/>
                          </a:spcBef>
                          <a:spcAft>
                            <a:spcPts val="0"/>
                          </a:spcAft>
                          <a:buNone/>
                        </a:pPr>
                        <a:endParaRPr sz="1600">
                          <a:solidFill>
                            <a:schemeClr val="dk1"/>
                          </a:solidFill>
                          <a:latin typeface="Futura Round Demi" pitchFamily="2" charset="0"/>
                          <a:ea typeface="Cairo"/>
                          <a:cs typeface="Cairo"/>
                          <a:sym typeface="Cairo"/>
                        </a:endParaRPr>
                      </a:p>
                      <a:p>
                        <a:pPr marL="182880" lvl="0" indent="-238125" algn="ctr" rtl="0">
                          <a:spcBef>
                            <a:spcPts val="0"/>
                          </a:spcBef>
                          <a:spcAft>
                            <a:spcPts val="0"/>
                          </a:spcAft>
                          <a:buClr>
                            <a:schemeClr val="dk1"/>
                          </a:buClr>
                          <a:buSzPts val="1600"/>
                          <a:buFont typeface="Cairo"/>
                          <a:buChar char="●"/>
                        </a:pPr>
                        <a:r>
                          <a:rPr lang="en" sz="1600">
                            <a:solidFill>
                              <a:schemeClr val="dk1"/>
                            </a:solidFill>
                            <a:latin typeface="Futura Round Demi"/>
                            <a:ea typeface="Cairo"/>
                            <a:cs typeface="Cairo"/>
                            <a:sym typeface="Cairo"/>
                          </a:rPr>
                          <a:t>Suits for some club events;</a:t>
                        </a:r>
                        <a:endParaRPr sz="1600">
                          <a:solidFill>
                            <a:schemeClr val="dk1"/>
                          </a:solidFill>
                          <a:latin typeface="Futura Round Demi"/>
                          <a:ea typeface="Cairo"/>
                          <a:cs typeface="Cairo"/>
                          <a:sym typeface="Cairo"/>
                        </a:endParaRPr>
                      </a:p>
                      <a:p>
                        <a:pPr marL="182880" lvl="0" indent="-238125" algn="ctr" rtl="0">
                          <a:spcBef>
                            <a:spcPts val="0"/>
                          </a:spcBef>
                          <a:spcAft>
                            <a:spcPts val="0"/>
                          </a:spcAft>
                          <a:buClr>
                            <a:schemeClr val="dk1"/>
                          </a:buClr>
                          <a:buSzPts val="1600"/>
                          <a:buFont typeface="Cairo"/>
                          <a:buChar char="●"/>
                        </a:pPr>
                        <a:r>
                          <a:rPr lang="en" sz="1600">
                            <a:solidFill>
                              <a:schemeClr val="dk1"/>
                            </a:solidFill>
                            <a:latin typeface="Futura Round Demi"/>
                            <a:ea typeface="Cairo"/>
                            <a:cs typeface="Cairo"/>
                            <a:sym typeface="Cairo"/>
                          </a:rPr>
                          <a:t>Filtering</a:t>
                        </a:r>
                        <a:endParaRPr sz="1800">
                          <a:solidFill>
                            <a:schemeClr val="dk1"/>
                          </a:solidFill>
                          <a:latin typeface="Futura Round Demi"/>
                          <a:ea typeface="Cairo"/>
                          <a:cs typeface="Cairo"/>
                          <a:sym typeface="Cair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907762">
                  <a:tc>
                    <a:txBody>
                      <a:bodyPr/>
                      <a:lstStyle/>
                      <a:p>
                        <a:pPr marL="0" lvl="0" indent="0" algn="ctr" rtl="0">
                          <a:spcBef>
                            <a:spcPts val="0"/>
                          </a:spcBef>
                          <a:spcAft>
                            <a:spcPts val="0"/>
                          </a:spcAft>
                          <a:buNone/>
                        </a:pPr>
                        <a:r>
                          <a:rPr lang="en" sz="2500">
                            <a:solidFill>
                              <a:schemeClr val="dk2"/>
                            </a:solidFill>
                            <a:latin typeface="Futura Round Demi"/>
                            <a:ea typeface="Staatliches"/>
                            <a:cs typeface="Staatliches"/>
                            <a:sym typeface="Staatliches"/>
                          </a:rPr>
                          <a:t>Events fee</a:t>
                        </a:r>
                        <a:endParaRPr sz="2500">
                          <a:solidFill>
                            <a:schemeClr val="dk2"/>
                          </a:solidFill>
                          <a:latin typeface="Futura Round Demi"/>
                          <a:ea typeface="Staatliches"/>
                          <a:cs typeface="Staatliches"/>
                          <a:sym typeface="Staatliche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4" name="Google Shape;1844;p54">
              <a:extLst>
                <a:ext uri="{FF2B5EF4-FFF2-40B4-BE49-F238E27FC236}">
                  <a16:creationId xmlns:a16="http://schemas.microsoft.com/office/drawing/2014/main" id="{97DBD8DF-7CF6-1741-F430-43361A16867C}"/>
                </a:ext>
              </a:extLst>
            </p:cNvPr>
            <p:cNvGraphicFramePr/>
            <p:nvPr>
              <p:extLst>
                <p:ext uri="{D42A27DB-BD31-4B8C-83A1-F6EECF244321}">
                  <p14:modId xmlns:p14="http://schemas.microsoft.com/office/powerpoint/2010/main" val="610629560"/>
                </p:ext>
              </p:extLst>
            </p:nvPr>
          </p:nvGraphicFramePr>
          <p:xfrm>
            <a:off x="7642548" y="2435141"/>
            <a:ext cx="2124509" cy="2906729"/>
          </p:xfrm>
          <a:graphic>
            <a:graphicData uri="http://schemas.openxmlformats.org/drawingml/2006/table">
              <a:tbl>
                <a:tblPr>
                  <a:noFill/>
                </a:tblPr>
                <a:tblGrid>
                  <a:gridCol w="2482125">
                    <a:extLst>
                      <a:ext uri="{9D8B030D-6E8A-4147-A177-3AD203B41FA5}">
                        <a16:colId xmlns:a16="http://schemas.microsoft.com/office/drawing/2014/main" val="20000"/>
                      </a:ext>
                    </a:extLst>
                  </a:gridCol>
                </a:tblGrid>
                <a:tr h="867568">
                  <a:tc>
                    <a:txBody>
                      <a:bodyPr/>
                      <a:lstStyle/>
                      <a:p>
                        <a:pPr marL="0" lvl="0" indent="0" algn="ctr" rtl="0">
                          <a:spcBef>
                            <a:spcPts val="0"/>
                          </a:spcBef>
                          <a:spcAft>
                            <a:spcPts val="0"/>
                          </a:spcAft>
                          <a:buNone/>
                        </a:pPr>
                        <a:r>
                          <a:rPr lang="en" sz="3000">
                            <a:solidFill>
                              <a:schemeClr val="dk1"/>
                            </a:solidFill>
                            <a:latin typeface="Futura Round Demi"/>
                            <a:ea typeface="Staatliches"/>
                            <a:cs typeface="Staatliches"/>
                            <a:sym typeface="Staatliches"/>
                          </a:rPr>
                          <a:t>$</a:t>
                        </a:r>
                        <a:r>
                          <a:rPr lang="en" sz="3000">
                            <a:solidFill>
                              <a:schemeClr val="dk1"/>
                            </a:solidFill>
                            <a:latin typeface="Futura Round Demi"/>
                            <a:ea typeface="Staatliches"/>
                            <a:cs typeface="Staatliches"/>
                          </a:rPr>
                          <a:t>2.99</a:t>
                        </a:r>
                        <a:endParaRPr sz="3000">
                          <a:solidFill>
                            <a:schemeClr val="dk1"/>
                          </a:solidFill>
                          <a:latin typeface="Futura Round Demi"/>
                          <a:ea typeface="Staatliches"/>
                          <a:cs typeface="Staatliches"/>
                          <a:sym typeface="Staatliche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1510507">
                  <a:tc>
                    <a:txBody>
                      <a:bodyPr/>
                      <a:lstStyle/>
                      <a:p>
                        <a:pPr marL="0" lvl="0" indent="0" algn="ctr" rtl="0">
                          <a:spcBef>
                            <a:spcPts val="0"/>
                          </a:spcBef>
                          <a:spcAft>
                            <a:spcPts val="0"/>
                          </a:spcAft>
                          <a:buNone/>
                        </a:pPr>
                        <a:r>
                          <a:rPr lang="en-US" sz="1600" dirty="0">
                            <a:solidFill>
                              <a:schemeClr val="dk1"/>
                            </a:solidFill>
                            <a:latin typeface="Futura Round Demi"/>
                            <a:ea typeface="Cairo"/>
                            <a:cs typeface="Cairo"/>
                          </a:rPr>
                          <a:t>Subscription based revenue model</a:t>
                        </a:r>
                        <a:endParaRPr sz="1600" dirty="0">
                          <a:solidFill>
                            <a:schemeClr val="dk1"/>
                          </a:solidFill>
                          <a:latin typeface="Futura Round Demi" pitchFamily="2" charset="0"/>
                          <a:ea typeface="Cairo"/>
                          <a:cs typeface="Cairo"/>
                          <a:sym typeface="Cairo"/>
                        </a:endParaRPr>
                      </a:p>
                      <a:p>
                        <a:pPr marL="0" lvl="0" indent="0" algn="ctr" rtl="0">
                          <a:spcBef>
                            <a:spcPts val="0"/>
                          </a:spcBef>
                          <a:spcAft>
                            <a:spcPts val="0"/>
                          </a:spcAft>
                          <a:buNone/>
                        </a:pPr>
                        <a:endParaRPr sz="1600" dirty="0">
                          <a:solidFill>
                            <a:schemeClr val="dk1"/>
                          </a:solidFill>
                          <a:latin typeface="Futura Round Demi" pitchFamily="2" charset="0"/>
                          <a:ea typeface="Cairo"/>
                          <a:cs typeface="Cairo"/>
                          <a:sym typeface="Cairo"/>
                        </a:endParaRPr>
                      </a:p>
                      <a:p>
                        <a:pPr marL="182880" lvl="0" indent="-238125" algn="ctr" rtl="0">
                          <a:spcBef>
                            <a:spcPts val="0"/>
                          </a:spcBef>
                          <a:spcAft>
                            <a:spcPts val="0"/>
                          </a:spcAft>
                          <a:buClr>
                            <a:schemeClr val="dk1"/>
                          </a:buClr>
                          <a:buSzPts val="1600"/>
                          <a:buFont typeface="Cairo"/>
                          <a:buChar char="●"/>
                        </a:pPr>
                        <a:r>
                          <a:rPr lang="en" sz="1600" dirty="0">
                            <a:solidFill>
                              <a:schemeClr val="dk1"/>
                            </a:solidFill>
                            <a:latin typeface="Futura Round Demi"/>
                            <a:ea typeface="Cairo"/>
                            <a:cs typeface="Cairo"/>
                          </a:rPr>
                          <a:t>Needs improvement</a:t>
                        </a:r>
                        <a:endParaRPr lang="en" sz="1600" dirty="0">
                          <a:solidFill>
                            <a:schemeClr val="dk1"/>
                          </a:solidFill>
                          <a:latin typeface="Futura Round Demi"/>
                          <a:ea typeface="Cairo"/>
                          <a:cs typeface="Cairo"/>
                          <a:sym typeface="Cair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1017940">
                  <a:tc>
                    <a:txBody>
                      <a:bodyPr/>
                      <a:lstStyle/>
                      <a:p>
                        <a:pPr marL="0" lvl="0" indent="0" algn="ctr" rtl="0">
                          <a:spcBef>
                            <a:spcPts val="0"/>
                          </a:spcBef>
                          <a:spcAft>
                            <a:spcPts val="0"/>
                          </a:spcAft>
                          <a:buNone/>
                        </a:pPr>
                        <a:r>
                          <a:rPr lang="en" sz="2500" dirty="0">
                            <a:solidFill>
                              <a:schemeClr val="dk2"/>
                            </a:solidFill>
                            <a:latin typeface="Futura Round Demi"/>
                            <a:ea typeface="Staatliches"/>
                            <a:cs typeface="Staatliches"/>
                            <a:sym typeface="Staatliches"/>
                          </a:rPr>
                          <a:t>Secretary problem</a:t>
                        </a:r>
                        <a:endParaRPr sz="2500" dirty="0">
                          <a:solidFill>
                            <a:schemeClr val="dk2"/>
                          </a:solidFill>
                          <a:latin typeface="Futura Round Demi"/>
                          <a:ea typeface="Staatliches"/>
                          <a:cs typeface="Staatliches"/>
                          <a:sym typeface="Staatliche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spTree>
    <p:extLst>
      <p:ext uri="{BB962C8B-B14F-4D97-AF65-F5344CB8AC3E}">
        <p14:creationId xmlns:p14="http://schemas.microsoft.com/office/powerpoint/2010/main" val="412473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938C9B-8CA2-9BBB-3E0F-CF61A183BB00}"/>
              </a:ext>
            </a:extLst>
          </p:cNvPr>
          <p:cNvSpPr>
            <a:spLocks noGrp="1"/>
          </p:cNvSpPr>
          <p:nvPr>
            <p:ph type="body" sz="quarter" idx="13"/>
          </p:nvPr>
        </p:nvSpPr>
        <p:spPr/>
        <p:txBody>
          <a:bodyPr/>
          <a:lstStyle/>
          <a:p>
            <a:r>
              <a:rPr lang="en-US">
                <a:latin typeface="Times New Roman" panose="02020603050405020304" pitchFamily="18" charset="0"/>
                <a:cs typeface="Times New Roman" panose="02020603050405020304" pitchFamily="18" charset="0"/>
              </a:rPr>
              <a:t>School of Data Analysis</a:t>
            </a:r>
          </a:p>
          <a:p>
            <a:r>
              <a:rPr lang="en-US">
                <a:latin typeface="Times New Roman" panose="02020603050405020304" pitchFamily="18" charset="0"/>
                <a:cs typeface="Times New Roman" panose="02020603050405020304" pitchFamily="18" charset="0"/>
              </a:rPr>
              <a:t>and Artificial Intelligence</a:t>
            </a:r>
            <a:endParaRPr lang="ru-RU">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CE294E7-A641-4DFF-2973-B547115A61F4}"/>
              </a:ext>
            </a:extLst>
          </p:cNvPr>
          <p:cNvSpPr>
            <a:spLocks noGrp="1"/>
          </p:cNvSpPr>
          <p:nvPr>
            <p:ph type="body" sz="quarter" idx="14"/>
          </p:nvPr>
        </p:nvSpPr>
        <p:spPr/>
        <p:txBody>
          <a:bodyPr/>
          <a:lstStyle/>
          <a:p>
            <a:r>
              <a:rPr lang="en-US">
                <a:latin typeface="Times New Roman" panose="02020603050405020304" pitchFamily="18" charset="0"/>
                <a:cs typeface="Times New Roman" panose="02020603050405020304" pitchFamily="18" charset="0"/>
              </a:rPr>
              <a:t>Person-based recommendation system for making new relationships</a:t>
            </a:r>
            <a:endParaRPr lang="ru-RU">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47D35C3E-9EA0-859E-C898-FCE01182908D}"/>
              </a:ext>
            </a:extLst>
          </p:cNvPr>
          <p:cNvSpPr>
            <a:spLocks noGrp="1"/>
          </p:cNvSpPr>
          <p:nvPr>
            <p:ph type="body" sz="quarter" idx="15"/>
          </p:nvPr>
        </p:nvSpPr>
        <p:spPr/>
        <p:txBody>
          <a:bodyPr/>
          <a:lstStyle/>
          <a:p>
            <a:r>
              <a:rPr lang="en-US" dirty="0">
                <a:latin typeface="Times New Roman" panose="02020603050405020304" pitchFamily="18" charset="0"/>
                <a:cs typeface="Times New Roman" panose="02020603050405020304" pitchFamily="18" charset="0"/>
              </a:rPr>
              <a:t>First year plan</a:t>
            </a:r>
          </a:p>
        </p:txBody>
      </p:sp>
      <p:sp>
        <p:nvSpPr>
          <p:cNvPr id="8" name="Title 7">
            <a:extLst>
              <a:ext uri="{FF2B5EF4-FFF2-40B4-BE49-F238E27FC236}">
                <a16:creationId xmlns:a16="http://schemas.microsoft.com/office/drawing/2014/main" id="{3E412691-2031-E268-2B4C-3790AC5B9CB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First year plan</a:t>
            </a:r>
          </a:p>
        </p:txBody>
      </p:sp>
      <p:grpSp>
        <p:nvGrpSpPr>
          <p:cNvPr id="122" name="Group 121">
            <a:extLst>
              <a:ext uri="{FF2B5EF4-FFF2-40B4-BE49-F238E27FC236}">
                <a16:creationId xmlns:a16="http://schemas.microsoft.com/office/drawing/2014/main" id="{FCE9F668-12B0-9967-18AA-22945DDB5FDC}"/>
              </a:ext>
            </a:extLst>
          </p:cNvPr>
          <p:cNvGrpSpPr/>
          <p:nvPr/>
        </p:nvGrpSpPr>
        <p:grpSpPr>
          <a:xfrm>
            <a:off x="4260333" y="2227535"/>
            <a:ext cx="3671334" cy="3811211"/>
            <a:chOff x="4840899" y="3129185"/>
            <a:chExt cx="2105650" cy="2185875"/>
          </a:xfrm>
        </p:grpSpPr>
        <p:grpSp>
          <p:nvGrpSpPr>
            <p:cNvPr id="17" name="Google Shape;1864;p56">
              <a:extLst>
                <a:ext uri="{FF2B5EF4-FFF2-40B4-BE49-F238E27FC236}">
                  <a16:creationId xmlns:a16="http://schemas.microsoft.com/office/drawing/2014/main" id="{80D6E714-1214-CB18-A238-1334E8092658}"/>
                </a:ext>
              </a:extLst>
            </p:cNvPr>
            <p:cNvGrpSpPr/>
            <p:nvPr/>
          </p:nvGrpSpPr>
          <p:grpSpPr>
            <a:xfrm>
              <a:off x="4840899" y="3129185"/>
              <a:ext cx="2105650" cy="2185875"/>
              <a:chOff x="3519175" y="1908150"/>
              <a:chExt cx="2105650" cy="2185875"/>
            </a:xfrm>
          </p:grpSpPr>
          <p:sp>
            <p:nvSpPr>
              <p:cNvPr id="18" name="Google Shape;1865;p56">
                <a:extLst>
                  <a:ext uri="{FF2B5EF4-FFF2-40B4-BE49-F238E27FC236}">
                    <a16:creationId xmlns:a16="http://schemas.microsoft.com/office/drawing/2014/main" id="{4CE3412B-3F0C-35E5-8DCF-6EA21F0E529F}"/>
                  </a:ext>
                </a:extLst>
              </p:cNvPr>
              <p:cNvSpPr/>
              <p:nvPr/>
            </p:nvSpPr>
            <p:spPr>
              <a:xfrm>
                <a:off x="3519175" y="1908150"/>
                <a:ext cx="752100" cy="752100"/>
              </a:xfrm>
              <a:prstGeom prst="ellipse">
                <a:avLst/>
              </a:prstGeom>
              <a:solidFill>
                <a:schemeClr val="lt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1866;p56">
                <a:extLst>
                  <a:ext uri="{FF2B5EF4-FFF2-40B4-BE49-F238E27FC236}">
                    <a16:creationId xmlns:a16="http://schemas.microsoft.com/office/drawing/2014/main" id="{E07CC817-7A2B-2F4A-A2C2-64C54E046C90}"/>
                  </a:ext>
                </a:extLst>
              </p:cNvPr>
              <p:cNvSpPr/>
              <p:nvPr/>
            </p:nvSpPr>
            <p:spPr>
              <a:xfrm>
                <a:off x="3519175" y="3341925"/>
                <a:ext cx="752100" cy="752100"/>
              </a:xfrm>
              <a:prstGeom prst="ellipse">
                <a:avLst/>
              </a:prstGeom>
              <a:solidFill>
                <a:schemeClr val="lt2"/>
              </a:solidFill>
              <a:ln w="571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1867;p56">
                <a:extLst>
                  <a:ext uri="{FF2B5EF4-FFF2-40B4-BE49-F238E27FC236}">
                    <a16:creationId xmlns:a16="http://schemas.microsoft.com/office/drawing/2014/main" id="{D56FE1F0-DD6E-38FD-C7CB-0201C87B4A61}"/>
                  </a:ext>
                </a:extLst>
              </p:cNvPr>
              <p:cNvSpPr/>
              <p:nvPr/>
            </p:nvSpPr>
            <p:spPr>
              <a:xfrm>
                <a:off x="4872725" y="1908150"/>
                <a:ext cx="752100" cy="752100"/>
              </a:xfrm>
              <a:prstGeom prst="ellipse">
                <a:avLst/>
              </a:prstGeom>
              <a:solidFill>
                <a:schemeClr val="lt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1868;p56">
                <a:extLst>
                  <a:ext uri="{FF2B5EF4-FFF2-40B4-BE49-F238E27FC236}">
                    <a16:creationId xmlns:a16="http://schemas.microsoft.com/office/drawing/2014/main" id="{C2102ED5-0A0D-2844-211F-FB75FF4EF100}"/>
                  </a:ext>
                </a:extLst>
              </p:cNvPr>
              <p:cNvSpPr/>
              <p:nvPr/>
            </p:nvSpPr>
            <p:spPr>
              <a:xfrm>
                <a:off x="4872725" y="3341925"/>
                <a:ext cx="752100" cy="752100"/>
              </a:xfrm>
              <a:prstGeom prst="ellipse">
                <a:avLst/>
              </a:prstGeom>
              <a:solidFill>
                <a:schemeClr val="lt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cxnSp>
            <p:nvCxnSpPr>
              <p:cNvPr id="22" name="Google Shape;1869;p56">
                <a:extLst>
                  <a:ext uri="{FF2B5EF4-FFF2-40B4-BE49-F238E27FC236}">
                    <a16:creationId xmlns:a16="http://schemas.microsoft.com/office/drawing/2014/main" id="{6D7CDCF6-AF5E-3DE4-7EAB-E34D32F69542}"/>
                  </a:ext>
                </a:extLst>
              </p:cNvPr>
              <p:cNvCxnSpPr>
                <a:stCxn id="18" idx="6"/>
                <a:endCxn id="20" idx="2"/>
              </p:cNvCxnSpPr>
              <p:nvPr/>
            </p:nvCxnSpPr>
            <p:spPr>
              <a:xfrm>
                <a:off x="4271275" y="2284200"/>
                <a:ext cx="601500" cy="0"/>
              </a:xfrm>
              <a:prstGeom prst="straightConnector1">
                <a:avLst/>
              </a:prstGeom>
              <a:noFill/>
              <a:ln w="76200" cap="flat" cmpd="sng">
                <a:solidFill>
                  <a:schemeClr val="dk1"/>
                </a:solidFill>
                <a:prstDash val="solid"/>
                <a:round/>
                <a:headEnd type="none" w="med" len="med"/>
                <a:tailEnd type="none" w="med" len="med"/>
              </a:ln>
            </p:spPr>
          </p:cxnSp>
          <p:cxnSp>
            <p:nvCxnSpPr>
              <p:cNvPr id="23" name="Google Shape;1870;p56">
                <a:extLst>
                  <a:ext uri="{FF2B5EF4-FFF2-40B4-BE49-F238E27FC236}">
                    <a16:creationId xmlns:a16="http://schemas.microsoft.com/office/drawing/2014/main" id="{B6C52482-C968-8C6B-C5FF-CB019E098907}"/>
                  </a:ext>
                </a:extLst>
              </p:cNvPr>
              <p:cNvCxnSpPr>
                <a:cxnSpLocks/>
                <a:stCxn id="20" idx="4"/>
                <a:endCxn id="19" idx="0"/>
              </p:cNvCxnSpPr>
              <p:nvPr/>
            </p:nvCxnSpPr>
            <p:spPr>
              <a:xfrm rot="5400000">
                <a:off x="4231163" y="2324312"/>
                <a:ext cx="681675" cy="1353550"/>
              </a:xfrm>
              <a:prstGeom prst="bentConnector3">
                <a:avLst>
                  <a:gd name="adj1" fmla="val 50000"/>
                </a:avLst>
              </a:prstGeom>
              <a:noFill/>
              <a:ln w="76200" cap="flat" cmpd="sng">
                <a:solidFill>
                  <a:schemeClr val="dk1"/>
                </a:solidFill>
                <a:prstDash val="solid"/>
                <a:round/>
                <a:headEnd type="none" w="med" len="med"/>
                <a:tailEnd type="none" w="med" len="med"/>
              </a:ln>
            </p:spPr>
          </p:cxnSp>
          <p:cxnSp>
            <p:nvCxnSpPr>
              <p:cNvPr id="24" name="Google Shape;1871;p56">
                <a:extLst>
                  <a:ext uri="{FF2B5EF4-FFF2-40B4-BE49-F238E27FC236}">
                    <a16:creationId xmlns:a16="http://schemas.microsoft.com/office/drawing/2014/main" id="{3C2896C7-B7EF-40C3-5747-F7FD2C2B3C9C}"/>
                  </a:ext>
                </a:extLst>
              </p:cNvPr>
              <p:cNvCxnSpPr>
                <a:cxnSpLocks/>
                <a:stCxn id="19" idx="6"/>
                <a:endCxn id="21" idx="2"/>
              </p:cNvCxnSpPr>
              <p:nvPr/>
            </p:nvCxnSpPr>
            <p:spPr>
              <a:xfrm>
                <a:off x="4271275" y="3717975"/>
                <a:ext cx="601500" cy="0"/>
              </a:xfrm>
              <a:prstGeom prst="straightConnector1">
                <a:avLst/>
              </a:prstGeom>
              <a:noFill/>
              <a:ln w="76200" cap="flat" cmpd="sng">
                <a:solidFill>
                  <a:schemeClr val="dk1"/>
                </a:solidFill>
                <a:prstDash val="solid"/>
                <a:round/>
                <a:headEnd type="none" w="med" len="med"/>
                <a:tailEnd type="none" w="med" len="med"/>
              </a:ln>
            </p:spPr>
          </p:cxnSp>
        </p:grpSp>
        <p:grpSp>
          <p:nvGrpSpPr>
            <p:cNvPr id="87" name="Google Shape;1934;p56">
              <a:extLst>
                <a:ext uri="{FF2B5EF4-FFF2-40B4-BE49-F238E27FC236}">
                  <a16:creationId xmlns:a16="http://schemas.microsoft.com/office/drawing/2014/main" id="{E1EB807C-D35B-80B2-FE8C-D681DF5FC91C}"/>
                </a:ext>
              </a:extLst>
            </p:cNvPr>
            <p:cNvGrpSpPr/>
            <p:nvPr/>
          </p:nvGrpSpPr>
          <p:grpSpPr>
            <a:xfrm>
              <a:off x="5053419" y="4754555"/>
              <a:ext cx="327053" cy="368896"/>
              <a:chOff x="5364617" y="4307843"/>
              <a:chExt cx="285986" cy="322575"/>
            </a:xfrm>
          </p:grpSpPr>
          <p:sp>
            <p:nvSpPr>
              <p:cNvPr id="88" name="Google Shape;1935;p56">
                <a:extLst>
                  <a:ext uri="{FF2B5EF4-FFF2-40B4-BE49-F238E27FC236}">
                    <a16:creationId xmlns:a16="http://schemas.microsoft.com/office/drawing/2014/main" id="{2C515DBD-02E9-022B-2AD2-BCE96307D30D}"/>
                  </a:ext>
                </a:extLst>
              </p:cNvPr>
              <p:cNvSpPr/>
              <p:nvPr/>
            </p:nvSpPr>
            <p:spPr>
              <a:xfrm>
                <a:off x="5374977" y="4569305"/>
                <a:ext cx="84059" cy="52271"/>
              </a:xfrm>
              <a:custGeom>
                <a:avLst/>
                <a:gdLst/>
                <a:ahLst/>
                <a:cxnLst/>
                <a:rect l="l" t="t" r="r" b="b"/>
                <a:pathLst>
                  <a:path w="3205" h="1993" extrusionOk="0">
                    <a:moveTo>
                      <a:pt x="2550" y="622"/>
                    </a:moveTo>
                    <a:cubicBezTo>
                      <a:pt x="2738" y="622"/>
                      <a:pt x="2738" y="906"/>
                      <a:pt x="2550" y="906"/>
                    </a:cubicBezTo>
                    <a:lnTo>
                      <a:pt x="606" y="906"/>
                    </a:lnTo>
                    <a:cubicBezTo>
                      <a:pt x="529" y="906"/>
                      <a:pt x="462" y="843"/>
                      <a:pt x="462" y="766"/>
                    </a:cubicBezTo>
                    <a:cubicBezTo>
                      <a:pt x="462" y="684"/>
                      <a:pt x="529" y="622"/>
                      <a:pt x="606" y="622"/>
                    </a:cubicBezTo>
                    <a:close/>
                    <a:moveTo>
                      <a:pt x="0" y="1"/>
                    </a:moveTo>
                    <a:lnTo>
                      <a:pt x="0" y="1993"/>
                    </a:lnTo>
                    <a:lnTo>
                      <a:pt x="3205" y="1993"/>
                    </a:lnTo>
                    <a:lnTo>
                      <a:pt x="32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 name="Google Shape;1936;p56">
                <a:extLst>
                  <a:ext uri="{FF2B5EF4-FFF2-40B4-BE49-F238E27FC236}">
                    <a16:creationId xmlns:a16="http://schemas.microsoft.com/office/drawing/2014/main" id="{EEDE22D5-1411-F75D-58B3-8B888C26499C}"/>
                  </a:ext>
                </a:extLst>
              </p:cNvPr>
              <p:cNvSpPr/>
              <p:nvPr/>
            </p:nvSpPr>
            <p:spPr>
              <a:xfrm>
                <a:off x="5466328" y="4489547"/>
                <a:ext cx="84085" cy="132029"/>
              </a:xfrm>
              <a:custGeom>
                <a:avLst/>
                <a:gdLst/>
                <a:ahLst/>
                <a:cxnLst/>
                <a:rect l="l" t="t" r="r" b="b"/>
                <a:pathLst>
                  <a:path w="3206" h="5034" extrusionOk="0">
                    <a:moveTo>
                      <a:pt x="2566" y="622"/>
                    </a:moveTo>
                    <a:cubicBezTo>
                      <a:pt x="2753" y="622"/>
                      <a:pt x="2753" y="906"/>
                      <a:pt x="2566" y="906"/>
                    </a:cubicBezTo>
                    <a:lnTo>
                      <a:pt x="622" y="906"/>
                    </a:lnTo>
                    <a:cubicBezTo>
                      <a:pt x="545" y="906"/>
                      <a:pt x="482" y="843"/>
                      <a:pt x="482" y="766"/>
                    </a:cubicBezTo>
                    <a:cubicBezTo>
                      <a:pt x="482" y="684"/>
                      <a:pt x="545" y="622"/>
                      <a:pt x="622" y="622"/>
                    </a:cubicBezTo>
                    <a:close/>
                    <a:moveTo>
                      <a:pt x="1" y="1"/>
                    </a:moveTo>
                    <a:lnTo>
                      <a:pt x="1" y="5034"/>
                    </a:lnTo>
                    <a:lnTo>
                      <a:pt x="3205" y="5034"/>
                    </a:lnTo>
                    <a:lnTo>
                      <a:pt x="32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 name="Google Shape;1937;p56">
                <a:extLst>
                  <a:ext uri="{FF2B5EF4-FFF2-40B4-BE49-F238E27FC236}">
                    <a16:creationId xmlns:a16="http://schemas.microsoft.com/office/drawing/2014/main" id="{367076CF-77F7-4F32-D7D0-5752A22634BE}"/>
                  </a:ext>
                </a:extLst>
              </p:cNvPr>
              <p:cNvSpPr/>
              <p:nvPr/>
            </p:nvSpPr>
            <p:spPr>
              <a:xfrm>
                <a:off x="5557835" y="4403731"/>
                <a:ext cx="87731" cy="217846"/>
              </a:xfrm>
              <a:custGeom>
                <a:avLst/>
                <a:gdLst/>
                <a:ahLst/>
                <a:cxnLst/>
                <a:rect l="l" t="t" r="r" b="b"/>
                <a:pathLst>
                  <a:path w="3345" h="8306" extrusionOk="0">
                    <a:moveTo>
                      <a:pt x="2570" y="626"/>
                    </a:moveTo>
                    <a:cubicBezTo>
                      <a:pt x="2762" y="626"/>
                      <a:pt x="2762" y="910"/>
                      <a:pt x="2570" y="910"/>
                    </a:cubicBezTo>
                    <a:lnTo>
                      <a:pt x="631" y="910"/>
                    </a:lnTo>
                    <a:cubicBezTo>
                      <a:pt x="554" y="910"/>
                      <a:pt x="486" y="843"/>
                      <a:pt x="486" y="766"/>
                    </a:cubicBezTo>
                    <a:cubicBezTo>
                      <a:pt x="486" y="689"/>
                      <a:pt x="554" y="626"/>
                      <a:pt x="631" y="626"/>
                    </a:cubicBezTo>
                    <a:close/>
                    <a:moveTo>
                      <a:pt x="0" y="1"/>
                    </a:moveTo>
                    <a:lnTo>
                      <a:pt x="0" y="8306"/>
                    </a:lnTo>
                    <a:lnTo>
                      <a:pt x="3345" y="8306"/>
                    </a:lnTo>
                    <a:lnTo>
                      <a:pt x="33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 name="Google Shape;1938;p56">
                <a:extLst>
                  <a:ext uri="{FF2B5EF4-FFF2-40B4-BE49-F238E27FC236}">
                    <a16:creationId xmlns:a16="http://schemas.microsoft.com/office/drawing/2014/main" id="{8CDE9706-CF8D-71DE-35A0-15AAAB7912AF}"/>
                  </a:ext>
                </a:extLst>
              </p:cNvPr>
              <p:cNvSpPr/>
              <p:nvPr/>
            </p:nvSpPr>
            <p:spPr>
              <a:xfrm>
                <a:off x="5366008" y="4395026"/>
                <a:ext cx="284595" cy="235392"/>
              </a:xfrm>
              <a:custGeom>
                <a:avLst/>
                <a:gdLst/>
                <a:ahLst/>
                <a:cxnLst/>
                <a:rect l="l" t="t" r="r" b="b"/>
                <a:pathLst>
                  <a:path w="10851" h="8975" extrusionOk="0">
                    <a:moveTo>
                      <a:pt x="3489" y="6699"/>
                    </a:moveTo>
                    <a:lnTo>
                      <a:pt x="3489" y="8590"/>
                    </a:lnTo>
                    <a:lnTo>
                      <a:pt x="395" y="8590"/>
                    </a:lnTo>
                    <a:lnTo>
                      <a:pt x="395" y="6699"/>
                    </a:lnTo>
                    <a:close/>
                    <a:moveTo>
                      <a:pt x="6978" y="3658"/>
                    </a:moveTo>
                    <a:lnTo>
                      <a:pt x="6978" y="8590"/>
                    </a:lnTo>
                    <a:lnTo>
                      <a:pt x="3884" y="8590"/>
                    </a:lnTo>
                    <a:lnTo>
                      <a:pt x="3884" y="6502"/>
                    </a:lnTo>
                    <a:lnTo>
                      <a:pt x="3884" y="3658"/>
                    </a:lnTo>
                    <a:close/>
                    <a:moveTo>
                      <a:pt x="7162" y="1"/>
                    </a:moveTo>
                    <a:cubicBezTo>
                      <a:pt x="7060" y="1"/>
                      <a:pt x="6978" y="90"/>
                      <a:pt x="6978" y="193"/>
                    </a:cubicBezTo>
                    <a:lnTo>
                      <a:pt x="6978" y="3268"/>
                    </a:lnTo>
                    <a:lnTo>
                      <a:pt x="3682" y="3268"/>
                    </a:lnTo>
                    <a:cubicBezTo>
                      <a:pt x="3576" y="3268"/>
                      <a:pt x="3489" y="3355"/>
                      <a:pt x="3489" y="3465"/>
                    </a:cubicBezTo>
                    <a:lnTo>
                      <a:pt x="3489" y="6309"/>
                    </a:lnTo>
                    <a:lnTo>
                      <a:pt x="198" y="6309"/>
                    </a:lnTo>
                    <a:cubicBezTo>
                      <a:pt x="87" y="6309"/>
                      <a:pt x="1" y="6396"/>
                      <a:pt x="1" y="6502"/>
                    </a:cubicBezTo>
                    <a:lnTo>
                      <a:pt x="1" y="8782"/>
                    </a:lnTo>
                    <a:cubicBezTo>
                      <a:pt x="1" y="8888"/>
                      <a:pt x="87" y="8975"/>
                      <a:pt x="198" y="8975"/>
                    </a:cubicBezTo>
                    <a:lnTo>
                      <a:pt x="10659" y="8975"/>
                    </a:lnTo>
                    <a:cubicBezTo>
                      <a:pt x="10764" y="8975"/>
                      <a:pt x="10851" y="8888"/>
                      <a:pt x="10851" y="8782"/>
                    </a:cubicBezTo>
                    <a:lnTo>
                      <a:pt x="10851" y="1680"/>
                    </a:lnTo>
                    <a:cubicBezTo>
                      <a:pt x="10851" y="1550"/>
                      <a:pt x="10754" y="1485"/>
                      <a:pt x="10656" y="1485"/>
                    </a:cubicBezTo>
                    <a:cubicBezTo>
                      <a:pt x="10559" y="1485"/>
                      <a:pt x="10461" y="1550"/>
                      <a:pt x="10461" y="1680"/>
                    </a:cubicBezTo>
                    <a:lnTo>
                      <a:pt x="10461" y="8590"/>
                    </a:lnTo>
                    <a:lnTo>
                      <a:pt x="7362" y="8590"/>
                    </a:lnTo>
                    <a:lnTo>
                      <a:pt x="7362" y="386"/>
                    </a:lnTo>
                    <a:lnTo>
                      <a:pt x="10461" y="386"/>
                    </a:lnTo>
                    <a:lnTo>
                      <a:pt x="10461" y="915"/>
                    </a:lnTo>
                    <a:cubicBezTo>
                      <a:pt x="10461" y="1018"/>
                      <a:pt x="10544" y="1108"/>
                      <a:pt x="10650" y="1108"/>
                    </a:cubicBezTo>
                    <a:cubicBezTo>
                      <a:pt x="10653" y="1108"/>
                      <a:pt x="10656" y="1108"/>
                      <a:pt x="10659" y="1108"/>
                    </a:cubicBezTo>
                    <a:cubicBezTo>
                      <a:pt x="10764" y="1108"/>
                      <a:pt x="10851" y="1021"/>
                      <a:pt x="10851" y="915"/>
                    </a:cubicBezTo>
                    <a:lnTo>
                      <a:pt x="10851" y="193"/>
                    </a:lnTo>
                    <a:cubicBezTo>
                      <a:pt x="10851" y="88"/>
                      <a:pt x="10764" y="1"/>
                      <a:pt x="10659" y="1"/>
                    </a:cubicBezTo>
                    <a:lnTo>
                      <a:pt x="7170" y="1"/>
                    </a:lnTo>
                    <a:cubicBezTo>
                      <a:pt x="7167" y="1"/>
                      <a:pt x="7165" y="1"/>
                      <a:pt x="7162" y="1"/>
                    </a:cubicBezTo>
                    <a:close/>
                  </a:path>
                </a:pathLst>
              </a:custGeom>
              <a:solidFill>
                <a:schemeClr val="dk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 name="Google Shape;1939;p56">
                <a:extLst>
                  <a:ext uri="{FF2B5EF4-FFF2-40B4-BE49-F238E27FC236}">
                    <a16:creationId xmlns:a16="http://schemas.microsoft.com/office/drawing/2014/main" id="{661D0339-F525-7181-B240-F2E036878975}"/>
                  </a:ext>
                </a:extLst>
              </p:cNvPr>
              <p:cNvSpPr/>
              <p:nvPr/>
            </p:nvSpPr>
            <p:spPr>
              <a:xfrm>
                <a:off x="5384052" y="4584202"/>
                <a:ext cx="64651" cy="10255"/>
              </a:xfrm>
              <a:custGeom>
                <a:avLst/>
                <a:gdLst/>
                <a:ahLst/>
                <a:cxnLst/>
                <a:rect l="l" t="t" r="r" b="b"/>
                <a:pathLst>
                  <a:path w="2465" h="391" extrusionOk="0">
                    <a:moveTo>
                      <a:pt x="260" y="1"/>
                    </a:moveTo>
                    <a:cubicBezTo>
                      <a:pt x="1" y="1"/>
                      <a:pt x="1" y="390"/>
                      <a:pt x="260" y="390"/>
                    </a:cubicBezTo>
                    <a:lnTo>
                      <a:pt x="2204" y="390"/>
                    </a:lnTo>
                    <a:cubicBezTo>
                      <a:pt x="2464" y="390"/>
                      <a:pt x="2464" y="1"/>
                      <a:pt x="2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 name="Google Shape;1940;p56">
                <a:extLst>
                  <a:ext uri="{FF2B5EF4-FFF2-40B4-BE49-F238E27FC236}">
                    <a16:creationId xmlns:a16="http://schemas.microsoft.com/office/drawing/2014/main" id="{4401714C-8963-D648-FD08-AF6D7AF0FFD6}"/>
                  </a:ext>
                </a:extLst>
              </p:cNvPr>
              <p:cNvSpPr/>
              <p:nvPr/>
            </p:nvSpPr>
            <p:spPr>
              <a:xfrm>
                <a:off x="5475796" y="4504576"/>
                <a:ext cx="64520" cy="10124"/>
              </a:xfrm>
              <a:custGeom>
                <a:avLst/>
                <a:gdLst/>
                <a:ahLst/>
                <a:cxnLst/>
                <a:rect l="l" t="t" r="r" b="b"/>
                <a:pathLst>
                  <a:path w="2460" h="386" extrusionOk="0">
                    <a:moveTo>
                      <a:pt x="261" y="1"/>
                    </a:moveTo>
                    <a:cubicBezTo>
                      <a:pt x="1" y="1"/>
                      <a:pt x="1" y="385"/>
                      <a:pt x="261" y="385"/>
                    </a:cubicBezTo>
                    <a:lnTo>
                      <a:pt x="2205" y="385"/>
                    </a:lnTo>
                    <a:cubicBezTo>
                      <a:pt x="2460" y="385"/>
                      <a:pt x="2460" y="1"/>
                      <a:pt x="2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 name="Google Shape;1941;p56">
                <a:extLst>
                  <a:ext uri="{FF2B5EF4-FFF2-40B4-BE49-F238E27FC236}">
                    <a16:creationId xmlns:a16="http://schemas.microsoft.com/office/drawing/2014/main" id="{0253E59B-88F3-E59D-9F0F-7C07FE14E771}"/>
                  </a:ext>
                </a:extLst>
              </p:cNvPr>
              <p:cNvSpPr/>
              <p:nvPr/>
            </p:nvSpPr>
            <p:spPr>
              <a:xfrm>
                <a:off x="5567540" y="4418759"/>
                <a:ext cx="64520" cy="10255"/>
              </a:xfrm>
              <a:custGeom>
                <a:avLst/>
                <a:gdLst/>
                <a:ahLst/>
                <a:cxnLst/>
                <a:rect l="l" t="t" r="r" b="b"/>
                <a:pathLst>
                  <a:path w="2460" h="391" extrusionOk="0">
                    <a:moveTo>
                      <a:pt x="261" y="1"/>
                    </a:moveTo>
                    <a:cubicBezTo>
                      <a:pt x="1" y="1"/>
                      <a:pt x="1" y="390"/>
                      <a:pt x="261" y="390"/>
                    </a:cubicBezTo>
                    <a:lnTo>
                      <a:pt x="2205" y="390"/>
                    </a:lnTo>
                    <a:cubicBezTo>
                      <a:pt x="2460" y="390"/>
                      <a:pt x="2460" y="1"/>
                      <a:pt x="2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 name="Google Shape;1942;p56">
                <a:extLst>
                  <a:ext uri="{FF2B5EF4-FFF2-40B4-BE49-F238E27FC236}">
                    <a16:creationId xmlns:a16="http://schemas.microsoft.com/office/drawing/2014/main" id="{BE46D6B7-E37D-89E1-B1D8-A02A5CC6FE65}"/>
                  </a:ext>
                </a:extLst>
              </p:cNvPr>
              <p:cNvSpPr/>
              <p:nvPr/>
            </p:nvSpPr>
            <p:spPr>
              <a:xfrm>
                <a:off x="5364617" y="4307843"/>
                <a:ext cx="237149" cy="235366"/>
              </a:xfrm>
              <a:custGeom>
                <a:avLst/>
                <a:gdLst/>
                <a:ahLst/>
                <a:cxnLst/>
                <a:rect l="l" t="t" r="r" b="b"/>
                <a:pathLst>
                  <a:path w="9042" h="8974" extrusionOk="0">
                    <a:moveTo>
                      <a:pt x="7329" y="0"/>
                    </a:moveTo>
                    <a:cubicBezTo>
                      <a:pt x="7069" y="0"/>
                      <a:pt x="7069" y="385"/>
                      <a:pt x="7329" y="385"/>
                    </a:cubicBezTo>
                    <a:lnTo>
                      <a:pt x="8373" y="385"/>
                    </a:lnTo>
                    <a:lnTo>
                      <a:pt x="121" y="8637"/>
                    </a:lnTo>
                    <a:cubicBezTo>
                      <a:pt x="1" y="8762"/>
                      <a:pt x="87" y="8969"/>
                      <a:pt x="260" y="8969"/>
                    </a:cubicBezTo>
                    <a:lnTo>
                      <a:pt x="260" y="8974"/>
                    </a:lnTo>
                    <a:cubicBezTo>
                      <a:pt x="313" y="8974"/>
                      <a:pt x="361" y="8955"/>
                      <a:pt x="400" y="8916"/>
                    </a:cubicBezTo>
                    <a:lnTo>
                      <a:pt x="8652" y="664"/>
                    </a:lnTo>
                    <a:lnTo>
                      <a:pt x="8652" y="1713"/>
                    </a:lnTo>
                    <a:cubicBezTo>
                      <a:pt x="8652" y="1843"/>
                      <a:pt x="8750" y="1908"/>
                      <a:pt x="8847" y="1908"/>
                    </a:cubicBezTo>
                    <a:cubicBezTo>
                      <a:pt x="8944" y="1908"/>
                      <a:pt x="9042" y="1843"/>
                      <a:pt x="9042" y="1713"/>
                    </a:cubicBezTo>
                    <a:lnTo>
                      <a:pt x="9042" y="193"/>
                    </a:lnTo>
                    <a:cubicBezTo>
                      <a:pt x="9042" y="87"/>
                      <a:pt x="8950" y="0"/>
                      <a:pt x="8845" y="0"/>
                    </a:cubicBezTo>
                    <a:close/>
                  </a:path>
                </a:pathLst>
              </a:custGeom>
              <a:solidFill>
                <a:schemeClr val="dk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 name="Google Shape;1943;p56">
                <a:extLst>
                  <a:ext uri="{FF2B5EF4-FFF2-40B4-BE49-F238E27FC236}">
                    <a16:creationId xmlns:a16="http://schemas.microsoft.com/office/drawing/2014/main" id="{90151620-AAE4-2228-534A-53D07A3E9055}"/>
                  </a:ext>
                </a:extLst>
              </p:cNvPr>
              <p:cNvSpPr/>
              <p:nvPr/>
            </p:nvSpPr>
            <p:spPr>
              <a:xfrm>
                <a:off x="5441857" y="4584202"/>
                <a:ext cx="14923" cy="10255"/>
              </a:xfrm>
              <a:custGeom>
                <a:avLst/>
                <a:gdLst/>
                <a:ahLst/>
                <a:cxnLst/>
                <a:rect l="l" t="t" r="r" b="b"/>
                <a:pathLst>
                  <a:path w="569" h="391" extrusionOk="0">
                    <a:moveTo>
                      <a:pt x="0" y="1"/>
                    </a:moveTo>
                    <a:cubicBezTo>
                      <a:pt x="255" y="1"/>
                      <a:pt x="255" y="390"/>
                      <a:pt x="0" y="390"/>
                    </a:cubicBezTo>
                    <a:lnTo>
                      <a:pt x="308" y="390"/>
                    </a:lnTo>
                    <a:cubicBezTo>
                      <a:pt x="568" y="390"/>
                      <a:pt x="56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 name="Google Shape;1944;p56">
                <a:extLst>
                  <a:ext uri="{FF2B5EF4-FFF2-40B4-BE49-F238E27FC236}">
                    <a16:creationId xmlns:a16="http://schemas.microsoft.com/office/drawing/2014/main" id="{5DDEDE20-55FA-9E1C-79F7-14369F4D7429}"/>
                  </a:ext>
                </a:extLst>
              </p:cNvPr>
              <p:cNvSpPr/>
              <p:nvPr/>
            </p:nvSpPr>
            <p:spPr>
              <a:xfrm>
                <a:off x="5376367" y="4570590"/>
                <a:ext cx="8104" cy="49727"/>
              </a:xfrm>
              <a:custGeom>
                <a:avLst/>
                <a:gdLst/>
                <a:ahLst/>
                <a:cxnLst/>
                <a:rect l="l" t="t" r="r" b="b"/>
                <a:pathLst>
                  <a:path w="309" h="1896" extrusionOk="0">
                    <a:moveTo>
                      <a:pt x="0" y="0"/>
                    </a:moveTo>
                    <a:lnTo>
                      <a:pt x="0" y="1896"/>
                    </a:lnTo>
                    <a:lnTo>
                      <a:pt x="308" y="1896"/>
                    </a:lnTo>
                    <a:lnTo>
                      <a:pt x="3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 name="Google Shape;1945;p56">
                <a:extLst>
                  <a:ext uri="{FF2B5EF4-FFF2-40B4-BE49-F238E27FC236}">
                    <a16:creationId xmlns:a16="http://schemas.microsoft.com/office/drawing/2014/main" id="{88AD53DF-7B69-CE2A-DAAB-1830433DCD8A}"/>
                  </a:ext>
                </a:extLst>
              </p:cNvPr>
              <p:cNvSpPr/>
              <p:nvPr/>
            </p:nvSpPr>
            <p:spPr>
              <a:xfrm>
                <a:off x="5533601" y="4504576"/>
                <a:ext cx="14923" cy="10124"/>
              </a:xfrm>
              <a:custGeom>
                <a:avLst/>
                <a:gdLst/>
                <a:ahLst/>
                <a:cxnLst/>
                <a:rect l="l" t="t" r="r" b="b"/>
                <a:pathLst>
                  <a:path w="569" h="386" extrusionOk="0">
                    <a:moveTo>
                      <a:pt x="1" y="1"/>
                    </a:moveTo>
                    <a:cubicBezTo>
                      <a:pt x="260" y="1"/>
                      <a:pt x="260" y="385"/>
                      <a:pt x="1" y="385"/>
                    </a:cubicBezTo>
                    <a:lnTo>
                      <a:pt x="308" y="385"/>
                    </a:lnTo>
                    <a:cubicBezTo>
                      <a:pt x="568" y="385"/>
                      <a:pt x="56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 name="Google Shape;1946;p56">
                <a:extLst>
                  <a:ext uri="{FF2B5EF4-FFF2-40B4-BE49-F238E27FC236}">
                    <a16:creationId xmlns:a16="http://schemas.microsoft.com/office/drawing/2014/main" id="{9DB0C6C7-F569-340E-7651-E9EBDEBC7344}"/>
                  </a:ext>
                </a:extLst>
              </p:cNvPr>
              <p:cNvSpPr/>
              <p:nvPr/>
            </p:nvSpPr>
            <p:spPr>
              <a:xfrm>
                <a:off x="5467718" y="4490937"/>
                <a:ext cx="8235" cy="129380"/>
              </a:xfrm>
              <a:custGeom>
                <a:avLst/>
                <a:gdLst/>
                <a:ahLst/>
                <a:cxnLst/>
                <a:rect l="l" t="t" r="r" b="b"/>
                <a:pathLst>
                  <a:path w="314" h="4933" extrusionOk="0">
                    <a:moveTo>
                      <a:pt x="1" y="1"/>
                    </a:moveTo>
                    <a:lnTo>
                      <a:pt x="1" y="2845"/>
                    </a:lnTo>
                    <a:lnTo>
                      <a:pt x="1" y="4933"/>
                    </a:lnTo>
                    <a:lnTo>
                      <a:pt x="314" y="4933"/>
                    </a:lnTo>
                    <a:lnTo>
                      <a:pt x="314" y="2845"/>
                    </a:ln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 name="Google Shape;1947;p56">
                <a:extLst>
                  <a:ext uri="{FF2B5EF4-FFF2-40B4-BE49-F238E27FC236}">
                    <a16:creationId xmlns:a16="http://schemas.microsoft.com/office/drawing/2014/main" id="{CA772E6B-1A95-3DBA-4CC3-EAE524A950A3}"/>
                  </a:ext>
                </a:extLst>
              </p:cNvPr>
              <p:cNvSpPr/>
              <p:nvPr/>
            </p:nvSpPr>
            <p:spPr>
              <a:xfrm>
                <a:off x="5625214" y="4418759"/>
                <a:ext cx="15055" cy="10255"/>
              </a:xfrm>
              <a:custGeom>
                <a:avLst/>
                <a:gdLst/>
                <a:ahLst/>
                <a:cxnLst/>
                <a:rect l="l" t="t" r="r" b="b"/>
                <a:pathLst>
                  <a:path w="574" h="391" extrusionOk="0">
                    <a:moveTo>
                      <a:pt x="1" y="1"/>
                    </a:moveTo>
                    <a:cubicBezTo>
                      <a:pt x="261" y="1"/>
                      <a:pt x="261" y="390"/>
                      <a:pt x="1" y="390"/>
                    </a:cubicBezTo>
                    <a:lnTo>
                      <a:pt x="314" y="390"/>
                    </a:lnTo>
                    <a:cubicBezTo>
                      <a:pt x="573" y="385"/>
                      <a:pt x="573"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 name="Google Shape;1948;p56">
                <a:extLst>
                  <a:ext uri="{FF2B5EF4-FFF2-40B4-BE49-F238E27FC236}">
                    <a16:creationId xmlns:a16="http://schemas.microsoft.com/office/drawing/2014/main" id="{39DA94CD-30D3-AAF5-5C3A-12E6BACA92C6}"/>
                  </a:ext>
                </a:extLst>
              </p:cNvPr>
              <p:cNvSpPr/>
              <p:nvPr/>
            </p:nvSpPr>
            <p:spPr>
              <a:xfrm>
                <a:off x="5559225" y="4405121"/>
                <a:ext cx="8104" cy="215197"/>
              </a:xfrm>
              <a:custGeom>
                <a:avLst/>
                <a:gdLst/>
                <a:ahLst/>
                <a:cxnLst/>
                <a:rect l="l" t="t" r="r" b="b"/>
                <a:pathLst>
                  <a:path w="309" h="8205" extrusionOk="0">
                    <a:moveTo>
                      <a:pt x="0" y="1"/>
                    </a:moveTo>
                    <a:lnTo>
                      <a:pt x="0" y="3080"/>
                    </a:lnTo>
                    <a:lnTo>
                      <a:pt x="0" y="8205"/>
                    </a:lnTo>
                    <a:lnTo>
                      <a:pt x="308" y="8205"/>
                    </a:lnTo>
                    <a:lnTo>
                      <a:pt x="308" y="3080"/>
                    </a:lnTo>
                    <a:lnTo>
                      <a:pt x="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3" name="Google Shape;1858;p56">
            <a:extLst>
              <a:ext uri="{FF2B5EF4-FFF2-40B4-BE49-F238E27FC236}">
                <a16:creationId xmlns:a16="http://schemas.microsoft.com/office/drawing/2014/main" id="{1DE1A980-F6F5-63AD-39D4-BA642B5514E3}"/>
              </a:ext>
            </a:extLst>
          </p:cNvPr>
          <p:cNvSpPr txBox="1">
            <a:spLocks/>
          </p:cNvSpPr>
          <p:nvPr/>
        </p:nvSpPr>
        <p:spPr>
          <a:xfrm>
            <a:off x="723208" y="2927088"/>
            <a:ext cx="3311212" cy="665400"/>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US" sz="1400" dirty="0">
                <a:latin typeface="Times New Roman" panose="02020603050405020304" pitchFamily="18" charset="0"/>
                <a:cs typeface="Times New Roman" panose="02020603050405020304" pitchFamily="18" charset="0"/>
              </a:rPr>
              <a:t>Complex analysis of real data taken from Kaggle and scrapped from competitors services</a:t>
            </a:r>
          </a:p>
        </p:txBody>
      </p:sp>
      <p:sp>
        <p:nvSpPr>
          <p:cNvPr id="124" name="Title 7">
            <a:extLst>
              <a:ext uri="{FF2B5EF4-FFF2-40B4-BE49-F238E27FC236}">
                <a16:creationId xmlns:a16="http://schemas.microsoft.com/office/drawing/2014/main" id="{0D129BB0-1FB2-D495-A308-0916D05535AC}"/>
              </a:ext>
            </a:extLst>
          </p:cNvPr>
          <p:cNvSpPr txBox="1">
            <a:spLocks/>
          </p:cNvSpPr>
          <p:nvPr/>
        </p:nvSpPr>
        <p:spPr>
          <a:xfrm>
            <a:off x="1859482" y="2568665"/>
            <a:ext cx="1795289" cy="358423"/>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latin typeface="Times New Roman" panose="02020603050405020304" pitchFamily="18" charset="0"/>
                <a:cs typeface="Times New Roman" panose="02020603050405020304" pitchFamily="18" charset="0"/>
              </a:rPr>
              <a:t>Existing data</a:t>
            </a:r>
          </a:p>
        </p:txBody>
      </p:sp>
      <p:pic>
        <p:nvPicPr>
          <p:cNvPr id="130" name="Graphic 129">
            <a:extLst>
              <a:ext uri="{FF2B5EF4-FFF2-40B4-BE49-F238E27FC236}">
                <a16:creationId xmlns:a16="http://schemas.microsoft.com/office/drawing/2014/main" id="{FE000866-276C-FDDD-3C25-DFC8CC2F4B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54899" y="2479732"/>
            <a:ext cx="722028" cy="722028"/>
          </a:xfrm>
          <a:prstGeom prst="rect">
            <a:avLst/>
          </a:prstGeom>
        </p:spPr>
      </p:pic>
      <p:pic>
        <p:nvPicPr>
          <p:cNvPr id="132" name="Graphic 131">
            <a:extLst>
              <a:ext uri="{FF2B5EF4-FFF2-40B4-BE49-F238E27FC236}">
                <a16:creationId xmlns:a16="http://schemas.microsoft.com/office/drawing/2014/main" id="{318EE8B5-B079-E244-8571-8A60D9EB13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01279" y="2605716"/>
            <a:ext cx="549528" cy="549528"/>
          </a:xfrm>
          <a:prstGeom prst="rect">
            <a:avLst/>
          </a:prstGeom>
        </p:spPr>
      </p:pic>
      <p:sp>
        <p:nvSpPr>
          <p:cNvPr id="133" name="Google Shape;1858;p56">
            <a:extLst>
              <a:ext uri="{FF2B5EF4-FFF2-40B4-BE49-F238E27FC236}">
                <a16:creationId xmlns:a16="http://schemas.microsoft.com/office/drawing/2014/main" id="{2137F055-3885-70C9-4940-D28D647588FE}"/>
              </a:ext>
            </a:extLst>
          </p:cNvPr>
          <p:cNvSpPr txBox="1">
            <a:spLocks/>
          </p:cNvSpPr>
          <p:nvPr/>
        </p:nvSpPr>
        <p:spPr>
          <a:xfrm>
            <a:off x="8109354" y="2883202"/>
            <a:ext cx="3311212" cy="546092"/>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US" sz="1400" dirty="0">
                <a:latin typeface="Times New Roman" panose="02020603050405020304" pitchFamily="18" charset="0"/>
                <a:cs typeface="Times New Roman" panose="02020603050405020304" pitchFamily="18" charset="0"/>
              </a:rPr>
              <a:t>Testing the recommendation system with a telegram bot on real students</a:t>
            </a:r>
          </a:p>
        </p:txBody>
      </p:sp>
      <p:sp>
        <p:nvSpPr>
          <p:cNvPr id="134" name="Title 7">
            <a:extLst>
              <a:ext uri="{FF2B5EF4-FFF2-40B4-BE49-F238E27FC236}">
                <a16:creationId xmlns:a16="http://schemas.microsoft.com/office/drawing/2014/main" id="{842BFF5C-195F-843A-4BB2-1016E674D8A7}"/>
              </a:ext>
            </a:extLst>
          </p:cNvPr>
          <p:cNvSpPr txBox="1">
            <a:spLocks/>
          </p:cNvSpPr>
          <p:nvPr/>
        </p:nvSpPr>
        <p:spPr>
          <a:xfrm>
            <a:off x="9051547" y="2512723"/>
            <a:ext cx="1795289" cy="470305"/>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latin typeface="Times New Roman" panose="02020603050405020304" pitchFamily="18" charset="0"/>
                <a:cs typeface="Times New Roman" panose="02020603050405020304" pitchFamily="18" charset="0"/>
              </a:rPr>
              <a:t>Telegram bot</a:t>
            </a:r>
          </a:p>
        </p:txBody>
      </p:sp>
      <p:sp>
        <p:nvSpPr>
          <p:cNvPr id="4" name="Google Shape;1858;p56">
            <a:extLst>
              <a:ext uri="{FF2B5EF4-FFF2-40B4-BE49-F238E27FC236}">
                <a16:creationId xmlns:a16="http://schemas.microsoft.com/office/drawing/2014/main" id="{0E617D14-D584-273D-B2BC-B000D3E245A6}"/>
              </a:ext>
            </a:extLst>
          </p:cNvPr>
          <p:cNvSpPr txBox="1">
            <a:spLocks/>
          </p:cNvSpPr>
          <p:nvPr/>
        </p:nvSpPr>
        <p:spPr>
          <a:xfrm>
            <a:off x="723208" y="5140703"/>
            <a:ext cx="3311212" cy="665400"/>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US" sz="1400" dirty="0">
                <a:latin typeface="Times New Roman" panose="02020603050405020304" pitchFamily="18" charset="0"/>
                <a:cs typeface="Times New Roman" panose="02020603050405020304" pitchFamily="18" charset="0"/>
              </a:rPr>
              <a:t>Improving recommender system following the real data obtained by usage of telegram bot </a:t>
            </a:r>
          </a:p>
        </p:txBody>
      </p:sp>
      <p:sp>
        <p:nvSpPr>
          <p:cNvPr id="5" name="Title 7">
            <a:extLst>
              <a:ext uri="{FF2B5EF4-FFF2-40B4-BE49-F238E27FC236}">
                <a16:creationId xmlns:a16="http://schemas.microsoft.com/office/drawing/2014/main" id="{853D431F-FC81-BC30-DA6F-C768B4E63B11}"/>
              </a:ext>
            </a:extLst>
          </p:cNvPr>
          <p:cNvSpPr txBox="1">
            <a:spLocks/>
          </p:cNvSpPr>
          <p:nvPr/>
        </p:nvSpPr>
        <p:spPr>
          <a:xfrm>
            <a:off x="1770267" y="4821243"/>
            <a:ext cx="2078859" cy="395174"/>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latin typeface="Times New Roman" panose="02020603050405020304" pitchFamily="18" charset="0"/>
                <a:cs typeface="Times New Roman" panose="02020603050405020304" pitchFamily="18" charset="0"/>
              </a:rPr>
              <a:t>Improve system</a:t>
            </a:r>
          </a:p>
        </p:txBody>
      </p:sp>
      <p:sp>
        <p:nvSpPr>
          <p:cNvPr id="10" name="Google Shape;1858;p56">
            <a:extLst>
              <a:ext uri="{FF2B5EF4-FFF2-40B4-BE49-F238E27FC236}">
                <a16:creationId xmlns:a16="http://schemas.microsoft.com/office/drawing/2014/main" id="{C1C1DB6B-0248-87C1-F578-5F2CAC274783}"/>
              </a:ext>
            </a:extLst>
          </p:cNvPr>
          <p:cNvSpPr txBox="1">
            <a:spLocks/>
          </p:cNvSpPr>
          <p:nvPr/>
        </p:nvSpPr>
        <p:spPr>
          <a:xfrm>
            <a:off x="8157493" y="5145458"/>
            <a:ext cx="3311212" cy="665400"/>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US" sz="1400" dirty="0">
                <a:latin typeface="Times New Roman" panose="02020603050405020304" pitchFamily="18" charset="0"/>
                <a:cs typeface="Times New Roman" panose="02020603050405020304" pitchFamily="18" charset="0"/>
              </a:rPr>
              <a:t>Creating UI/UX design for our mobile app observing </a:t>
            </a:r>
            <a:r>
              <a:rPr lang="en-US" sz="1400" dirty="0" err="1">
                <a:latin typeface="Times New Roman" panose="02020603050405020304" pitchFamily="18" charset="0"/>
                <a:cs typeface="Times New Roman" panose="02020603050405020304" pitchFamily="18" charset="0"/>
              </a:rPr>
              <a:t>nativeness</a:t>
            </a:r>
            <a:r>
              <a:rPr lang="en-US" sz="1400" dirty="0">
                <a:latin typeface="Times New Roman" panose="02020603050405020304" pitchFamily="18" charset="0"/>
                <a:cs typeface="Times New Roman" panose="02020603050405020304" pitchFamily="18" charset="0"/>
              </a:rPr>
              <a:t> and minimalism axioms.    </a:t>
            </a:r>
          </a:p>
        </p:txBody>
      </p:sp>
      <p:sp>
        <p:nvSpPr>
          <p:cNvPr id="11" name="Title 7">
            <a:extLst>
              <a:ext uri="{FF2B5EF4-FFF2-40B4-BE49-F238E27FC236}">
                <a16:creationId xmlns:a16="http://schemas.microsoft.com/office/drawing/2014/main" id="{86DEECF0-57B5-E583-889B-649C4AF5AC4C}"/>
              </a:ext>
            </a:extLst>
          </p:cNvPr>
          <p:cNvSpPr txBox="1">
            <a:spLocks/>
          </p:cNvSpPr>
          <p:nvPr/>
        </p:nvSpPr>
        <p:spPr>
          <a:xfrm>
            <a:off x="8499424" y="4745517"/>
            <a:ext cx="3065216" cy="395186"/>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latin typeface="Times New Roman" panose="02020603050405020304" pitchFamily="18" charset="0"/>
                <a:cs typeface="Times New Roman" panose="02020603050405020304" pitchFamily="18" charset="0"/>
              </a:rPr>
              <a:t>Design the mobile app</a:t>
            </a:r>
          </a:p>
        </p:txBody>
      </p:sp>
      <p:pic>
        <p:nvPicPr>
          <p:cNvPr id="12" name="Graphic 11">
            <a:extLst>
              <a:ext uri="{FF2B5EF4-FFF2-40B4-BE49-F238E27FC236}">
                <a16:creationId xmlns:a16="http://schemas.microsoft.com/office/drawing/2014/main" id="{3EA7C2E8-AA5E-BF97-7B00-708AF7FBD8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37375" y="5039412"/>
            <a:ext cx="687068" cy="687068"/>
          </a:xfrm>
          <a:prstGeom prst="rect">
            <a:avLst/>
          </a:prstGeom>
        </p:spPr>
      </p:pic>
    </p:spTree>
    <p:extLst>
      <p:ext uri="{BB962C8B-B14F-4D97-AF65-F5344CB8AC3E}">
        <p14:creationId xmlns:p14="http://schemas.microsoft.com/office/powerpoint/2010/main" val="413973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E99B3A-5331-5789-262C-026071936160}"/>
              </a:ext>
            </a:extLst>
          </p:cNvPr>
          <p:cNvSpPr>
            <a:spLocks noGrp="1"/>
          </p:cNvSpPr>
          <p:nvPr>
            <p:ph type="body" sz="quarter" idx="13"/>
          </p:nvPr>
        </p:nvSpPr>
        <p:spPr/>
        <p:txBody>
          <a:bodyPr/>
          <a:lstStyle/>
          <a:p>
            <a:r>
              <a:rPr lang="en-US" dirty="0">
                <a:latin typeface="Times New Roman" panose="02020603050405020304" pitchFamily="18" charset="0"/>
                <a:cs typeface="Times New Roman" panose="02020603050405020304" pitchFamily="18" charset="0"/>
              </a:rPr>
              <a:t>School of Data Analysis</a:t>
            </a:r>
          </a:p>
          <a:p>
            <a:r>
              <a:rPr lang="en-US" dirty="0">
                <a:latin typeface="Times New Roman" panose="02020603050405020304" pitchFamily="18" charset="0"/>
                <a:cs typeface="Times New Roman" panose="02020603050405020304" pitchFamily="18" charset="0"/>
              </a:rPr>
              <a:t>and Artificial Intelligence</a:t>
            </a:r>
            <a:endParaRPr lang="ru-RU"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E227C1E4-7099-D970-99A2-B3C2D7CEE8ED}"/>
              </a:ext>
            </a:extLst>
          </p:cNvPr>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Person-based recommendation system for making new relationships</a:t>
            </a:r>
            <a:endParaRPr lang="ru-RU" dirty="0">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97FD570C-8E89-A297-9EF1-DB212FD85FB3}"/>
              </a:ext>
            </a:extLst>
          </p:cNvPr>
          <p:cNvSpPr>
            <a:spLocks noGrp="1"/>
          </p:cNvSpPr>
          <p:nvPr>
            <p:ph type="body" sz="quarter" idx="15"/>
          </p:nvPr>
        </p:nvSpPr>
        <p:spPr/>
        <p:txBody>
          <a:bodyPr/>
          <a:lstStyle/>
          <a:p>
            <a:r>
              <a:rPr lang="en-US" dirty="0">
                <a:latin typeface="Times New Roman" panose="02020603050405020304" pitchFamily="18" charset="0"/>
                <a:cs typeface="Times New Roman" panose="02020603050405020304" pitchFamily="18" charset="0"/>
              </a:rPr>
              <a:t>Global plans.</a:t>
            </a:r>
          </a:p>
        </p:txBody>
      </p:sp>
      <p:sp>
        <p:nvSpPr>
          <p:cNvPr id="8" name="Title 7">
            <a:extLst>
              <a:ext uri="{FF2B5EF4-FFF2-40B4-BE49-F238E27FC236}">
                <a16:creationId xmlns:a16="http://schemas.microsoft.com/office/drawing/2014/main" id="{6B607CFE-F1F6-7DF1-D03F-2664C98507A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Global plans</a:t>
            </a:r>
          </a:p>
        </p:txBody>
      </p:sp>
      <p:pic>
        <p:nvPicPr>
          <p:cNvPr id="6" name="Graphic 5">
            <a:extLst>
              <a:ext uri="{FF2B5EF4-FFF2-40B4-BE49-F238E27FC236}">
                <a16:creationId xmlns:a16="http://schemas.microsoft.com/office/drawing/2014/main" id="{587D00BE-CDBC-A807-E043-4F3C8C645E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37313" y="1950495"/>
            <a:ext cx="1700800" cy="1700800"/>
          </a:xfrm>
          <a:prstGeom prst="rect">
            <a:avLst/>
          </a:prstGeom>
        </p:spPr>
      </p:pic>
      <p:sp>
        <p:nvSpPr>
          <p:cNvPr id="12" name="Title 7">
            <a:extLst>
              <a:ext uri="{FF2B5EF4-FFF2-40B4-BE49-F238E27FC236}">
                <a16:creationId xmlns:a16="http://schemas.microsoft.com/office/drawing/2014/main" id="{FD6AE294-D160-1A7B-D241-41D7F55DD767}"/>
              </a:ext>
            </a:extLst>
          </p:cNvPr>
          <p:cNvSpPr txBox="1">
            <a:spLocks/>
          </p:cNvSpPr>
          <p:nvPr/>
        </p:nvSpPr>
        <p:spPr>
          <a:xfrm>
            <a:off x="2082337" y="3763916"/>
            <a:ext cx="2410752" cy="481298"/>
          </a:xfrm>
          <a:prstGeom prst="rect">
            <a:avLst/>
          </a:prstGeom>
        </p:spPr>
        <p:txBody>
          <a:bodyPr vert="horz" lIns="0" tIns="0" rIns="0" bIns="0" rtlCol="0" anchor="t">
            <a:normAutofit fontScale="92500" lnSpcReduction="20000"/>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latin typeface="Times New Roman" panose="02020603050405020304" pitchFamily="18" charset="0"/>
                <a:cs typeface="Times New Roman" panose="02020603050405020304" pitchFamily="18" charset="0"/>
              </a:rPr>
              <a:t>Recommendation system API</a:t>
            </a:r>
          </a:p>
        </p:txBody>
      </p:sp>
      <p:pic>
        <p:nvPicPr>
          <p:cNvPr id="15" name="Graphic 14">
            <a:extLst>
              <a:ext uri="{FF2B5EF4-FFF2-40B4-BE49-F238E27FC236}">
                <a16:creationId xmlns:a16="http://schemas.microsoft.com/office/drawing/2014/main" id="{8F071035-6789-E783-5FD6-AEEEF9B6E3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75247" y="1930785"/>
            <a:ext cx="1720510" cy="1720510"/>
          </a:xfrm>
          <a:prstGeom prst="rect">
            <a:avLst/>
          </a:prstGeom>
        </p:spPr>
      </p:pic>
      <p:sp>
        <p:nvSpPr>
          <p:cNvPr id="16" name="Title 7">
            <a:extLst>
              <a:ext uri="{FF2B5EF4-FFF2-40B4-BE49-F238E27FC236}">
                <a16:creationId xmlns:a16="http://schemas.microsoft.com/office/drawing/2014/main" id="{C599C46A-DDFD-1BCB-75BC-97CFA3B2A581}"/>
              </a:ext>
            </a:extLst>
          </p:cNvPr>
          <p:cNvSpPr txBox="1">
            <a:spLocks/>
          </p:cNvSpPr>
          <p:nvPr/>
        </p:nvSpPr>
        <p:spPr>
          <a:xfrm>
            <a:off x="7371142" y="3763916"/>
            <a:ext cx="2410752" cy="481298"/>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latin typeface="Times New Roman" panose="02020603050405020304" pitchFamily="18" charset="0"/>
                <a:cs typeface="Times New Roman" panose="02020603050405020304" pitchFamily="18" charset="0"/>
              </a:rPr>
              <a:t>Mobile app</a:t>
            </a:r>
          </a:p>
        </p:txBody>
      </p:sp>
      <p:pic>
        <p:nvPicPr>
          <p:cNvPr id="20" name="Graphic 19">
            <a:extLst>
              <a:ext uri="{FF2B5EF4-FFF2-40B4-BE49-F238E27FC236}">
                <a16:creationId xmlns:a16="http://schemas.microsoft.com/office/drawing/2014/main" id="{382F3B50-399E-8807-D8CE-8B4BAA6AB4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37313" y="4357835"/>
            <a:ext cx="1594389" cy="1487978"/>
          </a:xfrm>
          <a:prstGeom prst="rect">
            <a:avLst/>
          </a:prstGeom>
        </p:spPr>
      </p:pic>
      <p:sp>
        <p:nvSpPr>
          <p:cNvPr id="21" name="Title 7">
            <a:extLst>
              <a:ext uri="{FF2B5EF4-FFF2-40B4-BE49-F238E27FC236}">
                <a16:creationId xmlns:a16="http://schemas.microsoft.com/office/drawing/2014/main" id="{E9C8AA59-8B01-22CD-8DD7-AFCD984A5C31}"/>
              </a:ext>
            </a:extLst>
          </p:cNvPr>
          <p:cNvSpPr txBox="1">
            <a:spLocks/>
          </p:cNvSpPr>
          <p:nvPr/>
        </p:nvSpPr>
        <p:spPr>
          <a:xfrm>
            <a:off x="2082337" y="5845813"/>
            <a:ext cx="2410752" cy="481298"/>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latin typeface="Times New Roman" panose="02020603050405020304" pitchFamily="18" charset="0"/>
                <a:cs typeface="Times New Roman" panose="02020603050405020304" pitchFamily="18" charset="0"/>
              </a:rPr>
              <a:t>Payment system</a:t>
            </a:r>
          </a:p>
        </p:txBody>
      </p:sp>
      <p:pic>
        <p:nvPicPr>
          <p:cNvPr id="23" name="Graphic 22">
            <a:extLst>
              <a:ext uri="{FF2B5EF4-FFF2-40B4-BE49-F238E27FC236}">
                <a16:creationId xmlns:a16="http://schemas.microsoft.com/office/drawing/2014/main" id="{D8A6D6BA-686C-631A-F5A6-DBC37DA4AA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39081" y="4416026"/>
            <a:ext cx="1274874" cy="1274874"/>
          </a:xfrm>
          <a:prstGeom prst="rect">
            <a:avLst/>
          </a:prstGeom>
        </p:spPr>
      </p:pic>
      <p:sp>
        <p:nvSpPr>
          <p:cNvPr id="24" name="Title 7">
            <a:extLst>
              <a:ext uri="{FF2B5EF4-FFF2-40B4-BE49-F238E27FC236}">
                <a16:creationId xmlns:a16="http://schemas.microsoft.com/office/drawing/2014/main" id="{0741E21D-13FB-CCE5-07CC-85A88691DC07}"/>
              </a:ext>
            </a:extLst>
          </p:cNvPr>
          <p:cNvSpPr txBox="1">
            <a:spLocks/>
          </p:cNvSpPr>
          <p:nvPr/>
        </p:nvSpPr>
        <p:spPr>
          <a:xfrm>
            <a:off x="7371142" y="5845813"/>
            <a:ext cx="2410752" cy="481298"/>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latin typeface="Times New Roman" panose="02020603050405020304" pitchFamily="18" charset="0"/>
                <a:cs typeface="Times New Roman" panose="02020603050405020304" pitchFamily="18" charset="0"/>
              </a:rPr>
              <a:t>Advertising</a:t>
            </a:r>
          </a:p>
        </p:txBody>
      </p:sp>
    </p:spTree>
    <p:extLst>
      <p:ext uri="{BB962C8B-B14F-4D97-AF65-F5344CB8AC3E}">
        <p14:creationId xmlns:p14="http://schemas.microsoft.com/office/powerpoint/2010/main" val="718259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2EAF03B-EC26-1D47-94AC-C75942861D6C}"/>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Core Idea</a:t>
            </a:r>
            <a:endParaRPr lang="ru-RU">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53356540-7218-FF4B-B6BC-5BD291A372E2}"/>
              </a:ext>
            </a:extLst>
          </p:cNvPr>
          <p:cNvSpPr>
            <a:spLocks noGrp="1"/>
          </p:cNvSpPr>
          <p:nvPr>
            <p:ph type="body" sz="quarter" idx="12"/>
          </p:nvPr>
        </p:nvSpPr>
        <p:spPr/>
        <p:txBody>
          <a:bodyPr vert="horz" lIns="0" tIns="0" rIns="0" bIns="45720" rtlCol="0" anchor="t">
            <a:normAutofit/>
          </a:bodyPr>
          <a:lstStyle/>
          <a:p>
            <a:r>
              <a:rPr lang="en-US">
                <a:latin typeface="Times New Roman" panose="02020603050405020304" pitchFamily="18" charset="0"/>
                <a:cs typeface="Times New Roman" panose="02020603050405020304" pitchFamily="18" charset="0"/>
              </a:rPr>
              <a:t>Our person-based recommendation system, which is based on a user's preliminary information, activity, and created and visited events, introduces you to a new method for meeting people or developing new relationships.</a:t>
            </a:r>
            <a:endParaRPr lang="ru-RU">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The fundamental idea is to give users the ability to create and attend events in order to identify their unique habits, close friends, communication, and group distinction. A recommender system can be used to extend groups based on the collected data, and events in the user feed can be customized to best meet the needs of specific users.</a:t>
            </a:r>
            <a:endParaRPr lang="ru-RU">
              <a:latin typeface="Times New Roman" panose="02020603050405020304" pitchFamily="18" charset="0"/>
              <a:cs typeface="Times New Roman" panose="02020603050405020304" pitchFamily="18" charset="0"/>
            </a:endParaRPr>
          </a:p>
        </p:txBody>
      </p:sp>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en-US">
                <a:latin typeface="Times New Roman" panose="02020603050405020304" pitchFamily="18" charset="0"/>
                <a:cs typeface="Times New Roman" panose="02020603050405020304" pitchFamily="18" charset="0"/>
              </a:rPr>
              <a:t>School of Data Analysis</a:t>
            </a:r>
          </a:p>
          <a:p>
            <a:r>
              <a:rPr lang="en-US">
                <a:latin typeface="Times New Roman" panose="02020603050405020304" pitchFamily="18" charset="0"/>
                <a:cs typeface="Times New Roman" panose="02020603050405020304" pitchFamily="18" charset="0"/>
              </a:rPr>
              <a:t>and Artificial Intelligence</a:t>
            </a:r>
            <a:endParaRPr lang="ru-RU">
              <a:latin typeface="Times New Roman" panose="02020603050405020304" pitchFamily="18" charset="0"/>
              <a:cs typeface="Times New Roman" panose="02020603050405020304" pitchFamily="18" charset="0"/>
            </a:endParaRPr>
          </a:p>
          <a:p>
            <a:endParaRPr lang="ru-RU">
              <a:latin typeface="Times New Roman" panose="02020603050405020304" pitchFamily="18" charset="0"/>
              <a:cs typeface="Times New Roman" panose="02020603050405020304" pitchFamily="18"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en-US">
                <a:latin typeface="Times New Roman" panose="02020603050405020304" pitchFamily="18" charset="0"/>
                <a:cs typeface="Times New Roman" panose="02020603050405020304" pitchFamily="18" charset="0"/>
              </a:rPr>
              <a:t>Person-based recommendation system for making new relationships</a:t>
            </a:r>
            <a:endParaRPr lang="ru-RU">
              <a:latin typeface="Times New Roman" panose="02020603050405020304" pitchFamily="18" charset="0"/>
              <a:cs typeface="Times New Roman" panose="02020603050405020304" pitchFamily="18" charset="0"/>
            </a:endParaRP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en-US">
                <a:latin typeface="Times New Roman" panose="02020603050405020304" pitchFamily="18" charset="0"/>
                <a:cs typeface="Times New Roman" panose="02020603050405020304" pitchFamily="18" charset="0"/>
              </a:rPr>
              <a:t>Core Idea. </a:t>
            </a:r>
          </a:p>
          <a:p>
            <a:r>
              <a:rPr lang="en-US">
                <a:latin typeface="Times New Roman" panose="02020603050405020304" pitchFamily="18" charset="0"/>
                <a:cs typeface="Times New Roman" panose="02020603050405020304" pitchFamily="18" charset="0"/>
              </a:rPr>
              <a:t>Problem. Relevance.</a:t>
            </a:r>
            <a:endParaRPr lang="ru-RU">
              <a:latin typeface="Times New Roman" panose="02020603050405020304" pitchFamily="18" charset="0"/>
              <a:cs typeface="Times New Roman" panose="02020603050405020304" pitchFamily="18" charset="0"/>
            </a:endParaRPr>
          </a:p>
        </p:txBody>
      </p:sp>
      <p:pic>
        <p:nvPicPr>
          <p:cNvPr id="15" name="Graphic 14">
            <a:extLst>
              <a:ext uri="{FF2B5EF4-FFF2-40B4-BE49-F238E27FC236}">
                <a16:creationId xmlns:a16="http://schemas.microsoft.com/office/drawing/2014/main" id="{7C0E4355-197F-F485-4ACD-DE7F0EC067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94942" y="1836302"/>
            <a:ext cx="3757233" cy="3757233"/>
          </a:xfrm>
          <a:prstGeom prst="rect">
            <a:avLst/>
          </a:prstGeom>
        </p:spPr>
      </p:pic>
    </p:spTree>
    <p:extLst>
      <p:ext uri="{BB962C8B-B14F-4D97-AF65-F5344CB8AC3E}">
        <p14:creationId xmlns:p14="http://schemas.microsoft.com/office/powerpoint/2010/main" val="84357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E239B216-F5ED-B348-A1BB-CE85242168B6}"/>
              </a:ext>
            </a:extLst>
          </p:cNvPr>
          <p:cNvSpPr>
            <a:spLocks noGrp="1"/>
          </p:cNvSpPr>
          <p:nvPr>
            <p:ph type="body" sz="quarter" idx="13"/>
          </p:nvPr>
        </p:nvSpPr>
        <p:spPr>
          <a:xfrm>
            <a:off x="1143689" y="552682"/>
            <a:ext cx="1975797" cy="404147"/>
          </a:xfrm>
        </p:spPr>
        <p:txBody>
          <a:bodyPr/>
          <a:lstStyle/>
          <a:p>
            <a:r>
              <a:rPr lang="en-US">
                <a:latin typeface="Times New Roman" panose="02020603050405020304" pitchFamily="18" charset="0"/>
                <a:cs typeface="Times New Roman" panose="02020603050405020304" pitchFamily="18" charset="0"/>
              </a:rPr>
              <a:t>School of Data Analysis</a:t>
            </a:r>
          </a:p>
          <a:p>
            <a:r>
              <a:rPr lang="en-US">
                <a:latin typeface="Times New Roman" panose="02020603050405020304" pitchFamily="18" charset="0"/>
                <a:cs typeface="Times New Roman" panose="02020603050405020304" pitchFamily="18" charset="0"/>
              </a:rPr>
              <a:t>and Artificial Intelligence</a:t>
            </a:r>
            <a:endParaRPr lang="ru-RU">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7986A2D4-D42B-854C-9F3E-6A8095E580B6}"/>
              </a:ext>
            </a:extLst>
          </p:cNvPr>
          <p:cNvSpPr>
            <a:spLocks noGrp="1"/>
          </p:cNvSpPr>
          <p:nvPr>
            <p:ph type="body" sz="quarter" idx="14"/>
          </p:nvPr>
        </p:nvSpPr>
        <p:spPr>
          <a:xfrm>
            <a:off x="3459162" y="560277"/>
            <a:ext cx="2150617" cy="396552"/>
          </a:xfrm>
        </p:spPr>
        <p:txBody>
          <a:bodyPr/>
          <a:lstStyle/>
          <a:p>
            <a:r>
              <a:rPr lang="en-US" dirty="0">
                <a:latin typeface="Times New Roman" panose="02020603050405020304" pitchFamily="18" charset="0"/>
                <a:cs typeface="Times New Roman" panose="02020603050405020304" pitchFamily="18" charset="0"/>
              </a:rPr>
              <a:t>Person-based recommendation</a:t>
            </a:r>
          </a:p>
          <a:p>
            <a:r>
              <a:rPr lang="en-US" dirty="0">
                <a:latin typeface="Times New Roman" panose="02020603050405020304" pitchFamily="18" charset="0"/>
                <a:cs typeface="Times New Roman" panose="02020603050405020304" pitchFamily="18" charset="0"/>
              </a:rPr>
              <a:t>system for making new relationships</a:t>
            </a:r>
            <a:endParaRPr lang="ru-RU" dirty="0">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628F0E61-4402-1545-ABC6-7EB156E5B9E6}"/>
              </a:ext>
            </a:extLst>
          </p:cNvPr>
          <p:cNvSpPr>
            <a:spLocks noGrp="1"/>
          </p:cNvSpPr>
          <p:nvPr>
            <p:ph type="body" sz="quarter" idx="15"/>
          </p:nvPr>
        </p:nvSpPr>
        <p:spPr>
          <a:xfrm>
            <a:off x="6259891" y="560277"/>
            <a:ext cx="2150617" cy="396552"/>
          </a:xfrm>
        </p:spPr>
        <p:txBody>
          <a:bodyPr/>
          <a:lstStyle/>
          <a:p>
            <a:r>
              <a:rPr lang="en-US" dirty="0">
                <a:latin typeface="Times New Roman" panose="02020603050405020304" pitchFamily="18" charset="0"/>
                <a:cs typeface="Times New Roman" panose="02020603050405020304" pitchFamily="18" charset="0"/>
              </a:rPr>
              <a:t>Core idea. </a:t>
            </a:r>
          </a:p>
          <a:p>
            <a:r>
              <a:rPr lang="en-US" dirty="0">
                <a:latin typeface="Times New Roman" panose="02020603050405020304" pitchFamily="18" charset="0"/>
                <a:cs typeface="Times New Roman" panose="02020603050405020304" pitchFamily="18" charset="0"/>
              </a:rPr>
              <a:t>Problem. Relevance</a:t>
            </a:r>
            <a:endParaRPr lang="ru-RU" dirty="0">
              <a:latin typeface="Times New Roman" panose="02020603050405020304" pitchFamily="18" charset="0"/>
              <a:cs typeface="Times New Roman" panose="02020603050405020304" pitchFamily="18" charset="0"/>
            </a:endParaRPr>
          </a:p>
        </p:txBody>
      </p:sp>
      <p:sp>
        <p:nvSpPr>
          <p:cNvPr id="5" name="Заголовок 4">
            <a:extLst>
              <a:ext uri="{FF2B5EF4-FFF2-40B4-BE49-F238E27FC236}">
                <a16:creationId xmlns:a16="http://schemas.microsoft.com/office/drawing/2014/main" id="{7B6EC5B9-282D-B84A-B169-E82D52070680}"/>
              </a:ext>
            </a:extLst>
          </p:cNvPr>
          <p:cNvSpPr>
            <a:spLocks noGrp="1"/>
          </p:cNvSpPr>
          <p:nvPr>
            <p:ph type="title"/>
          </p:nvPr>
        </p:nvSpPr>
        <p:spPr>
          <a:xfrm>
            <a:off x="585897" y="1469794"/>
            <a:ext cx="11488058" cy="755021"/>
          </a:xfrm>
        </p:spPr>
        <p:txBody>
          <a:bodyPr/>
          <a:lstStyle/>
          <a:p>
            <a:r>
              <a:rPr lang="en-US">
                <a:latin typeface="Times New Roman" panose="02020603050405020304" pitchFamily="18" charset="0"/>
                <a:cs typeface="Times New Roman" panose="02020603050405020304" pitchFamily="18" charset="0"/>
              </a:rPr>
              <a:t>Problem. Relevance</a:t>
            </a:r>
            <a:endParaRPr lang="ru-RU">
              <a:latin typeface="Times New Roman" panose="02020603050405020304" pitchFamily="18" charset="0"/>
              <a:cs typeface="Times New Roman" panose="02020603050405020304" pitchFamily="18" charset="0"/>
            </a:endParaRPr>
          </a:p>
        </p:txBody>
      </p:sp>
      <p:sp>
        <p:nvSpPr>
          <p:cNvPr id="6" name="Текст 5">
            <a:extLst>
              <a:ext uri="{FF2B5EF4-FFF2-40B4-BE49-F238E27FC236}">
                <a16:creationId xmlns:a16="http://schemas.microsoft.com/office/drawing/2014/main" id="{52A84FC5-C615-ED4D-97BC-765AAF50474A}"/>
              </a:ext>
            </a:extLst>
          </p:cNvPr>
          <p:cNvSpPr>
            <a:spLocks noGrp="1"/>
          </p:cNvSpPr>
          <p:nvPr>
            <p:ph type="body" sz="quarter" idx="12"/>
          </p:nvPr>
        </p:nvSpPr>
        <p:spPr>
          <a:xfrm>
            <a:off x="575076" y="4148443"/>
            <a:ext cx="2865422" cy="1525212"/>
          </a:xfrm>
        </p:spPr>
        <p:txBody>
          <a:bodyPr vert="horz" lIns="0" tIns="0" rIns="0" bIns="45720" rtlCol="0" anchor="t">
            <a:normAutofit/>
          </a:bodyPr>
          <a:lstStyle/>
          <a:p>
            <a:r>
              <a:rPr lang="en-US" dirty="0">
                <a:solidFill>
                  <a:srgbClr val="002060"/>
                </a:solidFill>
                <a:latin typeface="Times New Roman" panose="02020603050405020304" pitchFamily="18" charset="0"/>
                <a:cs typeface="Times New Roman" panose="02020603050405020304" pitchFamily="18" charset="0"/>
              </a:rPr>
              <a:t>Of people describe themselves as introverts following the result of </a:t>
            </a:r>
            <a:r>
              <a:rPr lang="en-US" b="0" i="0" dirty="0">
                <a:solidFill>
                  <a:srgbClr val="002060"/>
                </a:solidFill>
                <a:effectLst/>
                <a:latin typeface="Times New Roman" panose="02020603050405020304" pitchFamily="18" charset="0"/>
                <a:cs typeface="Times New Roman" panose="02020603050405020304" pitchFamily="18" charset="0"/>
              </a:rPr>
              <a:t>Myers, </a:t>
            </a:r>
            <a:r>
              <a:rPr lang="en-US" b="0" i="0" dirty="0" err="1">
                <a:solidFill>
                  <a:srgbClr val="002060"/>
                </a:solidFill>
                <a:effectLst/>
                <a:latin typeface="Times New Roman" panose="02020603050405020304" pitchFamily="18" charset="0"/>
                <a:cs typeface="Times New Roman" panose="02020603050405020304" pitchFamily="18" charset="0"/>
              </a:rPr>
              <a:t>McCaulley</a:t>
            </a:r>
            <a:r>
              <a:rPr lang="en-US" b="0" i="0" dirty="0">
                <a:solidFill>
                  <a:srgbClr val="002060"/>
                </a:solidFill>
                <a:effectLst/>
                <a:latin typeface="Times New Roman" panose="02020603050405020304" pitchFamily="18" charset="0"/>
                <a:cs typeface="Times New Roman" panose="02020603050405020304" pitchFamily="18" charset="0"/>
              </a:rPr>
              <a:t>, </a:t>
            </a:r>
            <a:r>
              <a:rPr lang="en-US" b="0" i="0" dirty="0" err="1">
                <a:solidFill>
                  <a:srgbClr val="002060"/>
                </a:solidFill>
                <a:effectLst/>
                <a:latin typeface="Times New Roman" panose="02020603050405020304" pitchFamily="18" charset="0"/>
                <a:cs typeface="Times New Roman" panose="02020603050405020304" pitchFamily="18" charset="0"/>
              </a:rPr>
              <a:t>Quenk</a:t>
            </a:r>
            <a:r>
              <a:rPr lang="en-US" b="0" i="0" dirty="0">
                <a:solidFill>
                  <a:srgbClr val="002060"/>
                </a:solidFill>
                <a:effectLst/>
                <a:latin typeface="Times New Roman" panose="02020603050405020304" pitchFamily="18" charset="0"/>
                <a:cs typeface="Times New Roman" panose="02020603050405020304" pitchFamily="18" charset="0"/>
              </a:rPr>
              <a:t>, &amp; Hammer (19</a:t>
            </a:r>
            <a:r>
              <a:rPr lang="ru-RU" b="0" i="0" dirty="0">
                <a:solidFill>
                  <a:srgbClr val="002060"/>
                </a:solidFill>
                <a:effectLst/>
                <a:latin typeface="Times New Roman" panose="02020603050405020304" pitchFamily="18" charset="0"/>
                <a:cs typeface="Times New Roman" panose="02020603050405020304" pitchFamily="18" charset="0"/>
              </a:rPr>
              <a:t>98</a:t>
            </a:r>
            <a:r>
              <a:rPr lang="en-US" b="0" i="0" dirty="0">
                <a:solidFill>
                  <a:srgbClr val="002060"/>
                </a:solidFill>
                <a:effectLst/>
                <a:latin typeface="Times New Roman" panose="02020603050405020304" pitchFamily="18" charset="0"/>
                <a:cs typeface="Times New Roman" panose="02020603050405020304" pitchFamily="18" charset="0"/>
              </a:rPr>
              <a:t>) survey.</a:t>
            </a:r>
            <a:endParaRPr lang="ru-RU" dirty="0">
              <a:solidFill>
                <a:srgbClr val="191D34"/>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7" name="Текст 6">
            <a:extLst>
              <a:ext uri="{FF2B5EF4-FFF2-40B4-BE49-F238E27FC236}">
                <a16:creationId xmlns:a16="http://schemas.microsoft.com/office/drawing/2014/main" id="{FF119484-3D29-A348-BD16-DC41D64EC48A}"/>
              </a:ext>
            </a:extLst>
          </p:cNvPr>
          <p:cNvSpPr>
            <a:spLocks noGrp="1"/>
          </p:cNvSpPr>
          <p:nvPr>
            <p:ph type="body" sz="quarter" idx="16"/>
          </p:nvPr>
        </p:nvSpPr>
        <p:spPr>
          <a:xfrm>
            <a:off x="4047007" y="4148443"/>
            <a:ext cx="2864870" cy="1525212"/>
          </a:xfrm>
        </p:spPr>
        <p:txBody>
          <a:bodyPr vert="horz" lIns="0" tIns="0" rIns="0" bIns="45720" rtlCol="0" anchor="t">
            <a:normAutofit/>
          </a:bodyPr>
          <a:lstStyle/>
          <a:p>
            <a:r>
              <a:rPr lang="en-US">
                <a:latin typeface="Times New Roman" panose="02020603050405020304" pitchFamily="18" charset="0"/>
                <a:cs typeface="Times New Roman" panose="02020603050405020304" pitchFamily="18" charset="0"/>
              </a:rPr>
              <a:t>Of people stated that they fall somewhere between the two extremes of personalities by a study conducted by the American Trends Panel (2014).</a:t>
            </a:r>
            <a:endParaRPr lang="ru-RU">
              <a:latin typeface="Times New Roman" panose="02020603050405020304" pitchFamily="18" charset="0"/>
              <a:cs typeface="Times New Roman" panose="02020603050405020304" pitchFamily="18" charset="0"/>
            </a:endParaRPr>
          </a:p>
        </p:txBody>
      </p:sp>
      <p:sp>
        <p:nvSpPr>
          <p:cNvPr id="8" name="Текст 7">
            <a:extLst>
              <a:ext uri="{FF2B5EF4-FFF2-40B4-BE49-F238E27FC236}">
                <a16:creationId xmlns:a16="http://schemas.microsoft.com/office/drawing/2014/main" id="{5E558DF3-421A-AD4A-8AAD-D7C6C3A92B59}"/>
              </a:ext>
            </a:extLst>
          </p:cNvPr>
          <p:cNvSpPr>
            <a:spLocks noGrp="1"/>
          </p:cNvSpPr>
          <p:nvPr>
            <p:ph type="body" sz="quarter" idx="17"/>
          </p:nvPr>
        </p:nvSpPr>
        <p:spPr>
          <a:xfrm>
            <a:off x="7518938" y="4148443"/>
            <a:ext cx="2864870" cy="1525212"/>
          </a:xfrm>
        </p:spPr>
        <p:txBody>
          <a:bodyPr/>
          <a:lstStyle/>
          <a:p>
            <a:r>
              <a:rPr lang="en-US">
                <a:latin typeface="Times New Roman" panose="02020603050405020304" pitchFamily="18" charset="0"/>
                <a:cs typeface="Times New Roman" panose="02020603050405020304" pitchFamily="18" charset="0"/>
              </a:rPr>
              <a:t>Of the world’s territory is best suited for existence of introverts, according to a Merchant Machine study. </a:t>
            </a:r>
            <a:endParaRPr lang="ru-RU">
              <a:latin typeface="Times New Roman" panose="02020603050405020304" pitchFamily="18" charset="0"/>
              <a:cs typeface="Times New Roman" panose="02020603050405020304" pitchFamily="18" charset="0"/>
            </a:endParaRPr>
          </a:p>
        </p:txBody>
      </p:sp>
      <p:sp>
        <p:nvSpPr>
          <p:cNvPr id="9" name="Текст 8">
            <a:extLst>
              <a:ext uri="{FF2B5EF4-FFF2-40B4-BE49-F238E27FC236}">
                <a16:creationId xmlns:a16="http://schemas.microsoft.com/office/drawing/2014/main" id="{4D82ABC5-6628-FA4A-9DBB-38E61DCF39FA}"/>
              </a:ext>
            </a:extLst>
          </p:cNvPr>
          <p:cNvSpPr>
            <a:spLocks noGrp="1"/>
          </p:cNvSpPr>
          <p:nvPr>
            <p:ph type="body" sz="quarter" idx="18"/>
          </p:nvPr>
        </p:nvSpPr>
        <p:spPr>
          <a:xfrm>
            <a:off x="575076" y="2743199"/>
            <a:ext cx="2865422" cy="1131151"/>
          </a:xfrm>
        </p:spPr>
        <p:txBody>
          <a:bodyPr/>
          <a:lstStyle/>
          <a:p>
            <a:r>
              <a:rPr lang="en-US">
                <a:latin typeface="Times New Roman" panose="02020603050405020304" pitchFamily="18" charset="0"/>
                <a:cs typeface="Times New Roman" panose="02020603050405020304" pitchFamily="18" charset="0"/>
              </a:rPr>
              <a:t>49%</a:t>
            </a:r>
            <a:endParaRPr lang="ru-RU">
              <a:latin typeface="Times New Roman" panose="02020603050405020304" pitchFamily="18" charset="0"/>
              <a:cs typeface="Times New Roman" panose="02020603050405020304" pitchFamily="18" charset="0"/>
            </a:endParaRPr>
          </a:p>
        </p:txBody>
      </p:sp>
      <p:sp>
        <p:nvSpPr>
          <p:cNvPr id="10" name="Текст 9">
            <a:extLst>
              <a:ext uri="{FF2B5EF4-FFF2-40B4-BE49-F238E27FC236}">
                <a16:creationId xmlns:a16="http://schemas.microsoft.com/office/drawing/2014/main" id="{7CC25597-0929-B146-8CD4-B783CF82D88C}"/>
              </a:ext>
            </a:extLst>
          </p:cNvPr>
          <p:cNvSpPr>
            <a:spLocks noGrp="1"/>
          </p:cNvSpPr>
          <p:nvPr>
            <p:ph type="body" sz="quarter" idx="19"/>
          </p:nvPr>
        </p:nvSpPr>
        <p:spPr>
          <a:xfrm>
            <a:off x="4047007" y="2743199"/>
            <a:ext cx="2865422" cy="1131151"/>
          </a:xfrm>
        </p:spPr>
        <p:txBody>
          <a:bodyPr/>
          <a:lstStyle/>
          <a:p>
            <a:r>
              <a:rPr lang="en-US">
                <a:latin typeface="Times New Roman" panose="02020603050405020304" pitchFamily="18" charset="0"/>
                <a:cs typeface="Times New Roman" panose="02020603050405020304" pitchFamily="18" charset="0"/>
              </a:rPr>
              <a:t>77%</a:t>
            </a:r>
            <a:endParaRPr lang="ru-RU">
              <a:latin typeface="Times New Roman" panose="02020603050405020304" pitchFamily="18" charset="0"/>
              <a:cs typeface="Times New Roman" panose="02020603050405020304" pitchFamily="18" charset="0"/>
            </a:endParaRPr>
          </a:p>
        </p:txBody>
      </p:sp>
      <p:sp>
        <p:nvSpPr>
          <p:cNvPr id="11" name="Текст 10">
            <a:extLst>
              <a:ext uri="{FF2B5EF4-FFF2-40B4-BE49-F238E27FC236}">
                <a16:creationId xmlns:a16="http://schemas.microsoft.com/office/drawing/2014/main" id="{34FA5CE5-ECF7-C344-83CF-2D4A06A5041E}"/>
              </a:ext>
            </a:extLst>
          </p:cNvPr>
          <p:cNvSpPr>
            <a:spLocks noGrp="1"/>
          </p:cNvSpPr>
          <p:nvPr>
            <p:ph type="body" sz="quarter" idx="20"/>
          </p:nvPr>
        </p:nvSpPr>
        <p:spPr>
          <a:xfrm>
            <a:off x="7518938" y="2743199"/>
            <a:ext cx="2865422" cy="1131151"/>
          </a:xfrm>
        </p:spPr>
        <p:txBody>
          <a:bodyPr/>
          <a:lstStyle/>
          <a:p>
            <a:r>
              <a:rPr lang="en-US">
                <a:latin typeface="Times New Roman" panose="02020603050405020304" pitchFamily="18" charset="0"/>
                <a:cs typeface="Times New Roman" panose="02020603050405020304" pitchFamily="18" charset="0"/>
              </a:rPr>
              <a:t>67%</a:t>
            </a:r>
            <a:endParaRPr lang="ru-RU">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76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0648CF85-8F56-2C4F-8090-85FF4624B587}"/>
              </a:ext>
            </a:extLst>
          </p:cNvPr>
          <p:cNvSpPr>
            <a:spLocks noGrp="1"/>
          </p:cNvSpPr>
          <p:nvPr>
            <p:ph type="body" sz="quarter" idx="13"/>
          </p:nvPr>
        </p:nvSpPr>
        <p:spPr/>
        <p:txBody>
          <a:bodyPr/>
          <a:lstStyle/>
          <a:p>
            <a:r>
              <a:rPr lang="en-US">
                <a:latin typeface="Times New Roman" panose="02020603050405020304" pitchFamily="18" charset="0"/>
                <a:cs typeface="Times New Roman" panose="02020603050405020304" pitchFamily="18" charset="0"/>
              </a:rPr>
              <a:t>School of Data Analysis</a:t>
            </a:r>
          </a:p>
          <a:p>
            <a:r>
              <a:rPr lang="en-US">
                <a:latin typeface="Times New Roman" panose="02020603050405020304" pitchFamily="18" charset="0"/>
                <a:cs typeface="Times New Roman" panose="02020603050405020304" pitchFamily="18" charset="0"/>
              </a:rPr>
              <a:t>and Artificial Intelligence</a:t>
            </a:r>
            <a:endParaRPr lang="ru-RU">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5576F3CC-3C73-F441-AAE6-50AF712EACBF}"/>
              </a:ext>
            </a:extLst>
          </p:cNvPr>
          <p:cNvSpPr>
            <a:spLocks noGrp="1"/>
          </p:cNvSpPr>
          <p:nvPr>
            <p:ph type="body" sz="quarter" idx="14"/>
          </p:nvPr>
        </p:nvSpPr>
        <p:spPr/>
        <p:txBody>
          <a:bodyPr/>
          <a:lstStyle/>
          <a:p>
            <a:r>
              <a:rPr lang="en-US">
                <a:latin typeface="Times New Roman" panose="02020603050405020304" pitchFamily="18" charset="0"/>
                <a:cs typeface="Times New Roman" panose="02020603050405020304" pitchFamily="18" charset="0"/>
              </a:rPr>
              <a:t>Person-based recommendation system for making new relationships</a:t>
            </a:r>
            <a:endParaRPr lang="ru-RU">
              <a:latin typeface="Times New Roman" panose="02020603050405020304" pitchFamily="18" charset="0"/>
              <a:cs typeface="Times New Roman" panose="02020603050405020304" pitchFamily="18" charset="0"/>
            </a:endParaRPr>
          </a:p>
        </p:txBody>
      </p:sp>
      <p:sp>
        <p:nvSpPr>
          <p:cNvPr id="4" name="Заголовок 3">
            <a:extLst>
              <a:ext uri="{FF2B5EF4-FFF2-40B4-BE49-F238E27FC236}">
                <a16:creationId xmlns:a16="http://schemas.microsoft.com/office/drawing/2014/main" id="{C7D49100-ECF5-A24F-9537-3BD16DFCCCC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Problem. Relevance</a:t>
            </a:r>
            <a:endParaRPr lang="ru-RU" dirty="0">
              <a:latin typeface="Times New Roman" panose="02020603050405020304" pitchFamily="18" charset="0"/>
              <a:cs typeface="Times New Roman" panose="02020603050405020304" pitchFamily="18" charset="0"/>
            </a:endParaRPr>
          </a:p>
        </p:txBody>
      </p:sp>
      <p:sp>
        <p:nvSpPr>
          <p:cNvPr id="6" name="Текст 5">
            <a:extLst>
              <a:ext uri="{FF2B5EF4-FFF2-40B4-BE49-F238E27FC236}">
                <a16:creationId xmlns:a16="http://schemas.microsoft.com/office/drawing/2014/main" id="{1F4B1D31-3576-0740-BA52-B317564F66BD}"/>
              </a:ext>
            </a:extLst>
          </p:cNvPr>
          <p:cNvSpPr>
            <a:spLocks noGrp="1"/>
          </p:cNvSpPr>
          <p:nvPr>
            <p:ph type="body" sz="quarter" idx="15"/>
          </p:nvPr>
        </p:nvSpPr>
        <p:spPr/>
        <p:txBody>
          <a:bodyPr/>
          <a:lstStyle/>
          <a:p>
            <a:r>
              <a:rPr lang="en-US" dirty="0">
                <a:latin typeface="Times New Roman" panose="02020603050405020304" pitchFamily="18" charset="0"/>
                <a:cs typeface="Times New Roman" panose="02020603050405020304" pitchFamily="18" charset="0"/>
              </a:rPr>
              <a:t>Core idea. </a:t>
            </a:r>
          </a:p>
          <a:p>
            <a:r>
              <a:rPr lang="en-US" dirty="0">
                <a:latin typeface="Times New Roman" panose="02020603050405020304" pitchFamily="18" charset="0"/>
                <a:cs typeface="Times New Roman" panose="02020603050405020304" pitchFamily="18" charset="0"/>
              </a:rPr>
              <a:t>Problem. Relevance</a:t>
            </a:r>
            <a:endParaRPr lang="ru-RU" dirty="0">
              <a:latin typeface="Times New Roman" panose="02020603050405020304" pitchFamily="18" charset="0"/>
              <a:cs typeface="Times New Roman" panose="02020603050405020304" pitchFamily="18" charset="0"/>
            </a:endParaRPr>
          </a:p>
        </p:txBody>
      </p:sp>
      <p:grpSp>
        <p:nvGrpSpPr>
          <p:cNvPr id="45" name="Group 44">
            <a:extLst>
              <a:ext uri="{FF2B5EF4-FFF2-40B4-BE49-F238E27FC236}">
                <a16:creationId xmlns:a16="http://schemas.microsoft.com/office/drawing/2014/main" id="{F13F7311-64C1-A50F-F729-927AA0EFBAA6}"/>
              </a:ext>
            </a:extLst>
          </p:cNvPr>
          <p:cNvGrpSpPr/>
          <p:nvPr/>
        </p:nvGrpSpPr>
        <p:grpSpPr>
          <a:xfrm>
            <a:off x="7024915" y="1661814"/>
            <a:ext cx="4414274" cy="4414276"/>
            <a:chOff x="7699831" y="1937587"/>
            <a:chExt cx="3906272" cy="3906274"/>
          </a:xfrm>
        </p:grpSpPr>
        <p:sp>
          <p:nvSpPr>
            <p:cNvPr id="9" name="Circle: Hollow 8">
              <a:extLst>
                <a:ext uri="{FF2B5EF4-FFF2-40B4-BE49-F238E27FC236}">
                  <a16:creationId xmlns:a16="http://schemas.microsoft.com/office/drawing/2014/main" id="{BB576344-3A28-953C-6C6A-1600F5811B76}"/>
                </a:ext>
              </a:extLst>
            </p:cNvPr>
            <p:cNvSpPr/>
            <p:nvPr/>
          </p:nvSpPr>
          <p:spPr>
            <a:xfrm>
              <a:off x="7699831" y="1937587"/>
              <a:ext cx="3906272" cy="3906274"/>
            </a:xfrm>
            <a:prstGeom prst="don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Stress</a:t>
              </a:r>
            </a:p>
            <a:p>
              <a:pPr algn="ctr"/>
              <a:r>
                <a:rPr lang="en-US" dirty="0">
                  <a:solidFill>
                    <a:schemeClr val="tx1"/>
                  </a:solidFill>
                  <a:latin typeface="Times New Roman" panose="02020603050405020304" pitchFamily="18" charset="0"/>
                  <a:cs typeface="Times New Roman" panose="02020603050405020304" pitchFamily="18" charset="0"/>
                </a:rPr>
                <a:t>Cycle</a:t>
              </a:r>
            </a:p>
          </p:txBody>
        </p:sp>
        <p:pic>
          <p:nvPicPr>
            <p:cNvPr id="14" name="Graphic 13">
              <a:extLst>
                <a:ext uri="{FF2B5EF4-FFF2-40B4-BE49-F238E27FC236}">
                  <a16:creationId xmlns:a16="http://schemas.microsoft.com/office/drawing/2014/main" id="{636CBFE6-E830-157C-3428-286672DB64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03931" y="1979999"/>
              <a:ext cx="898071" cy="898071"/>
            </a:xfrm>
            <a:prstGeom prst="rect">
              <a:avLst/>
            </a:prstGeom>
          </p:spPr>
        </p:pic>
        <p:pic>
          <p:nvPicPr>
            <p:cNvPr id="16" name="Graphic 15">
              <a:extLst>
                <a:ext uri="{FF2B5EF4-FFF2-40B4-BE49-F238E27FC236}">
                  <a16:creationId xmlns:a16="http://schemas.microsoft.com/office/drawing/2014/main" id="{5352491A-02FC-DCD5-AD6D-94EB8B3D4054}"/>
                </a:ext>
              </a:extLst>
            </p:cNvPr>
            <p:cNvPicPr>
              <a:picLocks noChangeAspect="1"/>
            </p:cNvPicPr>
            <p:nvPr/>
          </p:nvPicPr>
          <p:blipFill>
            <a:blip r:embed="rId4">
              <a:alphaModFix/>
              <a:lum bright="100000" contrast="-70000"/>
              <a:extLst>
                <a:ext uri="{96DAC541-7B7A-43D3-8B79-37D633B846F1}">
                  <asvg:svgBlip xmlns:asvg="http://schemas.microsoft.com/office/drawing/2016/SVG/main" r:embed="rId5"/>
                </a:ext>
              </a:extLst>
            </a:blip>
            <a:stretch>
              <a:fillRect/>
            </a:stretch>
          </p:blipFill>
          <p:spPr>
            <a:xfrm>
              <a:off x="10614581" y="4121066"/>
              <a:ext cx="662848" cy="662848"/>
            </a:xfrm>
            <a:prstGeom prst="rect">
              <a:avLst/>
            </a:prstGeom>
          </p:spPr>
        </p:pic>
        <p:pic>
          <p:nvPicPr>
            <p:cNvPr id="23" name="Graphic 22">
              <a:extLst>
                <a:ext uri="{FF2B5EF4-FFF2-40B4-BE49-F238E27FC236}">
                  <a16:creationId xmlns:a16="http://schemas.microsoft.com/office/drawing/2014/main" id="{D98FB4F0-9A4F-0EAF-93E5-8B47065B04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57758" y="2713220"/>
              <a:ext cx="639580" cy="639580"/>
            </a:xfrm>
            <a:prstGeom prst="rect">
              <a:avLst/>
            </a:prstGeom>
          </p:spPr>
        </p:pic>
        <p:pic>
          <p:nvPicPr>
            <p:cNvPr id="25" name="Graphic 24">
              <a:extLst>
                <a:ext uri="{FF2B5EF4-FFF2-40B4-BE49-F238E27FC236}">
                  <a16:creationId xmlns:a16="http://schemas.microsoft.com/office/drawing/2014/main" id="{DD5B662C-0B6E-FB47-28F0-DAC0359D45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12158" y="4810624"/>
              <a:ext cx="888747" cy="888747"/>
            </a:xfrm>
            <a:prstGeom prst="rect">
              <a:avLst/>
            </a:prstGeom>
          </p:spPr>
        </p:pic>
        <p:grpSp>
          <p:nvGrpSpPr>
            <p:cNvPr id="32" name="Group 31">
              <a:extLst>
                <a:ext uri="{FF2B5EF4-FFF2-40B4-BE49-F238E27FC236}">
                  <a16:creationId xmlns:a16="http://schemas.microsoft.com/office/drawing/2014/main" id="{B24CCF81-1AD0-40DC-24C9-BAA38996563E}"/>
                </a:ext>
              </a:extLst>
            </p:cNvPr>
            <p:cNvGrpSpPr/>
            <p:nvPr/>
          </p:nvGrpSpPr>
          <p:grpSpPr>
            <a:xfrm>
              <a:off x="8033589" y="4167789"/>
              <a:ext cx="660591" cy="660591"/>
              <a:chOff x="8091647" y="4018896"/>
              <a:chExt cx="660591" cy="660591"/>
            </a:xfrm>
          </p:grpSpPr>
          <p:pic>
            <p:nvPicPr>
              <p:cNvPr id="28" name="Graphic 27">
                <a:extLst>
                  <a:ext uri="{FF2B5EF4-FFF2-40B4-BE49-F238E27FC236}">
                    <a16:creationId xmlns:a16="http://schemas.microsoft.com/office/drawing/2014/main" id="{EC3204C4-3E75-A012-EF8A-7499A9BF36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flipH="1" flipV="1">
                <a:off x="8091647" y="4018896"/>
                <a:ext cx="660591" cy="660591"/>
              </a:xfrm>
              <a:prstGeom prst="rect">
                <a:avLst/>
              </a:prstGeom>
            </p:spPr>
          </p:pic>
          <p:cxnSp>
            <p:nvCxnSpPr>
              <p:cNvPr id="30" name="Straight Connector 29">
                <a:extLst>
                  <a:ext uri="{FF2B5EF4-FFF2-40B4-BE49-F238E27FC236}">
                    <a16:creationId xmlns:a16="http://schemas.microsoft.com/office/drawing/2014/main" id="{F0D6348D-1213-024C-BCBC-C98C3A85ECE5}"/>
                  </a:ext>
                </a:extLst>
              </p:cNvPr>
              <p:cNvCxnSpPr>
                <a:cxnSpLocks/>
              </p:cNvCxnSpPr>
              <p:nvPr/>
            </p:nvCxnSpPr>
            <p:spPr>
              <a:xfrm>
                <a:off x="8133102" y="4157573"/>
                <a:ext cx="483329" cy="483329"/>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grpSp>
        <p:pic>
          <p:nvPicPr>
            <p:cNvPr id="35" name="Graphic 34">
              <a:extLst>
                <a:ext uri="{FF2B5EF4-FFF2-40B4-BE49-F238E27FC236}">
                  <a16:creationId xmlns:a16="http://schemas.microsoft.com/office/drawing/2014/main" id="{80FD279D-660F-9B17-5F4C-A3D0429AC92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51891" y="2714612"/>
              <a:ext cx="639580" cy="639580"/>
            </a:xfrm>
            <a:prstGeom prst="rect">
              <a:avLst/>
            </a:prstGeom>
          </p:spPr>
        </p:pic>
        <p:cxnSp>
          <p:nvCxnSpPr>
            <p:cNvPr id="36" name="Straight Connector 35">
              <a:extLst>
                <a:ext uri="{FF2B5EF4-FFF2-40B4-BE49-F238E27FC236}">
                  <a16:creationId xmlns:a16="http://schemas.microsoft.com/office/drawing/2014/main" id="{4C3D646E-3391-6110-6E85-C6ED677EFD42}"/>
                </a:ext>
              </a:extLst>
            </p:cNvPr>
            <p:cNvCxnSpPr>
              <a:cxnSpLocks/>
            </p:cNvCxnSpPr>
            <p:nvPr/>
          </p:nvCxnSpPr>
          <p:spPr>
            <a:xfrm>
              <a:off x="8219170" y="2792737"/>
              <a:ext cx="483329" cy="483329"/>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40" name="Arrow: Down 39">
              <a:extLst>
                <a:ext uri="{FF2B5EF4-FFF2-40B4-BE49-F238E27FC236}">
                  <a16:creationId xmlns:a16="http://schemas.microsoft.com/office/drawing/2014/main" id="{3164F910-AAE9-B669-20C4-2711C5C02207}"/>
                </a:ext>
              </a:extLst>
            </p:cNvPr>
            <p:cNvSpPr/>
            <p:nvPr/>
          </p:nvSpPr>
          <p:spPr>
            <a:xfrm>
              <a:off x="9061243" y="5254997"/>
              <a:ext cx="113166" cy="170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id="{58213FE1-EBDE-D47B-D4DB-2F2B3D92EF22}"/>
                </a:ext>
              </a:extLst>
            </p:cNvPr>
            <p:cNvSpPr/>
            <p:nvPr/>
          </p:nvSpPr>
          <p:spPr>
            <a:xfrm rot="10800000">
              <a:off x="10102002" y="2466171"/>
              <a:ext cx="113166" cy="170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Текст 3">
            <a:extLst>
              <a:ext uri="{FF2B5EF4-FFF2-40B4-BE49-F238E27FC236}">
                <a16:creationId xmlns:a16="http://schemas.microsoft.com/office/drawing/2014/main" id="{2BF48795-72DF-67C2-2AA0-A0892B36201D}"/>
              </a:ext>
            </a:extLst>
          </p:cNvPr>
          <p:cNvSpPr>
            <a:spLocks noGrp="1"/>
          </p:cNvSpPr>
          <p:nvPr>
            <p:ph type="body" sz="quarter" idx="12"/>
          </p:nvPr>
        </p:nvSpPr>
        <p:spPr>
          <a:xfrm>
            <a:off x="585897" y="2379663"/>
            <a:ext cx="5589454" cy="3393234"/>
          </a:xfrm>
        </p:spPr>
        <p:txBody>
          <a:bodyPr vert="horz" lIns="0" tIns="0" rIns="0" bIns="45720" numCol="2" spcCol="252000" rtlCol="0" anchor="t">
            <a:noAutofit/>
          </a:bodyPr>
          <a:lstStyle/>
          <a:p>
            <a:r>
              <a:rPr lang="en-US" dirty="0">
                <a:solidFill>
                  <a:srgbClr val="002060"/>
                </a:solidFill>
                <a:latin typeface="Times New Roman" panose="02020603050405020304" pitchFamily="18" charset="0"/>
                <a:cs typeface="Times New Roman" panose="02020603050405020304" pitchFamily="18" charset="0"/>
              </a:rPr>
              <a:t>Stress may lead to: </a:t>
            </a:r>
          </a:p>
          <a:p>
            <a:pPr marL="285750" indent="-28575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Depression </a:t>
            </a:r>
            <a:br>
              <a:rPr lang="en-US" dirty="0">
                <a:solidFill>
                  <a:srgbClr val="002060"/>
                </a:solidFill>
                <a:latin typeface="Times New Roman" panose="02020603050405020304" pitchFamily="18" charset="0"/>
                <a:cs typeface="Times New Roman" panose="02020603050405020304" pitchFamily="18" charset="0"/>
              </a:rPr>
            </a:br>
            <a:r>
              <a:rPr lang="en-US" dirty="0">
                <a:solidFill>
                  <a:srgbClr val="002060"/>
                </a:solidFill>
                <a:latin typeface="Times New Roman" panose="02020603050405020304" pitchFamily="18" charset="0"/>
                <a:cs typeface="Times New Roman" panose="02020603050405020304" pitchFamily="18" charset="0"/>
              </a:rPr>
              <a:t>(Jon Cooper “Stress and Depression”);</a:t>
            </a:r>
          </a:p>
          <a:p>
            <a:pPr marL="285750" indent="-28575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Isolation and health disorders</a:t>
            </a:r>
            <a:br>
              <a:rPr lang="en-US" dirty="0">
                <a:solidFill>
                  <a:srgbClr val="002060"/>
                </a:solidFill>
                <a:latin typeface="Times New Roman" panose="02020603050405020304" pitchFamily="18" charset="0"/>
                <a:cs typeface="Times New Roman" panose="02020603050405020304" pitchFamily="18" charset="0"/>
              </a:rPr>
            </a:br>
            <a:r>
              <a:rPr lang="en-US" dirty="0">
                <a:solidFill>
                  <a:srgbClr val="002060"/>
                </a:solidFill>
                <a:latin typeface="Times New Roman" panose="02020603050405020304" pitchFamily="18" charset="0"/>
                <a:cs typeface="Times New Roman" panose="02020603050405020304" pitchFamily="18" charset="0"/>
              </a:rPr>
              <a:t>(Julia Cruces, Cesar </a:t>
            </a:r>
            <a:r>
              <a:rPr lang="en-US" dirty="0" err="1">
                <a:solidFill>
                  <a:srgbClr val="002060"/>
                </a:solidFill>
                <a:latin typeface="Times New Roman" panose="02020603050405020304" pitchFamily="18" charset="0"/>
                <a:cs typeface="Times New Roman" panose="02020603050405020304" pitchFamily="18" charset="0"/>
              </a:rPr>
              <a:t>Venero</a:t>
            </a:r>
            <a:r>
              <a:rPr lang="en-US" dirty="0">
                <a:solidFill>
                  <a:srgbClr val="002060"/>
                </a:solidFill>
                <a:latin typeface="Times New Roman" panose="02020603050405020304" pitchFamily="18" charset="0"/>
                <a:cs typeface="Times New Roman" panose="02020603050405020304" pitchFamily="18" charset="0"/>
              </a:rPr>
              <a:t> “The effect of psychological stress and social isolation on </a:t>
            </a:r>
            <a:r>
              <a:rPr lang="en-US" dirty="0" err="1">
                <a:solidFill>
                  <a:srgbClr val="002060"/>
                </a:solidFill>
                <a:latin typeface="Times New Roman" panose="02020603050405020304" pitchFamily="18" charset="0"/>
                <a:cs typeface="Times New Roman" panose="02020603050405020304" pitchFamily="18" charset="0"/>
              </a:rPr>
              <a:t>neuroimmunoendocrine</a:t>
            </a:r>
            <a:r>
              <a:rPr lang="en-US" dirty="0">
                <a:solidFill>
                  <a:srgbClr val="002060"/>
                </a:solidFill>
                <a:latin typeface="Times New Roman" panose="02020603050405020304" pitchFamily="18" charset="0"/>
                <a:cs typeface="Times New Roman" panose="02020603050405020304" pitchFamily="18" charset="0"/>
              </a:rPr>
              <a:t> communication”);</a:t>
            </a:r>
          </a:p>
          <a:p>
            <a:pPr marL="285750" indent="-28575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Less communication</a:t>
            </a:r>
            <a:br>
              <a:rPr lang="en-US" dirty="0">
                <a:solidFill>
                  <a:srgbClr val="002060"/>
                </a:solidFill>
                <a:latin typeface="Times New Roman" panose="02020603050405020304" pitchFamily="18" charset="0"/>
                <a:cs typeface="Times New Roman" panose="02020603050405020304" pitchFamily="18" charset="0"/>
              </a:rPr>
            </a:br>
            <a:r>
              <a:rPr lang="en-US" dirty="0">
                <a:solidFill>
                  <a:srgbClr val="002060"/>
                </a:solidFill>
                <a:latin typeface="Times New Roman" panose="02020603050405020304" pitchFamily="18" charset="0"/>
                <a:cs typeface="Times New Roman" panose="02020603050405020304" pitchFamily="18" charset="0"/>
              </a:rPr>
              <a:t>(Depressive symptoms are associated with social isolation in face-to-face interaction networks);</a:t>
            </a:r>
          </a:p>
          <a:p>
            <a:r>
              <a:rPr lang="en-US" dirty="0">
                <a:solidFill>
                  <a:srgbClr val="002060"/>
                </a:solidFill>
                <a:latin typeface="Times New Roman" panose="02020603050405020304" pitchFamily="18" charset="0"/>
                <a:cs typeface="Times New Roman" panose="02020603050405020304" pitchFamily="18" charset="0"/>
              </a:rPr>
              <a:t>It can easily lead to:</a:t>
            </a:r>
          </a:p>
          <a:p>
            <a:pPr marL="285750" indent="-285750">
              <a:buFont typeface="Arial" panose="020B0604020202020204" pitchFamily="34" charset="0"/>
              <a:buChar char="•"/>
            </a:pPr>
            <a:r>
              <a:rPr lang="en-US" i="0" dirty="0">
                <a:solidFill>
                  <a:srgbClr val="002060"/>
                </a:solidFill>
                <a:effectLst/>
                <a:latin typeface="Times New Roman" panose="02020603050405020304" pitchFamily="18" charset="0"/>
                <a:cs typeface="Times New Roman" panose="02020603050405020304" pitchFamily="18" charset="0"/>
              </a:rPr>
              <a:t>Lesser parties and events attendance</a:t>
            </a:r>
            <a:br>
              <a:rPr lang="en-US" i="0" dirty="0">
                <a:solidFill>
                  <a:srgbClr val="002060"/>
                </a:solidFill>
                <a:effectLst/>
                <a:latin typeface="Times New Roman" panose="02020603050405020304" pitchFamily="18" charset="0"/>
                <a:cs typeface="Times New Roman" panose="02020603050405020304" pitchFamily="18" charset="0"/>
              </a:rPr>
            </a:br>
            <a:r>
              <a:rPr lang="en-US" i="0" dirty="0">
                <a:solidFill>
                  <a:srgbClr val="002060"/>
                </a:solidFill>
                <a:effectLst/>
                <a:latin typeface="Times New Roman" panose="02020603050405020304" pitchFamily="18" charset="0"/>
                <a:cs typeface="Times New Roman" panose="02020603050405020304" pitchFamily="18" charset="0"/>
              </a:rPr>
              <a:t>(just logic);</a:t>
            </a:r>
          </a:p>
          <a:p>
            <a:pPr marL="285750" indent="-28575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Less new experiences</a:t>
            </a:r>
            <a:br>
              <a:rPr lang="en-US" dirty="0">
                <a:solidFill>
                  <a:srgbClr val="002060"/>
                </a:solidFill>
                <a:latin typeface="Times New Roman" panose="02020603050405020304" pitchFamily="18" charset="0"/>
                <a:cs typeface="Times New Roman" panose="02020603050405020304" pitchFamily="18" charset="0"/>
              </a:rPr>
            </a:br>
            <a:r>
              <a:rPr lang="en-US" dirty="0">
                <a:solidFill>
                  <a:srgbClr val="002060"/>
                </a:solidFill>
                <a:latin typeface="Times New Roman" panose="02020603050405020304" pitchFamily="18" charset="0"/>
                <a:cs typeface="Times New Roman" panose="02020603050405020304" pitchFamily="18" charset="0"/>
              </a:rPr>
              <a:t>(just logic);</a:t>
            </a:r>
          </a:p>
          <a:p>
            <a:pPr marL="285750" indent="-28575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More</a:t>
            </a:r>
            <a:r>
              <a:rPr lang="en-US" i="0" dirty="0">
                <a:solidFill>
                  <a:srgbClr val="002060"/>
                </a:solidFill>
                <a:effectLst/>
                <a:latin typeface="Times New Roman" panose="02020603050405020304" pitchFamily="18" charset="0"/>
                <a:cs typeface="Times New Roman" panose="02020603050405020304" pitchFamily="18" charset="0"/>
              </a:rPr>
              <a:t> stress</a:t>
            </a:r>
            <a:r>
              <a:rPr lang="en-US" dirty="0">
                <a:solidFill>
                  <a:srgbClr val="002060"/>
                </a:solidFill>
                <a:latin typeface="Times New Roman" panose="02020603050405020304" pitchFamily="18" charset="0"/>
                <a:cs typeface="Times New Roman" panose="02020603050405020304" pitchFamily="18" charset="0"/>
              </a:rPr>
              <a:t> from acetylcholine disorder</a:t>
            </a:r>
            <a:br>
              <a:rPr lang="en-US" i="0" dirty="0">
                <a:solidFill>
                  <a:srgbClr val="002060"/>
                </a:solidFill>
                <a:effectLst/>
                <a:latin typeface="Times New Roman" panose="02020603050405020304" pitchFamily="18" charset="0"/>
                <a:cs typeface="Times New Roman" panose="02020603050405020304" pitchFamily="18" charset="0"/>
              </a:rPr>
            </a:br>
            <a:r>
              <a:rPr lang="en-US" i="0" dirty="0">
                <a:solidFill>
                  <a:srgbClr val="002060"/>
                </a:solidFill>
                <a:effectLst/>
                <a:latin typeface="Times New Roman" panose="02020603050405020304" pitchFamily="18" charset="0"/>
                <a:cs typeface="Times New Roman" panose="02020603050405020304" pitchFamily="18" charset="0"/>
              </a:rPr>
              <a:t>(Group of </a:t>
            </a:r>
            <a:r>
              <a:rPr lang="en-US" dirty="0">
                <a:solidFill>
                  <a:srgbClr val="002060"/>
                </a:solidFill>
                <a:latin typeface="Times New Roman" panose="02020603050405020304" pitchFamily="18" charset="0"/>
                <a:cs typeface="Times New Roman" panose="02020603050405020304" pitchFamily="18" charset="0"/>
              </a:rPr>
              <a:t>researchers “Hippocampal acetylcholine modulates stress-related behaviors)</a:t>
            </a:r>
            <a:endParaRPr lang="en-US" i="0" dirty="0">
              <a:solidFill>
                <a:srgbClr val="002060"/>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68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E239B216-F5ED-B348-A1BB-CE85242168B6}"/>
              </a:ext>
            </a:extLst>
          </p:cNvPr>
          <p:cNvSpPr>
            <a:spLocks noGrp="1"/>
          </p:cNvSpPr>
          <p:nvPr>
            <p:ph type="body" sz="quarter" idx="13"/>
          </p:nvPr>
        </p:nvSpPr>
        <p:spPr/>
        <p:txBody>
          <a:bodyPr/>
          <a:lstStyle/>
          <a:p>
            <a:r>
              <a:rPr lang="en-US">
                <a:latin typeface="Times New Roman" panose="02020603050405020304" pitchFamily="18" charset="0"/>
                <a:cs typeface="Times New Roman" panose="02020603050405020304" pitchFamily="18" charset="0"/>
              </a:rPr>
              <a:t>School of Data Analysis</a:t>
            </a:r>
          </a:p>
          <a:p>
            <a:r>
              <a:rPr lang="en-US">
                <a:latin typeface="Times New Roman" panose="02020603050405020304" pitchFamily="18" charset="0"/>
                <a:cs typeface="Times New Roman" panose="02020603050405020304" pitchFamily="18" charset="0"/>
              </a:rPr>
              <a:t>and Artificial Intelligence</a:t>
            </a:r>
            <a:endParaRPr lang="ru-RU">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7986A2D4-D42B-854C-9F3E-6A8095E580B6}"/>
              </a:ext>
            </a:extLst>
          </p:cNvPr>
          <p:cNvSpPr>
            <a:spLocks noGrp="1"/>
          </p:cNvSpPr>
          <p:nvPr>
            <p:ph type="body" sz="quarter" idx="14"/>
          </p:nvPr>
        </p:nvSpPr>
        <p:spPr/>
        <p:txBody>
          <a:bodyPr/>
          <a:lstStyle/>
          <a:p>
            <a:r>
              <a:rPr lang="en-US">
                <a:latin typeface="Times New Roman" panose="02020603050405020304" pitchFamily="18" charset="0"/>
                <a:cs typeface="Times New Roman" panose="02020603050405020304" pitchFamily="18" charset="0"/>
              </a:rPr>
              <a:t>Person-based recommendation system for making new relationships</a:t>
            </a:r>
            <a:endParaRPr lang="ru-RU">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628F0E61-4402-1545-ABC6-7EB156E5B9E6}"/>
              </a:ext>
            </a:extLst>
          </p:cNvPr>
          <p:cNvSpPr>
            <a:spLocks noGrp="1"/>
          </p:cNvSpPr>
          <p:nvPr>
            <p:ph type="body" sz="quarter" idx="15"/>
          </p:nvPr>
        </p:nvSpPr>
        <p:spPr/>
        <p:txBody>
          <a:bodyPr/>
          <a:lstStyle/>
          <a:p>
            <a:r>
              <a:rPr lang="en-US" dirty="0">
                <a:latin typeface="Times New Roman" panose="02020603050405020304" pitchFamily="18" charset="0"/>
                <a:cs typeface="Times New Roman" panose="02020603050405020304" pitchFamily="18" charset="0"/>
              </a:rPr>
              <a:t>Core idea. </a:t>
            </a:r>
          </a:p>
          <a:p>
            <a:r>
              <a:rPr lang="en-US" dirty="0">
                <a:latin typeface="Times New Roman" panose="02020603050405020304" pitchFamily="18" charset="0"/>
                <a:cs typeface="Times New Roman" panose="02020603050405020304" pitchFamily="18" charset="0"/>
              </a:rPr>
              <a:t>Problem. Relevance</a:t>
            </a:r>
            <a:endParaRPr lang="ru-RU" dirty="0">
              <a:latin typeface="Times New Roman" panose="02020603050405020304" pitchFamily="18" charset="0"/>
              <a:cs typeface="Times New Roman" panose="02020603050405020304" pitchFamily="18" charset="0"/>
            </a:endParaRPr>
          </a:p>
        </p:txBody>
      </p:sp>
      <p:sp>
        <p:nvSpPr>
          <p:cNvPr id="5" name="Заголовок 4">
            <a:extLst>
              <a:ext uri="{FF2B5EF4-FFF2-40B4-BE49-F238E27FC236}">
                <a16:creationId xmlns:a16="http://schemas.microsoft.com/office/drawing/2014/main" id="{7B6EC5B9-282D-B84A-B169-E82D520706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More than half of teens make new friends online</a:t>
            </a:r>
            <a:endParaRPr lang="ru-RU" dirty="0">
              <a:latin typeface="Times New Roman" panose="02020603050405020304" pitchFamily="18" charset="0"/>
              <a:cs typeface="Times New Roman" panose="02020603050405020304" pitchFamily="18" charset="0"/>
            </a:endParaRPr>
          </a:p>
        </p:txBody>
      </p:sp>
      <p:sp>
        <p:nvSpPr>
          <p:cNvPr id="6" name="Текст 5">
            <a:extLst>
              <a:ext uri="{FF2B5EF4-FFF2-40B4-BE49-F238E27FC236}">
                <a16:creationId xmlns:a16="http://schemas.microsoft.com/office/drawing/2014/main" id="{52A84FC5-C615-ED4D-97BC-765AAF50474A}"/>
              </a:ext>
            </a:extLst>
          </p:cNvPr>
          <p:cNvSpPr>
            <a:spLocks noGrp="1"/>
          </p:cNvSpPr>
          <p:nvPr>
            <p:ph type="body" sz="quarter" idx="12"/>
          </p:nvPr>
        </p:nvSpPr>
        <p:spPr/>
        <p:txBody>
          <a:bodyPr/>
          <a:lstStyle/>
          <a:p>
            <a:r>
              <a:rPr lang="en-US">
                <a:latin typeface="Times New Roman" panose="02020603050405020304" pitchFamily="18" charset="0"/>
                <a:cs typeface="Times New Roman" panose="02020603050405020304" pitchFamily="18" charset="0"/>
              </a:rPr>
              <a:t>Of teens have made new friends online without any specific recommendation systems.</a:t>
            </a:r>
            <a:endParaRPr lang="ru-RU">
              <a:latin typeface="Times New Roman" panose="02020603050405020304" pitchFamily="18" charset="0"/>
              <a:cs typeface="Times New Roman" panose="02020603050405020304" pitchFamily="18" charset="0"/>
            </a:endParaRPr>
          </a:p>
        </p:txBody>
      </p:sp>
      <p:sp>
        <p:nvSpPr>
          <p:cNvPr id="7" name="Текст 6">
            <a:extLst>
              <a:ext uri="{FF2B5EF4-FFF2-40B4-BE49-F238E27FC236}">
                <a16:creationId xmlns:a16="http://schemas.microsoft.com/office/drawing/2014/main" id="{FF119484-3D29-A348-BD16-DC41D64EC48A}"/>
              </a:ext>
            </a:extLst>
          </p:cNvPr>
          <p:cNvSpPr>
            <a:spLocks noGrp="1"/>
          </p:cNvSpPr>
          <p:nvPr>
            <p:ph type="body" sz="quarter" idx="16"/>
          </p:nvPr>
        </p:nvSpPr>
        <p:spPr/>
        <p:txBody>
          <a:bodyPr vert="horz" lIns="0" tIns="0" rIns="0" bIns="45720" rtlCol="0" anchor="t">
            <a:normAutofit/>
          </a:bodyPr>
          <a:lstStyle/>
          <a:p>
            <a:r>
              <a:rPr lang="en-US">
                <a:latin typeface="Times New Roman" panose="02020603050405020304" pitchFamily="18" charset="0"/>
                <a:cs typeface="Times New Roman" panose="02020603050405020304" pitchFamily="18" charset="0"/>
              </a:rPr>
              <a:t>Say that they have made more than five friends just in digital space.</a:t>
            </a:r>
            <a:endParaRPr lang="ru-RU">
              <a:latin typeface="Times New Roman" panose="02020603050405020304" pitchFamily="18" charset="0"/>
              <a:cs typeface="Times New Roman" panose="02020603050405020304" pitchFamily="18" charset="0"/>
            </a:endParaRPr>
          </a:p>
        </p:txBody>
      </p:sp>
      <p:sp>
        <p:nvSpPr>
          <p:cNvPr id="8" name="Текст 7">
            <a:extLst>
              <a:ext uri="{FF2B5EF4-FFF2-40B4-BE49-F238E27FC236}">
                <a16:creationId xmlns:a16="http://schemas.microsoft.com/office/drawing/2014/main" id="{5E558DF3-421A-AD4A-8AAD-D7C6C3A92B59}"/>
              </a:ext>
            </a:extLst>
          </p:cNvPr>
          <p:cNvSpPr>
            <a:spLocks noGrp="1"/>
          </p:cNvSpPr>
          <p:nvPr>
            <p:ph type="body" sz="quarter" idx="17"/>
          </p:nvPr>
        </p:nvSpPr>
        <p:spPr/>
        <p:txBody>
          <a:bodyPr/>
          <a:lstStyle/>
          <a:p>
            <a:r>
              <a:rPr lang="en-US">
                <a:latin typeface="Times New Roman" panose="02020603050405020304" pitchFamily="18" charset="0"/>
                <a:cs typeface="Times New Roman" panose="02020603050405020304" pitchFamily="18" charset="0"/>
              </a:rPr>
              <a:t>Of surveyed girls finds friends on the Internet.</a:t>
            </a:r>
            <a:endParaRPr lang="ru-RU">
              <a:latin typeface="Times New Roman" panose="02020603050405020304" pitchFamily="18" charset="0"/>
              <a:cs typeface="Times New Roman" panose="02020603050405020304" pitchFamily="18" charset="0"/>
            </a:endParaRPr>
          </a:p>
        </p:txBody>
      </p:sp>
      <p:sp>
        <p:nvSpPr>
          <p:cNvPr id="9" name="Текст 8">
            <a:extLst>
              <a:ext uri="{FF2B5EF4-FFF2-40B4-BE49-F238E27FC236}">
                <a16:creationId xmlns:a16="http://schemas.microsoft.com/office/drawing/2014/main" id="{4D82ABC5-6628-FA4A-9DBB-38E61DCF39FA}"/>
              </a:ext>
            </a:extLst>
          </p:cNvPr>
          <p:cNvSpPr>
            <a:spLocks noGrp="1"/>
          </p:cNvSpPr>
          <p:nvPr>
            <p:ph type="body" sz="quarter" idx="18"/>
          </p:nvPr>
        </p:nvSpPr>
        <p:spPr/>
        <p:txBody>
          <a:bodyPr/>
          <a:lstStyle/>
          <a:p>
            <a:r>
              <a:rPr lang="en-US">
                <a:latin typeface="Times New Roman" panose="02020603050405020304" pitchFamily="18" charset="0"/>
                <a:cs typeface="Times New Roman" panose="02020603050405020304" pitchFamily="18" charset="0"/>
              </a:rPr>
              <a:t>57%</a:t>
            </a:r>
            <a:endParaRPr lang="ru-RU">
              <a:latin typeface="Times New Roman" panose="02020603050405020304" pitchFamily="18" charset="0"/>
              <a:cs typeface="Times New Roman" panose="02020603050405020304" pitchFamily="18" charset="0"/>
            </a:endParaRPr>
          </a:p>
        </p:txBody>
      </p:sp>
      <p:sp>
        <p:nvSpPr>
          <p:cNvPr id="10" name="Текст 9">
            <a:extLst>
              <a:ext uri="{FF2B5EF4-FFF2-40B4-BE49-F238E27FC236}">
                <a16:creationId xmlns:a16="http://schemas.microsoft.com/office/drawing/2014/main" id="{7CC25597-0929-B146-8CD4-B783CF82D88C}"/>
              </a:ext>
            </a:extLst>
          </p:cNvPr>
          <p:cNvSpPr>
            <a:spLocks noGrp="1"/>
          </p:cNvSpPr>
          <p:nvPr>
            <p:ph type="body" sz="quarter" idx="19"/>
          </p:nvPr>
        </p:nvSpPr>
        <p:spPr/>
        <p:txBody>
          <a:bodyPr/>
          <a:lstStyle/>
          <a:p>
            <a:r>
              <a:rPr lang="en-US">
                <a:latin typeface="Times New Roman" panose="02020603050405020304" pitchFamily="18" charset="0"/>
                <a:cs typeface="Times New Roman" panose="02020603050405020304" pitchFamily="18" charset="0"/>
              </a:rPr>
              <a:t>29%</a:t>
            </a:r>
            <a:endParaRPr lang="ru-RU">
              <a:latin typeface="Times New Roman" panose="02020603050405020304" pitchFamily="18" charset="0"/>
              <a:cs typeface="Times New Roman" panose="02020603050405020304" pitchFamily="18" charset="0"/>
            </a:endParaRPr>
          </a:p>
        </p:txBody>
      </p:sp>
      <p:sp>
        <p:nvSpPr>
          <p:cNvPr id="11" name="Текст 10">
            <a:extLst>
              <a:ext uri="{FF2B5EF4-FFF2-40B4-BE49-F238E27FC236}">
                <a16:creationId xmlns:a16="http://schemas.microsoft.com/office/drawing/2014/main" id="{34FA5CE5-ECF7-C344-83CF-2D4A06A5041E}"/>
              </a:ext>
            </a:extLst>
          </p:cNvPr>
          <p:cNvSpPr>
            <a:spLocks noGrp="1"/>
          </p:cNvSpPr>
          <p:nvPr>
            <p:ph type="body" sz="quarter" idx="20"/>
          </p:nvPr>
        </p:nvSpPr>
        <p:spPr/>
        <p:txBody>
          <a:bodyPr/>
          <a:lstStyle/>
          <a:p>
            <a:r>
              <a:rPr lang="en-US">
                <a:latin typeface="Times New Roman" panose="02020603050405020304" pitchFamily="18" charset="0"/>
                <a:cs typeface="Times New Roman" panose="02020603050405020304" pitchFamily="18" charset="0"/>
              </a:rPr>
              <a:t>78%</a:t>
            </a:r>
            <a:endParaRPr lang="ru-RU">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159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DA33D5D5-13C7-8644-8CD8-A04CCCE73695}"/>
              </a:ext>
            </a:extLst>
          </p:cNvPr>
          <p:cNvSpPr>
            <a:spLocks noGrp="1"/>
          </p:cNvSpPr>
          <p:nvPr>
            <p:ph type="body" sz="quarter" idx="13"/>
          </p:nvPr>
        </p:nvSpPr>
        <p:spPr/>
        <p:txBody>
          <a:bodyPr/>
          <a:lstStyle/>
          <a:p>
            <a:r>
              <a:rPr lang="en-US" dirty="0">
                <a:latin typeface="Times New Roman" panose="02020603050405020304" pitchFamily="18" charset="0"/>
                <a:cs typeface="Times New Roman" panose="02020603050405020304" pitchFamily="18" charset="0"/>
              </a:rPr>
              <a:t>School of Data Analysis</a:t>
            </a:r>
          </a:p>
          <a:p>
            <a:r>
              <a:rPr lang="en-US" dirty="0">
                <a:latin typeface="Times New Roman" panose="02020603050405020304" pitchFamily="18" charset="0"/>
                <a:cs typeface="Times New Roman" panose="02020603050405020304" pitchFamily="18" charset="0"/>
              </a:rPr>
              <a:t>and Artificial Intelligence</a:t>
            </a:r>
            <a:endParaRPr lang="ru-RU"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B68095CB-94DB-754D-A4ED-35EBDDB3F749}"/>
              </a:ext>
            </a:extLst>
          </p:cNvPr>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Person-based recommendation system for making new relationships</a:t>
            </a:r>
            <a:endParaRPr lang="ru-RU" dirty="0">
              <a:latin typeface="Times New Roman" panose="02020603050405020304" pitchFamily="18" charset="0"/>
              <a:cs typeface="Times New Roman" panose="02020603050405020304" pitchFamily="18" charset="0"/>
            </a:endParaRPr>
          </a:p>
        </p:txBody>
      </p:sp>
      <p:sp>
        <p:nvSpPr>
          <p:cNvPr id="5" name="Текст 4">
            <a:extLst>
              <a:ext uri="{FF2B5EF4-FFF2-40B4-BE49-F238E27FC236}">
                <a16:creationId xmlns:a16="http://schemas.microsoft.com/office/drawing/2014/main" id="{A6622317-DCC7-F945-8031-3E7F389B9870}"/>
              </a:ext>
            </a:extLst>
          </p:cNvPr>
          <p:cNvSpPr>
            <a:spLocks noGrp="1"/>
          </p:cNvSpPr>
          <p:nvPr>
            <p:ph type="body" sz="quarter" idx="12"/>
          </p:nvPr>
        </p:nvSpPr>
        <p:spPr/>
        <p:txBody>
          <a:bodyPr vert="horz" lIns="0" tIns="0" rIns="0" bIns="45720" rtlCol="0" anchor="t">
            <a:normAutofit/>
          </a:bodyPr>
          <a:lstStyle/>
          <a:p>
            <a:r>
              <a:rPr lang="en-US" dirty="0">
                <a:latin typeface="Times New Roman" panose="02020603050405020304" pitchFamily="18" charset="0"/>
                <a:cs typeface="Times New Roman" panose="02020603050405020304" pitchFamily="18" charset="0"/>
              </a:rPr>
              <a:t>All competing products are in high demand, which may be shown in the amount of downloads, subscriptions, or user profiles. However, they fail to retain the audience based on user behavior and surveys.</a:t>
            </a:r>
            <a:endParaRPr lang="ru-RU" dirty="0">
              <a:latin typeface="Times New Roman" panose="02020603050405020304" pitchFamily="18" charset="0"/>
              <a:cs typeface="Times New Roman" panose="02020603050405020304" pitchFamily="18" charset="0"/>
            </a:endParaRPr>
          </a:p>
        </p:txBody>
      </p:sp>
      <p:sp>
        <p:nvSpPr>
          <p:cNvPr id="6" name="Текст 5">
            <a:extLst>
              <a:ext uri="{FF2B5EF4-FFF2-40B4-BE49-F238E27FC236}">
                <a16:creationId xmlns:a16="http://schemas.microsoft.com/office/drawing/2014/main" id="{A25E05A5-31FE-6744-BC43-4BB36CF7471F}"/>
              </a:ext>
            </a:extLst>
          </p:cNvPr>
          <p:cNvSpPr>
            <a:spLocks noGrp="1"/>
          </p:cNvSpPr>
          <p:nvPr>
            <p:ph type="body" sz="quarter" idx="16"/>
          </p:nvPr>
        </p:nvSpPr>
        <p:spPr>
          <a:xfrm>
            <a:off x="585897" y="4937976"/>
            <a:ext cx="5510103" cy="777024"/>
          </a:xfrm>
        </p:spPr>
        <p:txBody>
          <a:bodyPr vert="horz" lIns="0" tIns="0" rIns="0" bIns="45720" rtlCol="0" anchor="t">
            <a:normAutofit/>
          </a:bodyPr>
          <a:lstStyle/>
          <a:p>
            <a:r>
              <a:rPr lang="en-US" sz="1300" b="1" i="1" dirty="0">
                <a:latin typeface="Times New Roman" panose="02020603050405020304" pitchFamily="18" charset="0"/>
                <a:cs typeface="Times New Roman" panose="02020603050405020304" pitchFamily="18" charset="0"/>
              </a:rPr>
              <a:t>Hypothesis 1: failure to retain audience due to bad recommended content.</a:t>
            </a:r>
          </a:p>
          <a:p>
            <a:r>
              <a:rPr lang="en-US" sz="1300" b="1" i="1" dirty="0">
                <a:latin typeface="Times New Roman" panose="02020603050405020304" pitchFamily="18" charset="0"/>
                <a:cs typeface="Times New Roman" panose="02020603050405020304" pitchFamily="18" charset="0"/>
              </a:rPr>
              <a:t>Hypothesis 2: the complete absence of recommendations leads to a decrease in the audience </a:t>
            </a:r>
          </a:p>
        </p:txBody>
      </p:sp>
      <p:sp>
        <p:nvSpPr>
          <p:cNvPr id="7" name="Текст 6">
            <a:extLst>
              <a:ext uri="{FF2B5EF4-FFF2-40B4-BE49-F238E27FC236}">
                <a16:creationId xmlns:a16="http://schemas.microsoft.com/office/drawing/2014/main" id="{B46BB51F-3F05-3C42-B510-D008849890AC}"/>
              </a:ext>
            </a:extLst>
          </p:cNvPr>
          <p:cNvSpPr>
            <a:spLocks noGrp="1"/>
          </p:cNvSpPr>
          <p:nvPr>
            <p:ph type="body" sz="quarter" idx="18"/>
          </p:nvPr>
        </p:nvSpPr>
        <p:spPr>
          <a:xfrm>
            <a:off x="6096000" y="2855211"/>
            <a:ext cx="5383968" cy="1923823"/>
          </a:xfrm>
        </p:spPr>
        <p:txBody>
          <a:bodyPr>
            <a:norm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Social networks communities;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Apps for dating or making new friends;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Apps for events.</a:t>
            </a:r>
            <a:endParaRPr lang="ru-RU" sz="2800" dirty="0">
              <a:latin typeface="Times New Roman" panose="02020603050405020304" pitchFamily="18" charset="0"/>
              <a:cs typeface="Times New Roman" panose="02020603050405020304" pitchFamily="18" charset="0"/>
            </a:endParaRPr>
          </a:p>
        </p:txBody>
      </p:sp>
      <p:sp>
        <p:nvSpPr>
          <p:cNvPr id="8" name="Текст 7">
            <a:extLst>
              <a:ext uri="{FF2B5EF4-FFF2-40B4-BE49-F238E27FC236}">
                <a16:creationId xmlns:a16="http://schemas.microsoft.com/office/drawing/2014/main" id="{5FE4DD9E-D443-AF4F-A072-F5C4D494A05A}"/>
              </a:ext>
            </a:extLst>
          </p:cNvPr>
          <p:cNvSpPr>
            <a:spLocks noGrp="1"/>
          </p:cNvSpPr>
          <p:nvPr>
            <p:ph type="body" sz="quarter" idx="15"/>
          </p:nvPr>
        </p:nvSpPr>
        <p:spPr/>
        <p:txBody>
          <a:bodyPr/>
          <a:lstStyle/>
          <a:p>
            <a:r>
              <a:rPr lang="en-US" dirty="0">
                <a:latin typeface="Times New Roman" panose="02020603050405020304" pitchFamily="18" charset="0"/>
                <a:cs typeface="Times New Roman" panose="02020603050405020304" pitchFamily="18" charset="0"/>
              </a:rPr>
              <a:t>Competitors. </a:t>
            </a:r>
          </a:p>
          <a:p>
            <a:r>
              <a:rPr lang="en-US" dirty="0">
                <a:latin typeface="Times New Roman" panose="02020603050405020304" pitchFamily="18" charset="0"/>
                <a:cs typeface="Times New Roman" panose="02020603050405020304" pitchFamily="18" charset="0"/>
              </a:rPr>
              <a:t>Business analysis</a:t>
            </a:r>
            <a:endParaRPr lang="ru-RU" dirty="0">
              <a:latin typeface="Times New Roman" panose="02020603050405020304" pitchFamily="18" charset="0"/>
              <a:cs typeface="Times New Roman" panose="02020603050405020304" pitchFamily="18" charset="0"/>
            </a:endParaRPr>
          </a:p>
        </p:txBody>
      </p:sp>
      <p:sp>
        <p:nvSpPr>
          <p:cNvPr id="4" name="Заголовок 3">
            <a:extLst>
              <a:ext uri="{FF2B5EF4-FFF2-40B4-BE49-F238E27FC236}">
                <a16:creationId xmlns:a16="http://schemas.microsoft.com/office/drawing/2014/main" id="{DEBFC62C-9588-F544-918B-2104A12C933E}"/>
              </a:ext>
            </a:extLst>
          </p:cNvPr>
          <p:cNvSpPr>
            <a:spLocks noGrp="1"/>
          </p:cNvSpPr>
          <p:nvPr>
            <p:ph type="title"/>
          </p:nvPr>
        </p:nvSpPr>
        <p:spPr>
          <a:xfrm>
            <a:off x="585898" y="1447790"/>
            <a:ext cx="10714699" cy="777025"/>
          </a:xfrm>
        </p:spPr>
        <p:txBody>
          <a:bodyPr/>
          <a:lstStyle/>
          <a:p>
            <a:r>
              <a:rPr lang="en-US">
                <a:latin typeface="Times New Roman" panose="02020603050405020304" pitchFamily="18" charset="0"/>
                <a:cs typeface="Times New Roman" panose="02020603050405020304" pitchFamily="18" charset="0"/>
              </a:rPr>
              <a:t>Main competitors</a:t>
            </a:r>
            <a:endParaRPr lang="ru-RU">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383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986F7981-A866-4E4F-9C65-238C1CF1BA67}"/>
              </a:ext>
            </a:extLst>
          </p:cNvPr>
          <p:cNvSpPr>
            <a:spLocks noGrp="1"/>
          </p:cNvSpPr>
          <p:nvPr>
            <p:ph type="body" sz="quarter" idx="13"/>
          </p:nvPr>
        </p:nvSpPr>
        <p:spPr/>
        <p:txBody>
          <a:bodyPr/>
          <a:lstStyle/>
          <a:p>
            <a:r>
              <a:rPr lang="en-US">
                <a:latin typeface="Times New Roman" panose="02020603050405020304" pitchFamily="18" charset="0"/>
                <a:cs typeface="Times New Roman" panose="02020603050405020304" pitchFamily="18" charset="0"/>
              </a:rPr>
              <a:t>School of Data Analysis</a:t>
            </a:r>
          </a:p>
          <a:p>
            <a:r>
              <a:rPr lang="en-US">
                <a:latin typeface="Times New Roman" panose="02020603050405020304" pitchFamily="18" charset="0"/>
                <a:cs typeface="Times New Roman" panose="02020603050405020304" pitchFamily="18" charset="0"/>
              </a:rPr>
              <a:t>and Artificial Intelligence</a:t>
            </a:r>
            <a:endParaRPr lang="ru-RU">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0AB0430D-2AAB-034E-ACD0-CF459E67A843}"/>
              </a:ext>
            </a:extLst>
          </p:cNvPr>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Person-based recommendation system for making new relationships</a:t>
            </a:r>
            <a:endParaRPr lang="ru-RU" dirty="0">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BEFAF764-99F8-D24D-8800-048869E59428}"/>
              </a:ext>
            </a:extLst>
          </p:cNvPr>
          <p:cNvSpPr>
            <a:spLocks noGrp="1"/>
          </p:cNvSpPr>
          <p:nvPr>
            <p:ph type="body" sz="quarter" idx="15"/>
          </p:nvPr>
        </p:nvSpPr>
        <p:spPr/>
        <p:txBody>
          <a:bodyPr/>
          <a:lstStyle/>
          <a:p>
            <a:r>
              <a:rPr lang="en-US" dirty="0">
                <a:latin typeface="Times New Roman" panose="02020603050405020304" pitchFamily="18" charset="0"/>
                <a:cs typeface="Times New Roman" panose="02020603050405020304" pitchFamily="18" charset="0"/>
              </a:rPr>
              <a:t>Competitors. </a:t>
            </a:r>
          </a:p>
          <a:p>
            <a:r>
              <a:rPr lang="en-US" dirty="0">
                <a:latin typeface="Times New Roman" panose="02020603050405020304" pitchFamily="18" charset="0"/>
                <a:cs typeface="Times New Roman" panose="02020603050405020304" pitchFamily="18" charset="0"/>
              </a:rPr>
              <a:t>Business analysis</a:t>
            </a:r>
            <a:endParaRPr lang="ru-RU" dirty="0">
              <a:latin typeface="Times New Roman" panose="02020603050405020304" pitchFamily="18" charset="0"/>
              <a:cs typeface="Times New Roman" panose="02020603050405020304" pitchFamily="18" charset="0"/>
            </a:endParaRPr>
          </a:p>
        </p:txBody>
      </p:sp>
      <p:sp>
        <p:nvSpPr>
          <p:cNvPr id="8" name="Текст 7">
            <a:extLst>
              <a:ext uri="{FF2B5EF4-FFF2-40B4-BE49-F238E27FC236}">
                <a16:creationId xmlns:a16="http://schemas.microsoft.com/office/drawing/2014/main" id="{A8320C78-70B9-FB4C-A8E5-E019F0B0F714}"/>
              </a:ext>
            </a:extLst>
          </p:cNvPr>
          <p:cNvSpPr>
            <a:spLocks noGrp="1"/>
          </p:cNvSpPr>
          <p:nvPr>
            <p:ph type="body" sz="quarter" idx="12"/>
          </p:nvPr>
        </p:nvSpPr>
        <p:spPr>
          <a:xfrm>
            <a:off x="585898" y="3082068"/>
            <a:ext cx="4322531" cy="2328142"/>
          </a:xfrm>
        </p:spPr>
        <p:txBody>
          <a:bodyPr vert="horz" lIns="0" tIns="0" rIns="0" bIns="45720" rtlCol="0" anchor="t">
            <a:normAutofit/>
          </a:bodyPr>
          <a:lstStyle/>
          <a:p>
            <a:r>
              <a:rPr lang="en-US" dirty="0">
                <a:latin typeface="Times New Roman" panose="02020603050405020304" pitchFamily="18" charset="0"/>
                <a:cs typeface="Times New Roman" panose="02020603050405020304" pitchFamily="18" charset="0"/>
              </a:rPr>
              <a:t>User profiles from the feed of social network dating pages tend to receive few likes and comments even if the page has a sizable subscription base. There is a demand from the public, which is not being met, it might be argued. In our opinion, this is because such pages don't have any means to individually recommend people who the user might be interested in.</a:t>
            </a:r>
            <a:endParaRPr lang="ru-RU" dirty="0">
              <a:latin typeface="Times New Roman" panose="02020603050405020304" pitchFamily="18" charset="0"/>
              <a:cs typeface="Times New Roman" panose="02020603050405020304" pitchFamily="18" charset="0"/>
            </a:endParaRPr>
          </a:p>
        </p:txBody>
      </p:sp>
      <p:graphicFrame>
        <p:nvGraphicFramePr>
          <p:cNvPr id="9" name="Chart 1">
            <a:extLst>
              <a:ext uri="{FF2B5EF4-FFF2-40B4-BE49-F238E27FC236}">
                <a16:creationId xmlns:a16="http://schemas.microsoft.com/office/drawing/2014/main" id="{6D5D6F76-9C34-3D40-B24A-A6A48894F627}"/>
              </a:ext>
            </a:extLst>
          </p:cNvPr>
          <p:cNvGraphicFramePr/>
          <p:nvPr>
            <p:extLst>
              <p:ext uri="{D42A27DB-BD31-4B8C-83A1-F6EECF244321}">
                <p14:modId xmlns:p14="http://schemas.microsoft.com/office/powerpoint/2010/main" val="2359165629"/>
              </p:ext>
            </p:extLst>
          </p:nvPr>
        </p:nvGraphicFramePr>
        <p:xfrm>
          <a:off x="5227605" y="1449388"/>
          <a:ext cx="6478438" cy="4824412"/>
        </p:xfrm>
        <a:graphic>
          <a:graphicData uri="http://schemas.openxmlformats.org/drawingml/2006/chart">
            <c:chart xmlns:c="http://schemas.openxmlformats.org/drawingml/2006/chart" xmlns:r="http://schemas.openxmlformats.org/officeDocument/2006/relationships" r:id="rId2"/>
          </a:graphicData>
        </a:graphic>
      </p:graphicFrame>
      <p:sp>
        <p:nvSpPr>
          <p:cNvPr id="12" name="Заголовок 3">
            <a:extLst>
              <a:ext uri="{FF2B5EF4-FFF2-40B4-BE49-F238E27FC236}">
                <a16:creationId xmlns:a16="http://schemas.microsoft.com/office/drawing/2014/main" id="{D8CA38FB-AD8E-D5D2-8677-D99C66FEE4B3}"/>
              </a:ext>
            </a:extLst>
          </p:cNvPr>
          <p:cNvSpPr txBox="1">
            <a:spLocks/>
          </p:cNvSpPr>
          <p:nvPr/>
        </p:nvSpPr>
        <p:spPr>
          <a:xfrm>
            <a:off x="585898" y="1447790"/>
            <a:ext cx="10714699" cy="777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Times New Roman" panose="02020603050405020304" pitchFamily="18" charset="0"/>
                <a:cs typeface="Times New Roman" panose="02020603050405020304" pitchFamily="18" charset="0"/>
              </a:rPr>
              <a:t>Social network </a:t>
            </a:r>
          </a:p>
          <a:p>
            <a:r>
              <a:rPr lang="en-US" sz="2400" dirty="0">
                <a:latin typeface="Times New Roman" panose="02020603050405020304" pitchFamily="18" charset="0"/>
                <a:cs typeface="Times New Roman" panose="02020603050405020304" pitchFamily="18" charset="0"/>
              </a:rPr>
              <a:t>communities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89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DA33D5D5-13C7-8644-8CD8-A04CCCE73695}"/>
              </a:ext>
            </a:extLst>
          </p:cNvPr>
          <p:cNvSpPr>
            <a:spLocks noGrp="1"/>
          </p:cNvSpPr>
          <p:nvPr>
            <p:ph type="body" sz="quarter" idx="13"/>
          </p:nvPr>
        </p:nvSpPr>
        <p:spPr/>
        <p:txBody>
          <a:bodyPr/>
          <a:lstStyle/>
          <a:p>
            <a:r>
              <a:rPr lang="en-US" dirty="0">
                <a:latin typeface="Times New Roman" panose="02020603050405020304" pitchFamily="18" charset="0"/>
                <a:cs typeface="Times New Roman" panose="02020603050405020304" pitchFamily="18" charset="0"/>
              </a:rPr>
              <a:t>School of Data Analysis</a:t>
            </a:r>
          </a:p>
          <a:p>
            <a:r>
              <a:rPr lang="en-US" dirty="0">
                <a:latin typeface="Times New Roman" panose="02020603050405020304" pitchFamily="18" charset="0"/>
                <a:cs typeface="Times New Roman" panose="02020603050405020304" pitchFamily="18" charset="0"/>
              </a:rPr>
              <a:t>and Artificial Intelligence</a:t>
            </a:r>
            <a:endParaRPr lang="ru-RU"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B68095CB-94DB-754D-A4ED-35EBDDB3F749}"/>
              </a:ext>
            </a:extLst>
          </p:cNvPr>
          <p:cNvSpPr>
            <a:spLocks noGrp="1"/>
          </p:cNvSpPr>
          <p:nvPr>
            <p:ph type="body" sz="quarter" idx="14"/>
          </p:nvPr>
        </p:nvSpPr>
        <p:spPr/>
        <p:txBody>
          <a:bodyPr/>
          <a:lstStyle/>
          <a:p>
            <a:r>
              <a:rPr lang="en-US" dirty="0">
                <a:latin typeface="Times New Roman" panose="02020603050405020304" pitchFamily="18" charset="0"/>
                <a:cs typeface="Times New Roman" panose="02020603050405020304" pitchFamily="18" charset="0"/>
              </a:rPr>
              <a:t>Person-based recommendation system for making new relationships</a:t>
            </a:r>
            <a:endParaRPr lang="ru-RU" dirty="0">
              <a:latin typeface="Times New Roman" panose="02020603050405020304" pitchFamily="18" charset="0"/>
              <a:cs typeface="Times New Roman" panose="02020603050405020304" pitchFamily="18" charset="0"/>
            </a:endParaRPr>
          </a:p>
        </p:txBody>
      </p:sp>
      <p:sp>
        <p:nvSpPr>
          <p:cNvPr id="5" name="Текст 4">
            <a:extLst>
              <a:ext uri="{FF2B5EF4-FFF2-40B4-BE49-F238E27FC236}">
                <a16:creationId xmlns:a16="http://schemas.microsoft.com/office/drawing/2014/main" id="{A6622317-DCC7-F945-8031-3E7F389B9870}"/>
              </a:ext>
            </a:extLst>
          </p:cNvPr>
          <p:cNvSpPr>
            <a:spLocks noGrp="1"/>
          </p:cNvSpPr>
          <p:nvPr>
            <p:ph type="body" sz="quarter" idx="12"/>
          </p:nvPr>
        </p:nvSpPr>
        <p:spPr/>
        <p:txBody>
          <a:bodyPr vert="horz" lIns="0" tIns="0" rIns="0" bIns="45720" rtlCol="0" anchor="t">
            <a:normAutofit/>
          </a:bodyPr>
          <a:lstStyle/>
          <a:p>
            <a:r>
              <a:rPr lang="en-US">
                <a:latin typeface="Times New Roman" panose="02020603050405020304" pitchFamily="18" charset="0"/>
                <a:cs typeface="Times New Roman" panose="02020603050405020304" pitchFamily="18" charset="0"/>
              </a:rPr>
              <a:t>All of these apps feature some sort of recommendation system, that has a number of flaws.</a:t>
            </a:r>
            <a:r>
              <a:rPr lang="ru-RU">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Let's examine the most well-known Tinder system as an example. Others mimic it in numerous ways while adding their own qualities to it.</a:t>
            </a:r>
            <a:endParaRPr lang="ru-RU">
              <a:latin typeface="Times New Roman" panose="02020603050405020304" pitchFamily="18" charset="0"/>
              <a:cs typeface="Times New Roman" panose="02020603050405020304" pitchFamily="18" charset="0"/>
            </a:endParaRPr>
          </a:p>
        </p:txBody>
      </p:sp>
      <p:sp>
        <p:nvSpPr>
          <p:cNvPr id="7" name="Текст 6">
            <a:extLst>
              <a:ext uri="{FF2B5EF4-FFF2-40B4-BE49-F238E27FC236}">
                <a16:creationId xmlns:a16="http://schemas.microsoft.com/office/drawing/2014/main" id="{B46BB51F-3F05-3C42-B510-D008849890AC}"/>
              </a:ext>
            </a:extLst>
          </p:cNvPr>
          <p:cNvSpPr>
            <a:spLocks noGrp="1"/>
          </p:cNvSpPr>
          <p:nvPr>
            <p:ph type="body" sz="quarter" idx="18"/>
          </p:nvPr>
        </p:nvSpPr>
        <p:spPr>
          <a:xfrm>
            <a:off x="8064499" y="2626406"/>
            <a:ext cx="2070100" cy="2253523"/>
          </a:xfrm>
        </p:spPr>
        <p:txBody>
          <a:bodyPr/>
          <a:lstStyle/>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Tinder;</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Badoo;</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Wink;</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Bumble.</a:t>
            </a:r>
            <a:endParaRPr lang="ru-RU" dirty="0">
              <a:latin typeface="Times New Roman" panose="02020603050405020304" pitchFamily="18" charset="0"/>
              <a:cs typeface="Times New Roman" panose="02020603050405020304" pitchFamily="18" charset="0"/>
            </a:endParaRPr>
          </a:p>
        </p:txBody>
      </p:sp>
      <p:sp>
        <p:nvSpPr>
          <p:cNvPr id="8" name="Текст 7">
            <a:extLst>
              <a:ext uri="{FF2B5EF4-FFF2-40B4-BE49-F238E27FC236}">
                <a16:creationId xmlns:a16="http://schemas.microsoft.com/office/drawing/2014/main" id="{5FE4DD9E-D443-AF4F-A072-F5C4D494A05A}"/>
              </a:ext>
            </a:extLst>
          </p:cNvPr>
          <p:cNvSpPr>
            <a:spLocks noGrp="1"/>
          </p:cNvSpPr>
          <p:nvPr>
            <p:ph type="body" sz="quarter" idx="15"/>
          </p:nvPr>
        </p:nvSpPr>
        <p:spPr/>
        <p:txBody>
          <a:bodyPr/>
          <a:lstStyle/>
          <a:p>
            <a:r>
              <a:rPr lang="en-US" dirty="0">
                <a:latin typeface="Times New Roman" panose="02020603050405020304" pitchFamily="18" charset="0"/>
                <a:cs typeface="Times New Roman" panose="02020603050405020304" pitchFamily="18" charset="0"/>
              </a:rPr>
              <a:t>Competitors. </a:t>
            </a:r>
          </a:p>
          <a:p>
            <a:r>
              <a:rPr lang="en-US" dirty="0">
                <a:latin typeface="Times New Roman" panose="02020603050405020304" pitchFamily="18" charset="0"/>
                <a:cs typeface="Times New Roman" panose="02020603050405020304" pitchFamily="18" charset="0"/>
              </a:rPr>
              <a:t>Business analysis</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4" name="Заголовок 3">
            <a:extLst>
              <a:ext uri="{FF2B5EF4-FFF2-40B4-BE49-F238E27FC236}">
                <a16:creationId xmlns:a16="http://schemas.microsoft.com/office/drawing/2014/main" id="{DEBFC62C-9588-F544-918B-2104A12C933E}"/>
              </a:ext>
            </a:extLst>
          </p:cNvPr>
          <p:cNvSpPr>
            <a:spLocks noGrp="1"/>
          </p:cNvSpPr>
          <p:nvPr>
            <p:ph type="title"/>
          </p:nvPr>
        </p:nvSpPr>
        <p:spPr>
          <a:xfrm>
            <a:off x="585898" y="1447790"/>
            <a:ext cx="10714699" cy="777025"/>
          </a:xfrm>
        </p:spPr>
        <p:txBody>
          <a:bodyPr/>
          <a:lstStyle/>
          <a:p>
            <a:r>
              <a:rPr lang="en-US" dirty="0">
                <a:latin typeface="Times New Roman" panose="02020603050405020304" pitchFamily="18" charset="0"/>
                <a:cs typeface="Times New Roman" panose="02020603050405020304" pitchFamily="18" charset="0"/>
              </a:rPr>
              <a:t>Apps for dating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or making friends</a:t>
            </a:r>
            <a:endParaRPr lang="ru-RU"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5439313C-EB59-1447-E72C-7DFD93633D68}"/>
              </a:ext>
            </a:extLst>
          </p:cNvPr>
          <p:cNvGrpSpPr/>
          <p:nvPr/>
        </p:nvGrpSpPr>
        <p:grpSpPr>
          <a:xfrm>
            <a:off x="1028264" y="3537359"/>
            <a:ext cx="6011447" cy="3079075"/>
            <a:chOff x="-707015" y="3971089"/>
            <a:chExt cx="5360523" cy="2745671"/>
          </a:xfrm>
        </p:grpSpPr>
        <p:pic>
          <p:nvPicPr>
            <p:cNvPr id="2050" name="Picture 2">
              <a:extLst>
                <a:ext uri="{FF2B5EF4-FFF2-40B4-BE49-F238E27FC236}">
                  <a16:creationId xmlns:a16="http://schemas.microsoft.com/office/drawing/2014/main" id="{5E1AF947-5839-6360-680B-E7C390604C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8432"/>
            <a:stretch/>
          </p:blipFill>
          <p:spPr bwMode="auto">
            <a:xfrm>
              <a:off x="549593" y="3971089"/>
              <a:ext cx="1051810" cy="11525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4502C35-25B8-D2CF-C223-76659F9E58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272"/>
            <a:stretch/>
          </p:blipFill>
          <p:spPr bwMode="auto">
            <a:xfrm>
              <a:off x="2250744" y="4905678"/>
              <a:ext cx="1252994" cy="18110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Приложения в Google Play – Wink - make new friends">
              <a:extLst>
                <a:ext uri="{FF2B5EF4-FFF2-40B4-BE49-F238E27FC236}">
                  <a16:creationId xmlns:a16="http://schemas.microsoft.com/office/drawing/2014/main" id="{F887244E-47B1-2F40-04DB-28B128CD9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015" y="5498961"/>
              <a:ext cx="950873" cy="9508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84DD6D49-69E1-4CB9-6C5E-B63BC2D3EE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4699" r="80082" b="34973"/>
            <a:stretch/>
          </p:blipFill>
          <p:spPr bwMode="auto">
            <a:xfrm>
              <a:off x="3402344" y="4052002"/>
              <a:ext cx="1251164" cy="10716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132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173A73-FBFA-4E1D-67CD-96597453158B}"/>
              </a:ext>
            </a:extLst>
          </p:cNvPr>
          <p:cNvSpPr>
            <a:spLocks noGrp="1"/>
          </p:cNvSpPr>
          <p:nvPr>
            <p:ph type="body" sz="quarter" idx="13"/>
          </p:nvPr>
        </p:nvSpPr>
        <p:spPr/>
        <p:txBody>
          <a:bodyPr/>
          <a:lstStyle/>
          <a:p>
            <a:r>
              <a:rPr lang="en-US">
                <a:latin typeface="Times New Roman" panose="02020603050405020304" pitchFamily="18" charset="0"/>
                <a:cs typeface="Times New Roman" panose="02020603050405020304" pitchFamily="18" charset="0"/>
              </a:rPr>
              <a:t>School of Data Analysis</a:t>
            </a:r>
          </a:p>
          <a:p>
            <a:r>
              <a:rPr lang="en-US">
                <a:latin typeface="Times New Roman" panose="02020603050405020304" pitchFamily="18" charset="0"/>
                <a:cs typeface="Times New Roman" panose="02020603050405020304" pitchFamily="18" charset="0"/>
              </a:rPr>
              <a:t>and Artificial Intelligence</a:t>
            </a:r>
            <a:endParaRPr lang="ru-RU">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DE8996A-5E62-CCB3-D596-51C12B577EA0}"/>
              </a:ext>
            </a:extLst>
          </p:cNvPr>
          <p:cNvSpPr>
            <a:spLocks noGrp="1"/>
          </p:cNvSpPr>
          <p:nvPr>
            <p:ph type="body" sz="quarter" idx="14"/>
          </p:nvPr>
        </p:nvSpPr>
        <p:spPr/>
        <p:txBody>
          <a:bodyPr/>
          <a:lstStyle/>
          <a:p>
            <a:r>
              <a:rPr lang="en-US">
                <a:latin typeface="Times New Roman" panose="02020603050405020304" pitchFamily="18" charset="0"/>
                <a:cs typeface="Times New Roman" panose="02020603050405020304" pitchFamily="18" charset="0"/>
              </a:rPr>
              <a:t>Person-based recommendation system for making new relationships</a:t>
            </a:r>
            <a:endParaRPr lang="ru-RU">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5836A32-BE8D-AA7C-0FBD-D40E49E04D0F}"/>
              </a:ext>
            </a:extLst>
          </p:cNvPr>
          <p:cNvSpPr>
            <a:spLocks noGrp="1"/>
          </p:cNvSpPr>
          <p:nvPr>
            <p:ph type="body" sz="quarter" idx="15"/>
          </p:nvPr>
        </p:nvSpPr>
        <p:spPr/>
        <p:txBody>
          <a:bodyPr/>
          <a:lstStyle/>
          <a:p>
            <a:r>
              <a:rPr lang="en-US" dirty="0">
                <a:latin typeface="Times New Roman" panose="02020603050405020304" pitchFamily="18" charset="0"/>
                <a:cs typeface="Times New Roman" panose="02020603050405020304" pitchFamily="18" charset="0"/>
              </a:rPr>
              <a:t>Competitors. </a:t>
            </a:r>
          </a:p>
          <a:p>
            <a:r>
              <a:rPr lang="en-US" dirty="0">
                <a:latin typeface="Times New Roman" panose="02020603050405020304" pitchFamily="18" charset="0"/>
                <a:cs typeface="Times New Roman" panose="02020603050405020304" pitchFamily="18" charset="0"/>
              </a:rPr>
              <a:t>Business analysis</a:t>
            </a:r>
            <a:endParaRPr lang="ru-RU"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8" name="Title 7">
            <a:extLst>
              <a:ext uri="{FF2B5EF4-FFF2-40B4-BE49-F238E27FC236}">
                <a16:creationId xmlns:a16="http://schemas.microsoft.com/office/drawing/2014/main" id="{5C17268C-C665-2768-E056-EBC75D57D61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Tinder cons and pros </a:t>
            </a:r>
          </a:p>
        </p:txBody>
      </p:sp>
      <p:grpSp>
        <p:nvGrpSpPr>
          <p:cNvPr id="28" name="Group 27">
            <a:extLst>
              <a:ext uri="{FF2B5EF4-FFF2-40B4-BE49-F238E27FC236}">
                <a16:creationId xmlns:a16="http://schemas.microsoft.com/office/drawing/2014/main" id="{296EB150-1079-DCB1-258C-46D9F683E216}"/>
              </a:ext>
            </a:extLst>
          </p:cNvPr>
          <p:cNvGrpSpPr/>
          <p:nvPr/>
        </p:nvGrpSpPr>
        <p:grpSpPr>
          <a:xfrm>
            <a:off x="871685" y="1988706"/>
            <a:ext cx="4591957" cy="4344969"/>
            <a:chOff x="0" y="1836302"/>
            <a:chExt cx="4591957" cy="4344969"/>
          </a:xfrm>
        </p:grpSpPr>
        <p:cxnSp>
          <p:nvCxnSpPr>
            <p:cNvPr id="14" name="Straight Connector 13">
              <a:extLst>
                <a:ext uri="{FF2B5EF4-FFF2-40B4-BE49-F238E27FC236}">
                  <a16:creationId xmlns:a16="http://schemas.microsoft.com/office/drawing/2014/main" id="{99071423-518C-E526-B5F2-5234650BB1DB}"/>
                </a:ext>
              </a:extLst>
            </p:cNvPr>
            <p:cNvCxnSpPr>
              <a:cxnSpLocks/>
            </p:cNvCxnSpPr>
            <p:nvPr/>
          </p:nvCxnSpPr>
          <p:spPr>
            <a:xfrm>
              <a:off x="0" y="6091670"/>
              <a:ext cx="4591957" cy="0"/>
            </a:xfrm>
            <a:prstGeom prst="line">
              <a:avLst/>
            </a:prstGeom>
            <a:ln w="203200">
              <a:solidFill>
                <a:srgbClr val="00C5B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B1C0300-CFAA-464E-63B7-5A635F4B3C99}"/>
                </a:ext>
              </a:extLst>
            </p:cNvPr>
            <p:cNvCxnSpPr>
              <a:cxnSpLocks/>
            </p:cNvCxnSpPr>
            <p:nvPr/>
          </p:nvCxnSpPr>
          <p:spPr>
            <a:xfrm flipH="1">
              <a:off x="4490357" y="1836302"/>
              <a:ext cx="3856" cy="4344969"/>
            </a:xfrm>
            <a:prstGeom prst="line">
              <a:avLst/>
            </a:prstGeom>
            <a:ln w="203200">
              <a:solidFill>
                <a:srgbClr val="00C5B6"/>
              </a:solidFill>
              <a:headEnd type="triangle" w="sm" len="sm"/>
              <a:tailEnd type="none" w="med" len="med"/>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13C3871A-D911-B2C3-BCCE-474982A1BFE6}"/>
              </a:ext>
            </a:extLst>
          </p:cNvPr>
          <p:cNvGrpSpPr/>
          <p:nvPr/>
        </p:nvGrpSpPr>
        <p:grpSpPr>
          <a:xfrm rot="10800000">
            <a:off x="6208896" y="1988706"/>
            <a:ext cx="4591957" cy="4344969"/>
            <a:chOff x="0" y="1836302"/>
            <a:chExt cx="4591957" cy="4344969"/>
          </a:xfrm>
        </p:grpSpPr>
        <p:cxnSp>
          <p:nvCxnSpPr>
            <p:cNvPr id="30" name="Straight Connector 29">
              <a:extLst>
                <a:ext uri="{FF2B5EF4-FFF2-40B4-BE49-F238E27FC236}">
                  <a16:creationId xmlns:a16="http://schemas.microsoft.com/office/drawing/2014/main" id="{B9B745F5-2D38-8F25-630B-6F1A806A0849}"/>
                </a:ext>
              </a:extLst>
            </p:cNvPr>
            <p:cNvCxnSpPr>
              <a:cxnSpLocks/>
            </p:cNvCxnSpPr>
            <p:nvPr/>
          </p:nvCxnSpPr>
          <p:spPr>
            <a:xfrm>
              <a:off x="0" y="6091670"/>
              <a:ext cx="4591957" cy="0"/>
            </a:xfrm>
            <a:prstGeom prst="line">
              <a:avLst/>
            </a:prstGeom>
            <a:ln w="203200">
              <a:solidFill>
                <a:srgbClr val="F2731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0E19045-70E8-390E-217F-9952C3C4EEC6}"/>
                </a:ext>
              </a:extLst>
            </p:cNvPr>
            <p:cNvCxnSpPr>
              <a:cxnSpLocks/>
            </p:cNvCxnSpPr>
            <p:nvPr/>
          </p:nvCxnSpPr>
          <p:spPr>
            <a:xfrm flipH="1">
              <a:off x="4490357" y="1836302"/>
              <a:ext cx="3856" cy="4344969"/>
            </a:xfrm>
            <a:prstGeom prst="line">
              <a:avLst/>
            </a:prstGeom>
            <a:ln w="203200">
              <a:solidFill>
                <a:srgbClr val="F27312"/>
              </a:solidFill>
              <a:headEnd type="triangle" w="sm" len="sm"/>
              <a:tailEnd type="none" w="med" len="med"/>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8175D03F-24D0-4CE0-A95F-147F72282CAE}"/>
              </a:ext>
            </a:extLst>
          </p:cNvPr>
          <p:cNvSpPr txBox="1"/>
          <p:nvPr/>
        </p:nvSpPr>
        <p:spPr>
          <a:xfrm>
            <a:off x="9106894" y="1507379"/>
            <a:ext cx="1430713" cy="646331"/>
          </a:xfrm>
          <a:prstGeom prst="rect">
            <a:avLst/>
          </a:prstGeom>
          <a:noFill/>
        </p:spPr>
        <p:txBody>
          <a:bodyPr wrap="none" rtlCol="0">
            <a:spAutoFit/>
          </a:bodyPr>
          <a:lstStyle/>
          <a:p>
            <a:pPr algn="l"/>
            <a:r>
              <a:rPr lang="en-US" sz="3600" dirty="0">
                <a:solidFill>
                  <a:srgbClr val="F27312"/>
                </a:solidFill>
                <a:latin typeface="Times New Roman" panose="02020603050405020304" pitchFamily="18" charset="0"/>
                <a:cs typeface="Times New Roman" panose="02020603050405020304" pitchFamily="18" charset="0"/>
              </a:rPr>
              <a:t>CONS</a:t>
            </a:r>
          </a:p>
        </p:txBody>
      </p:sp>
      <p:sp>
        <p:nvSpPr>
          <p:cNvPr id="33" name="TextBox 32">
            <a:extLst>
              <a:ext uri="{FF2B5EF4-FFF2-40B4-BE49-F238E27FC236}">
                <a16:creationId xmlns:a16="http://schemas.microsoft.com/office/drawing/2014/main" id="{73584410-E7A3-9982-5D2C-C618FBD6AF87}"/>
              </a:ext>
            </a:extLst>
          </p:cNvPr>
          <p:cNvSpPr txBox="1"/>
          <p:nvPr/>
        </p:nvSpPr>
        <p:spPr>
          <a:xfrm>
            <a:off x="1254138" y="5672136"/>
            <a:ext cx="1338828" cy="646331"/>
          </a:xfrm>
          <a:prstGeom prst="rect">
            <a:avLst/>
          </a:prstGeom>
          <a:noFill/>
        </p:spPr>
        <p:txBody>
          <a:bodyPr wrap="none" rtlCol="0">
            <a:spAutoFit/>
          </a:bodyPr>
          <a:lstStyle/>
          <a:p>
            <a:pPr algn="l"/>
            <a:r>
              <a:rPr lang="en-US" sz="3600" dirty="0">
                <a:solidFill>
                  <a:srgbClr val="00C5B6"/>
                </a:solidFill>
                <a:latin typeface="Times New Roman" panose="02020603050405020304" pitchFamily="18" charset="0"/>
                <a:cs typeface="Times New Roman" panose="02020603050405020304" pitchFamily="18" charset="0"/>
              </a:rPr>
              <a:t>PROS</a:t>
            </a:r>
          </a:p>
        </p:txBody>
      </p:sp>
      <p:sp>
        <p:nvSpPr>
          <p:cNvPr id="34" name="Oval 33">
            <a:extLst>
              <a:ext uri="{FF2B5EF4-FFF2-40B4-BE49-F238E27FC236}">
                <a16:creationId xmlns:a16="http://schemas.microsoft.com/office/drawing/2014/main" id="{A42C6A59-6600-6CDD-9A70-BCF96D8010C2}"/>
              </a:ext>
            </a:extLst>
          </p:cNvPr>
          <p:cNvSpPr/>
          <p:nvPr/>
        </p:nvSpPr>
        <p:spPr>
          <a:xfrm>
            <a:off x="6253858" y="2473997"/>
            <a:ext cx="572246" cy="553476"/>
          </a:xfrm>
          <a:prstGeom prst="ellipse">
            <a:avLst/>
          </a:prstGeom>
          <a:noFill/>
          <a:ln>
            <a:solidFill>
              <a:srgbClr val="F2731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4C3B188B-0353-1663-8C23-8ED4612E1358}"/>
              </a:ext>
            </a:extLst>
          </p:cNvPr>
          <p:cNvSpPr/>
          <p:nvPr/>
        </p:nvSpPr>
        <p:spPr>
          <a:xfrm>
            <a:off x="6253858" y="3404653"/>
            <a:ext cx="572246" cy="553476"/>
          </a:xfrm>
          <a:prstGeom prst="ellipse">
            <a:avLst/>
          </a:prstGeom>
          <a:noFill/>
          <a:ln>
            <a:solidFill>
              <a:srgbClr val="F2731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64A39441-765C-CE5E-5EF1-8AE1276D398C}"/>
              </a:ext>
            </a:extLst>
          </p:cNvPr>
          <p:cNvSpPr/>
          <p:nvPr/>
        </p:nvSpPr>
        <p:spPr>
          <a:xfrm>
            <a:off x="6253858" y="4335799"/>
            <a:ext cx="572246" cy="553476"/>
          </a:xfrm>
          <a:prstGeom prst="ellipse">
            <a:avLst/>
          </a:prstGeom>
          <a:noFill/>
          <a:ln>
            <a:solidFill>
              <a:srgbClr val="F2731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A73DF0D7-25F6-3E3B-E256-4729E0F10743}"/>
              </a:ext>
            </a:extLst>
          </p:cNvPr>
          <p:cNvSpPr/>
          <p:nvPr/>
        </p:nvSpPr>
        <p:spPr>
          <a:xfrm>
            <a:off x="6253858" y="5266945"/>
            <a:ext cx="572246" cy="553476"/>
          </a:xfrm>
          <a:prstGeom prst="ellipse">
            <a:avLst/>
          </a:prstGeom>
          <a:noFill/>
          <a:ln>
            <a:solidFill>
              <a:srgbClr val="F2731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8" name="Oval 37">
            <a:extLst>
              <a:ext uri="{FF2B5EF4-FFF2-40B4-BE49-F238E27FC236}">
                <a16:creationId xmlns:a16="http://schemas.microsoft.com/office/drawing/2014/main" id="{D49577BC-763B-B4DD-F7A1-EF3262F2A81A}"/>
              </a:ext>
            </a:extLst>
          </p:cNvPr>
          <p:cNvSpPr/>
          <p:nvPr/>
        </p:nvSpPr>
        <p:spPr>
          <a:xfrm>
            <a:off x="6306638" y="2544581"/>
            <a:ext cx="421139" cy="418795"/>
          </a:xfrm>
          <a:prstGeom prst="ellipse">
            <a:avLst/>
          </a:prstGeom>
          <a:solidFill>
            <a:srgbClr val="F27312"/>
          </a:solidFill>
          <a:ln>
            <a:solidFill>
              <a:srgbClr val="F2731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1" name="Graphic 40">
            <a:extLst>
              <a:ext uri="{FF2B5EF4-FFF2-40B4-BE49-F238E27FC236}">
                <a16:creationId xmlns:a16="http://schemas.microsoft.com/office/drawing/2014/main" id="{4702FE0D-F082-C2AD-7837-40AE70F868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8985" y="2650293"/>
            <a:ext cx="200884" cy="200884"/>
          </a:xfrm>
          <a:prstGeom prst="rect">
            <a:avLst/>
          </a:prstGeom>
        </p:spPr>
      </p:pic>
      <p:sp>
        <p:nvSpPr>
          <p:cNvPr id="42" name="Google Shape;1858;p56">
            <a:extLst>
              <a:ext uri="{FF2B5EF4-FFF2-40B4-BE49-F238E27FC236}">
                <a16:creationId xmlns:a16="http://schemas.microsoft.com/office/drawing/2014/main" id="{6C605017-5B5A-CDD5-12FA-AF7F5C36FCDF}"/>
              </a:ext>
            </a:extLst>
          </p:cNvPr>
          <p:cNvSpPr txBox="1">
            <a:spLocks/>
          </p:cNvSpPr>
          <p:nvPr/>
        </p:nvSpPr>
        <p:spPr>
          <a:xfrm>
            <a:off x="6923847" y="2670616"/>
            <a:ext cx="2571404" cy="349562"/>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latin typeface="Times New Roman" panose="02020603050405020304" pitchFamily="18" charset="0"/>
                <a:cs typeface="Times New Roman" panose="02020603050405020304" pitchFamily="18" charset="0"/>
              </a:rPr>
              <a:t>Solution: implement events which you can plan with any you liked.</a:t>
            </a:r>
          </a:p>
        </p:txBody>
      </p:sp>
      <p:sp>
        <p:nvSpPr>
          <p:cNvPr id="43" name="Title 7">
            <a:extLst>
              <a:ext uri="{FF2B5EF4-FFF2-40B4-BE49-F238E27FC236}">
                <a16:creationId xmlns:a16="http://schemas.microsoft.com/office/drawing/2014/main" id="{99FD42BB-E734-C2D5-DAD5-D0CB852E378C}"/>
              </a:ext>
            </a:extLst>
          </p:cNvPr>
          <p:cNvSpPr txBox="1">
            <a:spLocks/>
          </p:cNvSpPr>
          <p:nvPr/>
        </p:nvSpPr>
        <p:spPr>
          <a:xfrm>
            <a:off x="6929146" y="2405933"/>
            <a:ext cx="2062225" cy="277296"/>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en-US" sz="1600" dirty="0">
                <a:latin typeface="Times New Roman" panose="02020603050405020304" pitchFamily="18" charset="0"/>
                <a:cs typeface="Times New Roman" panose="02020603050405020304" pitchFamily="18" charset="0"/>
              </a:rPr>
              <a:t>Matches mean nothing</a:t>
            </a:r>
          </a:p>
        </p:txBody>
      </p:sp>
      <p:sp>
        <p:nvSpPr>
          <p:cNvPr id="44" name="Google Shape;1858;p56">
            <a:extLst>
              <a:ext uri="{FF2B5EF4-FFF2-40B4-BE49-F238E27FC236}">
                <a16:creationId xmlns:a16="http://schemas.microsoft.com/office/drawing/2014/main" id="{9678E769-7E3C-78FD-37EB-A4AD99E2A4B6}"/>
              </a:ext>
            </a:extLst>
          </p:cNvPr>
          <p:cNvSpPr txBox="1">
            <a:spLocks/>
          </p:cNvSpPr>
          <p:nvPr/>
        </p:nvSpPr>
        <p:spPr>
          <a:xfrm>
            <a:off x="6938423" y="3608567"/>
            <a:ext cx="2571404" cy="349562"/>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latin typeface="Times New Roman" panose="02020603050405020304" pitchFamily="18" charset="0"/>
                <a:cs typeface="Times New Roman" panose="02020603050405020304" pitchFamily="18" charset="0"/>
              </a:rPr>
              <a:t>In case of recommendation system based on photos</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like in tinder)</a:t>
            </a:r>
          </a:p>
        </p:txBody>
      </p:sp>
      <p:sp>
        <p:nvSpPr>
          <p:cNvPr id="45" name="Title 7">
            <a:extLst>
              <a:ext uri="{FF2B5EF4-FFF2-40B4-BE49-F238E27FC236}">
                <a16:creationId xmlns:a16="http://schemas.microsoft.com/office/drawing/2014/main" id="{ADE2F4C0-7BCD-DBF4-3802-E93055BD937B}"/>
              </a:ext>
            </a:extLst>
          </p:cNvPr>
          <p:cNvSpPr txBox="1">
            <a:spLocks/>
          </p:cNvSpPr>
          <p:nvPr/>
        </p:nvSpPr>
        <p:spPr>
          <a:xfrm>
            <a:off x="6904999" y="3343884"/>
            <a:ext cx="1691248" cy="277296"/>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1600" dirty="0">
                <a:latin typeface="Times New Roman" panose="02020603050405020304" pitchFamily="18" charset="0"/>
                <a:cs typeface="Times New Roman" panose="02020603050405020304" pitchFamily="18" charset="0"/>
              </a:rPr>
              <a:t>Bad differentiation</a:t>
            </a:r>
          </a:p>
        </p:txBody>
      </p:sp>
      <p:sp>
        <p:nvSpPr>
          <p:cNvPr id="48" name="Oval 47">
            <a:extLst>
              <a:ext uri="{FF2B5EF4-FFF2-40B4-BE49-F238E27FC236}">
                <a16:creationId xmlns:a16="http://schemas.microsoft.com/office/drawing/2014/main" id="{D664C796-0251-65CB-5DE0-F3BC3DACD6BB}"/>
              </a:ext>
            </a:extLst>
          </p:cNvPr>
          <p:cNvSpPr/>
          <p:nvPr/>
        </p:nvSpPr>
        <p:spPr>
          <a:xfrm>
            <a:off x="6338858" y="3468784"/>
            <a:ext cx="421139" cy="418795"/>
          </a:xfrm>
          <a:prstGeom prst="ellipse">
            <a:avLst/>
          </a:prstGeom>
          <a:solidFill>
            <a:srgbClr val="F27312"/>
          </a:solidFill>
          <a:ln>
            <a:solidFill>
              <a:srgbClr val="F2731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7" name="Graphic 46">
            <a:extLst>
              <a:ext uri="{FF2B5EF4-FFF2-40B4-BE49-F238E27FC236}">
                <a16:creationId xmlns:a16="http://schemas.microsoft.com/office/drawing/2014/main" id="{93ACF7A2-8BF8-1A89-5C8B-C78D7E6A88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52710" y="3554748"/>
            <a:ext cx="228600" cy="228600"/>
          </a:xfrm>
          <a:prstGeom prst="rect">
            <a:avLst/>
          </a:prstGeom>
        </p:spPr>
      </p:pic>
      <p:sp>
        <p:nvSpPr>
          <p:cNvPr id="49" name="Oval 48">
            <a:extLst>
              <a:ext uri="{FF2B5EF4-FFF2-40B4-BE49-F238E27FC236}">
                <a16:creationId xmlns:a16="http://schemas.microsoft.com/office/drawing/2014/main" id="{0B2E7863-5C51-EF90-34F5-0C74D02FDF50}"/>
              </a:ext>
            </a:extLst>
          </p:cNvPr>
          <p:cNvSpPr/>
          <p:nvPr/>
        </p:nvSpPr>
        <p:spPr>
          <a:xfrm>
            <a:off x="6342957" y="4403139"/>
            <a:ext cx="421139" cy="418795"/>
          </a:xfrm>
          <a:prstGeom prst="ellipse">
            <a:avLst/>
          </a:prstGeom>
          <a:solidFill>
            <a:srgbClr val="F27312"/>
          </a:solidFill>
          <a:ln>
            <a:solidFill>
              <a:srgbClr val="F2731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0" name="Oval 49">
            <a:extLst>
              <a:ext uri="{FF2B5EF4-FFF2-40B4-BE49-F238E27FC236}">
                <a16:creationId xmlns:a16="http://schemas.microsoft.com/office/drawing/2014/main" id="{CF94ED3F-6F38-3E77-391F-AEBD504504C7}"/>
              </a:ext>
            </a:extLst>
          </p:cNvPr>
          <p:cNvSpPr/>
          <p:nvPr/>
        </p:nvSpPr>
        <p:spPr>
          <a:xfrm>
            <a:off x="6338602" y="5334285"/>
            <a:ext cx="421139" cy="418795"/>
          </a:xfrm>
          <a:prstGeom prst="ellipse">
            <a:avLst/>
          </a:prstGeom>
          <a:solidFill>
            <a:srgbClr val="F27312"/>
          </a:solidFill>
          <a:ln>
            <a:solidFill>
              <a:srgbClr val="F2731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52" name="Graphic 51">
            <a:extLst>
              <a:ext uri="{FF2B5EF4-FFF2-40B4-BE49-F238E27FC236}">
                <a16:creationId xmlns:a16="http://schemas.microsoft.com/office/drawing/2014/main" id="{C3851CDB-0810-ECB8-8DF7-A4ABF1AF68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38953" y="4473151"/>
            <a:ext cx="278770" cy="278770"/>
          </a:xfrm>
          <a:prstGeom prst="rect">
            <a:avLst/>
          </a:prstGeom>
        </p:spPr>
      </p:pic>
      <p:sp>
        <p:nvSpPr>
          <p:cNvPr id="53" name="Google Shape;1858;p56">
            <a:extLst>
              <a:ext uri="{FF2B5EF4-FFF2-40B4-BE49-F238E27FC236}">
                <a16:creationId xmlns:a16="http://schemas.microsoft.com/office/drawing/2014/main" id="{F43A4B9A-98CE-167F-8DF2-F218704CC484}"/>
              </a:ext>
            </a:extLst>
          </p:cNvPr>
          <p:cNvSpPr txBox="1">
            <a:spLocks/>
          </p:cNvSpPr>
          <p:nvPr/>
        </p:nvSpPr>
        <p:spPr>
          <a:xfrm>
            <a:off x="6923847" y="4557375"/>
            <a:ext cx="2571404" cy="349562"/>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latin typeface="Times New Roman" panose="02020603050405020304" pitchFamily="18" charset="0"/>
                <a:cs typeface="Times New Roman" panose="02020603050405020304" pitchFamily="18" charset="0"/>
              </a:rPr>
              <a:t>Solution: preliminary information, using the </a:t>
            </a:r>
            <a:r>
              <a:rPr lang="en-US" sz="1200" dirty="0" err="1">
                <a:latin typeface="Times New Roman" panose="02020603050405020304" pitchFamily="18" charset="0"/>
                <a:cs typeface="Times New Roman" panose="02020603050405020304" pitchFamily="18" charset="0"/>
              </a:rPr>
              <a:t>Plutchik’s</a:t>
            </a:r>
            <a:r>
              <a:rPr lang="en-US" sz="1200" dirty="0">
                <a:latin typeface="Times New Roman" panose="02020603050405020304" pitchFamily="18" charset="0"/>
                <a:cs typeface="Times New Roman" panose="02020603050405020304" pitchFamily="18" charset="0"/>
              </a:rPr>
              <a:t> wheel of emotions, events analysis</a:t>
            </a:r>
          </a:p>
        </p:txBody>
      </p:sp>
      <p:sp>
        <p:nvSpPr>
          <p:cNvPr id="54" name="Title 7">
            <a:extLst>
              <a:ext uri="{FF2B5EF4-FFF2-40B4-BE49-F238E27FC236}">
                <a16:creationId xmlns:a16="http://schemas.microsoft.com/office/drawing/2014/main" id="{318D447B-BCB3-A2E5-6959-4D1956F58770}"/>
              </a:ext>
            </a:extLst>
          </p:cNvPr>
          <p:cNvSpPr txBox="1">
            <a:spLocks/>
          </p:cNvSpPr>
          <p:nvPr/>
        </p:nvSpPr>
        <p:spPr>
          <a:xfrm>
            <a:off x="6893105" y="4220426"/>
            <a:ext cx="2271169" cy="282898"/>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1600" dirty="0">
                <a:latin typeface="Times New Roman" panose="02020603050405020304" pitchFamily="18" charset="0"/>
                <a:cs typeface="Times New Roman" panose="02020603050405020304" pitchFamily="18" charset="0"/>
              </a:rPr>
              <a:t>Data for recommendation</a:t>
            </a:r>
          </a:p>
        </p:txBody>
      </p:sp>
      <p:sp>
        <p:nvSpPr>
          <p:cNvPr id="55" name="Google Shape;1858;p56">
            <a:extLst>
              <a:ext uri="{FF2B5EF4-FFF2-40B4-BE49-F238E27FC236}">
                <a16:creationId xmlns:a16="http://schemas.microsoft.com/office/drawing/2014/main" id="{05C8300F-A954-0798-A0FA-2791D8EC85BE}"/>
              </a:ext>
            </a:extLst>
          </p:cNvPr>
          <p:cNvSpPr txBox="1">
            <a:spLocks/>
          </p:cNvSpPr>
          <p:nvPr/>
        </p:nvSpPr>
        <p:spPr>
          <a:xfrm>
            <a:off x="6921378" y="5495326"/>
            <a:ext cx="2571404" cy="349562"/>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latin typeface="Times New Roman" panose="02020603050405020304" pitchFamily="18" charset="0"/>
                <a:cs typeface="Times New Roman" panose="02020603050405020304" pitchFamily="18" charset="0"/>
              </a:rPr>
              <a:t>This is not a problem for our solution because pertinent information will be obtained by people’s activity</a:t>
            </a:r>
          </a:p>
        </p:txBody>
      </p:sp>
      <p:sp>
        <p:nvSpPr>
          <p:cNvPr id="56" name="Title 7">
            <a:extLst>
              <a:ext uri="{FF2B5EF4-FFF2-40B4-BE49-F238E27FC236}">
                <a16:creationId xmlns:a16="http://schemas.microsoft.com/office/drawing/2014/main" id="{8B5EDD95-F908-BC36-EA38-2187EBC4AB62}"/>
              </a:ext>
            </a:extLst>
          </p:cNvPr>
          <p:cNvSpPr txBox="1">
            <a:spLocks/>
          </p:cNvSpPr>
          <p:nvPr/>
        </p:nvSpPr>
        <p:spPr>
          <a:xfrm>
            <a:off x="6904999" y="5158377"/>
            <a:ext cx="1691248" cy="277296"/>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en-US" sz="1600" dirty="0">
                <a:latin typeface="Times New Roman" panose="02020603050405020304" pitchFamily="18" charset="0"/>
                <a:cs typeface="Times New Roman" panose="02020603050405020304" pitchFamily="18" charset="0"/>
              </a:rPr>
              <a:t>Empty profiles</a:t>
            </a:r>
          </a:p>
        </p:txBody>
      </p:sp>
      <p:pic>
        <p:nvPicPr>
          <p:cNvPr id="58" name="Graphic 57">
            <a:extLst>
              <a:ext uri="{FF2B5EF4-FFF2-40B4-BE49-F238E27FC236}">
                <a16:creationId xmlns:a16="http://schemas.microsoft.com/office/drawing/2014/main" id="{96357890-AF0E-98E4-2EDC-3B527D6487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28644" y="5413897"/>
            <a:ext cx="262217" cy="262217"/>
          </a:xfrm>
          <a:prstGeom prst="rect">
            <a:avLst/>
          </a:prstGeom>
        </p:spPr>
      </p:pic>
      <p:sp>
        <p:nvSpPr>
          <p:cNvPr id="59" name="Google Shape;1858;p56">
            <a:extLst>
              <a:ext uri="{FF2B5EF4-FFF2-40B4-BE49-F238E27FC236}">
                <a16:creationId xmlns:a16="http://schemas.microsoft.com/office/drawing/2014/main" id="{B31D43CB-E0D5-30BC-E976-84D8B22686FA}"/>
              </a:ext>
            </a:extLst>
          </p:cNvPr>
          <p:cNvSpPr txBox="1">
            <a:spLocks/>
          </p:cNvSpPr>
          <p:nvPr/>
        </p:nvSpPr>
        <p:spPr>
          <a:xfrm>
            <a:off x="2434808" y="2641902"/>
            <a:ext cx="2332731" cy="349562"/>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latin typeface="Times New Roman" panose="02020603050405020304" pitchFamily="18" charset="0"/>
                <a:cs typeface="Times New Roman" panose="02020603050405020304" pitchFamily="18" charset="0"/>
              </a:rPr>
              <a:t>Recommender system based on music preferences</a:t>
            </a:r>
          </a:p>
        </p:txBody>
      </p:sp>
      <p:sp>
        <p:nvSpPr>
          <p:cNvPr id="60" name="Title 7">
            <a:extLst>
              <a:ext uri="{FF2B5EF4-FFF2-40B4-BE49-F238E27FC236}">
                <a16:creationId xmlns:a16="http://schemas.microsoft.com/office/drawing/2014/main" id="{05766475-EBBD-E0EE-787D-A594B078AE95}"/>
              </a:ext>
            </a:extLst>
          </p:cNvPr>
          <p:cNvSpPr txBox="1">
            <a:spLocks/>
          </p:cNvSpPr>
          <p:nvPr/>
        </p:nvSpPr>
        <p:spPr>
          <a:xfrm>
            <a:off x="2429610" y="2383854"/>
            <a:ext cx="2047534" cy="248582"/>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en-US" sz="1600" dirty="0">
                <a:latin typeface="Times New Roman" panose="02020603050405020304" pitchFamily="18" charset="0"/>
                <a:cs typeface="Times New Roman" panose="02020603050405020304" pitchFamily="18" charset="0"/>
              </a:rPr>
              <a:t>Music</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synchronization</a:t>
            </a:r>
          </a:p>
        </p:txBody>
      </p:sp>
      <p:sp>
        <p:nvSpPr>
          <p:cNvPr id="61" name="Oval 60">
            <a:extLst>
              <a:ext uri="{FF2B5EF4-FFF2-40B4-BE49-F238E27FC236}">
                <a16:creationId xmlns:a16="http://schemas.microsoft.com/office/drawing/2014/main" id="{75107CA1-E6AD-99D1-A70B-4D1A630141AF}"/>
              </a:ext>
            </a:extLst>
          </p:cNvPr>
          <p:cNvSpPr/>
          <p:nvPr/>
        </p:nvSpPr>
        <p:spPr>
          <a:xfrm>
            <a:off x="4846434" y="2473997"/>
            <a:ext cx="572246" cy="553476"/>
          </a:xfrm>
          <a:prstGeom prst="ellipse">
            <a:avLst/>
          </a:prstGeom>
          <a:noFill/>
          <a:ln>
            <a:solidFill>
              <a:srgbClr val="00C5B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 name="Oval 61">
            <a:extLst>
              <a:ext uri="{FF2B5EF4-FFF2-40B4-BE49-F238E27FC236}">
                <a16:creationId xmlns:a16="http://schemas.microsoft.com/office/drawing/2014/main" id="{36367E47-D0B9-677B-2EDD-726F716C4AB6}"/>
              </a:ext>
            </a:extLst>
          </p:cNvPr>
          <p:cNvSpPr/>
          <p:nvPr/>
        </p:nvSpPr>
        <p:spPr>
          <a:xfrm>
            <a:off x="4938252" y="2549922"/>
            <a:ext cx="421139" cy="418795"/>
          </a:xfrm>
          <a:prstGeom prst="ellipse">
            <a:avLst/>
          </a:prstGeom>
          <a:solidFill>
            <a:srgbClr val="00C5B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3" name="Oval 62">
            <a:extLst>
              <a:ext uri="{FF2B5EF4-FFF2-40B4-BE49-F238E27FC236}">
                <a16:creationId xmlns:a16="http://schemas.microsoft.com/office/drawing/2014/main" id="{1FDC3FA4-7158-1392-C172-F8AA2F29B995}"/>
              </a:ext>
            </a:extLst>
          </p:cNvPr>
          <p:cNvSpPr/>
          <p:nvPr/>
        </p:nvSpPr>
        <p:spPr>
          <a:xfrm>
            <a:off x="4844222" y="3396442"/>
            <a:ext cx="572246" cy="553476"/>
          </a:xfrm>
          <a:prstGeom prst="ellipse">
            <a:avLst/>
          </a:prstGeom>
          <a:noFill/>
          <a:ln>
            <a:solidFill>
              <a:srgbClr val="00C5B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24" name="Oval 1023">
            <a:extLst>
              <a:ext uri="{FF2B5EF4-FFF2-40B4-BE49-F238E27FC236}">
                <a16:creationId xmlns:a16="http://schemas.microsoft.com/office/drawing/2014/main" id="{2DCCAA2F-DD5E-0966-3869-3F7B53AC751C}"/>
              </a:ext>
            </a:extLst>
          </p:cNvPr>
          <p:cNvSpPr/>
          <p:nvPr/>
        </p:nvSpPr>
        <p:spPr>
          <a:xfrm>
            <a:off x="4936040" y="3468784"/>
            <a:ext cx="421139" cy="418795"/>
          </a:xfrm>
          <a:prstGeom prst="ellipse">
            <a:avLst/>
          </a:prstGeom>
          <a:solidFill>
            <a:srgbClr val="00C5B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25" name="Oval 1024">
            <a:extLst>
              <a:ext uri="{FF2B5EF4-FFF2-40B4-BE49-F238E27FC236}">
                <a16:creationId xmlns:a16="http://schemas.microsoft.com/office/drawing/2014/main" id="{968D44B0-92F9-7A03-42B4-90E1C5FF3BF5}"/>
              </a:ext>
            </a:extLst>
          </p:cNvPr>
          <p:cNvSpPr/>
          <p:nvPr/>
        </p:nvSpPr>
        <p:spPr>
          <a:xfrm>
            <a:off x="4844222" y="4341824"/>
            <a:ext cx="572246" cy="553476"/>
          </a:xfrm>
          <a:prstGeom prst="ellipse">
            <a:avLst/>
          </a:prstGeom>
          <a:noFill/>
          <a:ln>
            <a:solidFill>
              <a:srgbClr val="00C5B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27" name="Oval 1026">
            <a:extLst>
              <a:ext uri="{FF2B5EF4-FFF2-40B4-BE49-F238E27FC236}">
                <a16:creationId xmlns:a16="http://schemas.microsoft.com/office/drawing/2014/main" id="{A4EE9C3F-EB77-016B-8504-D263E7BA6C76}"/>
              </a:ext>
            </a:extLst>
          </p:cNvPr>
          <p:cNvSpPr/>
          <p:nvPr/>
        </p:nvSpPr>
        <p:spPr>
          <a:xfrm>
            <a:off x="4936040" y="4414166"/>
            <a:ext cx="421139" cy="418795"/>
          </a:xfrm>
          <a:prstGeom prst="ellipse">
            <a:avLst/>
          </a:prstGeom>
          <a:solidFill>
            <a:srgbClr val="00C5B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28" name="Oval 1027">
            <a:extLst>
              <a:ext uri="{FF2B5EF4-FFF2-40B4-BE49-F238E27FC236}">
                <a16:creationId xmlns:a16="http://schemas.microsoft.com/office/drawing/2014/main" id="{DFD88FD8-D110-89DA-72DF-2077B2C4B6EE}"/>
              </a:ext>
            </a:extLst>
          </p:cNvPr>
          <p:cNvSpPr/>
          <p:nvPr/>
        </p:nvSpPr>
        <p:spPr>
          <a:xfrm>
            <a:off x="4844222" y="5264778"/>
            <a:ext cx="572246" cy="553476"/>
          </a:xfrm>
          <a:prstGeom prst="ellipse">
            <a:avLst/>
          </a:prstGeom>
          <a:noFill/>
          <a:ln>
            <a:solidFill>
              <a:srgbClr val="00C5B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29" name="Oval 1028">
            <a:extLst>
              <a:ext uri="{FF2B5EF4-FFF2-40B4-BE49-F238E27FC236}">
                <a16:creationId xmlns:a16="http://schemas.microsoft.com/office/drawing/2014/main" id="{21BA50A4-E072-FA90-BE21-31E955F0988A}"/>
              </a:ext>
            </a:extLst>
          </p:cNvPr>
          <p:cNvSpPr/>
          <p:nvPr/>
        </p:nvSpPr>
        <p:spPr>
          <a:xfrm>
            <a:off x="4936040" y="5337120"/>
            <a:ext cx="421139" cy="418795"/>
          </a:xfrm>
          <a:prstGeom prst="ellipse">
            <a:avLst/>
          </a:prstGeom>
          <a:solidFill>
            <a:srgbClr val="00C5B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33" name="Graphic 1032">
            <a:extLst>
              <a:ext uri="{FF2B5EF4-FFF2-40B4-BE49-F238E27FC236}">
                <a16:creationId xmlns:a16="http://schemas.microsoft.com/office/drawing/2014/main" id="{9A6E6509-BA0A-5AC4-FCAC-C713DB5439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96468" y="2628650"/>
            <a:ext cx="242319" cy="242319"/>
          </a:xfrm>
          <a:prstGeom prst="rect">
            <a:avLst/>
          </a:prstGeom>
        </p:spPr>
      </p:pic>
      <p:pic>
        <p:nvPicPr>
          <p:cNvPr id="1035" name="Graphic 1034">
            <a:extLst>
              <a:ext uri="{FF2B5EF4-FFF2-40B4-BE49-F238E27FC236}">
                <a16:creationId xmlns:a16="http://schemas.microsoft.com/office/drawing/2014/main" id="{A9A2B5BF-0377-C4D7-33BC-D9AA4E9A0A3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07537" y="3540655"/>
            <a:ext cx="278144" cy="278144"/>
          </a:xfrm>
          <a:prstGeom prst="rect">
            <a:avLst/>
          </a:prstGeom>
        </p:spPr>
      </p:pic>
      <p:pic>
        <p:nvPicPr>
          <p:cNvPr id="1037" name="Graphic 1036">
            <a:extLst>
              <a:ext uri="{FF2B5EF4-FFF2-40B4-BE49-F238E27FC236}">
                <a16:creationId xmlns:a16="http://schemas.microsoft.com/office/drawing/2014/main" id="{99620240-8998-3D66-CEB0-020BD4D180D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97804" y="4493293"/>
            <a:ext cx="248952" cy="248952"/>
          </a:xfrm>
          <a:prstGeom prst="rect">
            <a:avLst/>
          </a:prstGeom>
        </p:spPr>
      </p:pic>
      <p:sp>
        <p:nvSpPr>
          <p:cNvPr id="1038" name="Google Shape;1858;p56">
            <a:extLst>
              <a:ext uri="{FF2B5EF4-FFF2-40B4-BE49-F238E27FC236}">
                <a16:creationId xmlns:a16="http://schemas.microsoft.com/office/drawing/2014/main" id="{39CED222-2923-FB32-3B82-9D4A4F918E9F}"/>
              </a:ext>
            </a:extLst>
          </p:cNvPr>
          <p:cNvSpPr txBox="1">
            <a:spLocks/>
          </p:cNvSpPr>
          <p:nvPr/>
        </p:nvSpPr>
        <p:spPr>
          <a:xfrm>
            <a:off x="2432445" y="3614536"/>
            <a:ext cx="2571404" cy="349562"/>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latin typeface="Times New Roman" panose="02020603050405020304" pitchFamily="18" charset="0"/>
                <a:cs typeface="Times New Roman" panose="02020603050405020304" pitchFamily="18" charset="0"/>
              </a:rPr>
              <a:t>Cards system made a revolution in dating apps and not only there</a:t>
            </a:r>
          </a:p>
        </p:txBody>
      </p:sp>
      <p:sp>
        <p:nvSpPr>
          <p:cNvPr id="1039" name="Title 7">
            <a:extLst>
              <a:ext uri="{FF2B5EF4-FFF2-40B4-BE49-F238E27FC236}">
                <a16:creationId xmlns:a16="http://schemas.microsoft.com/office/drawing/2014/main" id="{B4C75035-1698-56A0-455B-619DB0ADBCDA}"/>
              </a:ext>
            </a:extLst>
          </p:cNvPr>
          <p:cNvSpPr txBox="1">
            <a:spLocks/>
          </p:cNvSpPr>
          <p:nvPr/>
        </p:nvSpPr>
        <p:spPr>
          <a:xfrm>
            <a:off x="2435096" y="3344181"/>
            <a:ext cx="1717180" cy="248582"/>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en-US" sz="1600" dirty="0">
                <a:latin typeface="Times New Roman" panose="02020603050405020304" pitchFamily="18" charset="0"/>
                <a:cs typeface="Times New Roman" panose="02020603050405020304" pitchFamily="18" charset="0"/>
              </a:rPr>
              <a:t>Swipes</a:t>
            </a:r>
          </a:p>
        </p:txBody>
      </p:sp>
      <p:sp>
        <p:nvSpPr>
          <p:cNvPr id="1040" name="Google Shape;1858;p56">
            <a:extLst>
              <a:ext uri="{FF2B5EF4-FFF2-40B4-BE49-F238E27FC236}">
                <a16:creationId xmlns:a16="http://schemas.microsoft.com/office/drawing/2014/main" id="{7F784077-D812-ADD5-F782-1525B8CEB7A2}"/>
              </a:ext>
            </a:extLst>
          </p:cNvPr>
          <p:cNvSpPr txBox="1">
            <a:spLocks/>
          </p:cNvSpPr>
          <p:nvPr/>
        </p:nvSpPr>
        <p:spPr>
          <a:xfrm>
            <a:off x="2436133" y="4560665"/>
            <a:ext cx="2331406" cy="349562"/>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latin typeface="Times New Roman" panose="02020603050405020304" pitchFamily="18" charset="0"/>
                <a:cs typeface="Times New Roman" panose="02020603050405020304" pitchFamily="18" charset="0"/>
              </a:rPr>
              <a:t>This is even more relevant for our idea of events and recommendations</a:t>
            </a:r>
          </a:p>
        </p:txBody>
      </p:sp>
      <p:sp>
        <p:nvSpPr>
          <p:cNvPr id="1041" name="Title 7">
            <a:extLst>
              <a:ext uri="{FF2B5EF4-FFF2-40B4-BE49-F238E27FC236}">
                <a16:creationId xmlns:a16="http://schemas.microsoft.com/office/drawing/2014/main" id="{3BB0622E-17E5-1497-3A93-57B70E2EEB39}"/>
              </a:ext>
            </a:extLst>
          </p:cNvPr>
          <p:cNvSpPr txBox="1">
            <a:spLocks/>
          </p:cNvSpPr>
          <p:nvPr/>
        </p:nvSpPr>
        <p:spPr>
          <a:xfrm>
            <a:off x="2438784" y="4254366"/>
            <a:ext cx="1717180" cy="248582"/>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en-US" sz="1600" dirty="0">
                <a:latin typeface="Times New Roman" panose="02020603050405020304" pitchFamily="18" charset="0"/>
                <a:cs typeface="Times New Roman" panose="02020603050405020304" pitchFamily="18" charset="0"/>
              </a:rPr>
              <a:t>Geopositioned</a:t>
            </a:r>
          </a:p>
        </p:txBody>
      </p:sp>
      <p:sp>
        <p:nvSpPr>
          <p:cNvPr id="1042" name="Google Shape;1858;p56">
            <a:extLst>
              <a:ext uri="{FF2B5EF4-FFF2-40B4-BE49-F238E27FC236}">
                <a16:creationId xmlns:a16="http://schemas.microsoft.com/office/drawing/2014/main" id="{E8328E50-CA87-7074-7601-5D52C7277768}"/>
              </a:ext>
            </a:extLst>
          </p:cNvPr>
          <p:cNvSpPr txBox="1">
            <a:spLocks/>
          </p:cNvSpPr>
          <p:nvPr/>
        </p:nvSpPr>
        <p:spPr>
          <a:xfrm>
            <a:off x="2429610" y="5416288"/>
            <a:ext cx="2571404" cy="349562"/>
          </a:xfrm>
          <a:prstGeom prst="rect">
            <a:avLst/>
          </a:prstGeom>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latin typeface="Times New Roman" panose="02020603050405020304" pitchFamily="18" charset="0"/>
                <a:cs typeface="Times New Roman" panose="02020603050405020304" pitchFamily="18" charset="0"/>
              </a:rPr>
              <a:t>Inconspicuous advertising to avoid losing customers.</a:t>
            </a:r>
          </a:p>
        </p:txBody>
      </p:sp>
      <p:sp>
        <p:nvSpPr>
          <p:cNvPr id="1043" name="Title 7">
            <a:extLst>
              <a:ext uri="{FF2B5EF4-FFF2-40B4-BE49-F238E27FC236}">
                <a16:creationId xmlns:a16="http://schemas.microsoft.com/office/drawing/2014/main" id="{11972E4D-9E09-9D68-8F8F-5EDE88ECA118}"/>
              </a:ext>
            </a:extLst>
          </p:cNvPr>
          <p:cNvSpPr txBox="1">
            <a:spLocks/>
          </p:cNvSpPr>
          <p:nvPr/>
        </p:nvSpPr>
        <p:spPr>
          <a:xfrm>
            <a:off x="2432261" y="5145933"/>
            <a:ext cx="1717180" cy="248582"/>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en-US" sz="1600" dirty="0">
                <a:latin typeface="Times New Roman" panose="02020603050405020304" pitchFamily="18" charset="0"/>
                <a:cs typeface="Times New Roman" panose="02020603050405020304" pitchFamily="18" charset="0"/>
              </a:rPr>
              <a:t>Native ads</a:t>
            </a:r>
          </a:p>
        </p:txBody>
      </p:sp>
      <p:pic>
        <p:nvPicPr>
          <p:cNvPr id="1047" name="Graphic 1046">
            <a:extLst>
              <a:ext uri="{FF2B5EF4-FFF2-40B4-BE49-F238E27FC236}">
                <a16:creationId xmlns:a16="http://schemas.microsoft.com/office/drawing/2014/main" id="{63134C80-7F5F-A0D7-CAAC-11DFE8923D9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97578" y="5418790"/>
            <a:ext cx="261240" cy="261240"/>
          </a:xfrm>
          <a:prstGeom prst="rect">
            <a:avLst/>
          </a:prstGeom>
        </p:spPr>
      </p:pic>
    </p:spTree>
    <p:extLst>
      <p:ext uri="{BB962C8B-B14F-4D97-AF65-F5344CB8AC3E}">
        <p14:creationId xmlns:p14="http://schemas.microsoft.com/office/powerpoint/2010/main" val="3206685611"/>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4651DD-DCCC-4759-B2F6-7F520BDCC2B9}">
  <ds:schemaRefs>
    <ds:schemaRef ds:uri="9875bd71-cde8-496c-a136-433f55d5e6d0"/>
    <ds:schemaRef ds:uri="e96afe77-3acb-4328-97fc-408e1bde3e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3DAF31-D8A6-49A0-9A5D-8B2EA5B1C511}">
  <ds:schemaRefs>
    <ds:schemaRef ds:uri="9875bd71-cde8-496c-a136-433f55d5e6d0"/>
    <ds:schemaRef ds:uri="e96afe77-3acb-4328-97fc-408e1bde3e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34386AA-1848-4C75-B336-1053927CB0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TotalTime>
  <Words>1055</Words>
  <Application>Microsoft Office PowerPoint</Application>
  <PresentationFormat>Widescreen</PresentationFormat>
  <Paragraphs>172</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Times New Roman</vt:lpstr>
      <vt:lpstr>Arial</vt:lpstr>
      <vt:lpstr>Futura Round Demi</vt:lpstr>
      <vt:lpstr>Arial Black</vt:lpstr>
      <vt:lpstr>Cairo</vt:lpstr>
      <vt:lpstr>HSE Sans</vt:lpstr>
      <vt:lpstr>Calibri</vt:lpstr>
      <vt:lpstr>Office Theme</vt:lpstr>
      <vt:lpstr>Person-based recommendation system for making new relationships</vt:lpstr>
      <vt:lpstr>Core Idea</vt:lpstr>
      <vt:lpstr>Problem. Relevance</vt:lpstr>
      <vt:lpstr>Problem. Relevance</vt:lpstr>
      <vt:lpstr>More than half of teens make new friends online</vt:lpstr>
      <vt:lpstr>Main competitors</vt:lpstr>
      <vt:lpstr>PowerPoint Presentation</vt:lpstr>
      <vt:lpstr>Apps for dating or making friends</vt:lpstr>
      <vt:lpstr>Tinder cons and pros </vt:lpstr>
      <vt:lpstr>Invitor as a main competitor</vt:lpstr>
      <vt:lpstr>Ways to earn money</vt:lpstr>
      <vt:lpstr>First year plan</vt:lpstr>
      <vt:lpstr>Global plans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Алексей Рябыкин;Михаил Осокин</dc:creator>
  <cp:keywords>Recommendation systems;Ahoy</cp:keywords>
  <cp:lastModifiedBy>Aleksey Ryabykin</cp:lastModifiedBy>
  <cp:revision>3</cp:revision>
  <cp:lastPrinted>2021-11-11T13:08:42Z</cp:lastPrinted>
  <dcterms:created xsi:type="dcterms:W3CDTF">2021-11-11T08:52:47Z</dcterms:created>
  <dcterms:modified xsi:type="dcterms:W3CDTF">2022-10-20T20:58:36Z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