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2"/>
    <p:sldId id="280" r:id="rId3"/>
    <p:sldId id="327" r:id="rId4"/>
    <p:sldId id="326" r:id="rId5"/>
    <p:sldId id="329" r:id="rId6"/>
    <p:sldId id="332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4" r:id="rId16"/>
    <p:sldId id="345" r:id="rId17"/>
    <p:sldId id="352" r:id="rId18"/>
    <p:sldId id="351" r:id="rId19"/>
    <p:sldId id="354" r:id="rId20"/>
    <p:sldId id="353" r:id="rId21"/>
    <p:sldId id="281" r:id="rId22"/>
    <p:sldId id="363" r:id="rId23"/>
    <p:sldId id="362" r:id="rId24"/>
    <p:sldId id="360" r:id="rId25"/>
    <p:sldId id="361" r:id="rId26"/>
    <p:sldId id="330" r:id="rId27"/>
    <p:sldId id="263" r:id="rId28"/>
  </p:sldIdLst>
  <p:sldSz cx="24384000" cy="13716000"/>
  <p:notesSz cx="6858000" cy="9144000"/>
  <p:defaultTextStyle>
    <a:defPPr marL="0" marR="0" indent="0" algn="l" defTabSz="914304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4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576" algn="ctr" defTabSz="8214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152" algn="ctr" defTabSz="8214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728" algn="ctr" defTabSz="8214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304" algn="ctr" defTabSz="8214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2875" algn="ctr" defTabSz="8214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446" algn="ctr" defTabSz="8214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022" algn="ctr" defTabSz="8214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598" algn="ctr" defTabSz="8214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BA9454D-5E0C-8A44-9589-8B9E5DC858DA}">
          <p14:sldIdLst>
            <p14:sldId id="256"/>
            <p14:sldId id="280"/>
            <p14:sldId id="327"/>
            <p14:sldId id="326"/>
            <p14:sldId id="329"/>
            <p14:sldId id="332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4"/>
            <p14:sldId id="345"/>
            <p14:sldId id="352"/>
            <p14:sldId id="351"/>
            <p14:sldId id="354"/>
            <p14:sldId id="353"/>
            <p14:sldId id="281"/>
            <p14:sldId id="363"/>
            <p14:sldId id="362"/>
            <p14:sldId id="360"/>
            <p14:sldId id="361"/>
            <p14:sldId id="330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B7E4FB"/>
    <a:srgbClr val="419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1064" autoAdjust="0"/>
  </p:normalViewPr>
  <p:slideViewPr>
    <p:cSldViewPr>
      <p:cViewPr varScale="1">
        <p:scale>
          <a:sx n="42" d="100"/>
          <a:sy n="42" d="100"/>
        </p:scale>
        <p:origin x="1544" y="176"/>
      </p:cViewPr>
      <p:guideLst>
        <p:guide orient="horz" pos="4320"/>
        <p:guide pos="76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Лист4!$G$1</c:f>
              <c:strCache>
                <c:ptCount val="1"/>
                <c:pt idx="0">
                  <c:v>2015/2016 уч.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Лист4!$F$2:$F$9</c:f>
              <c:strCache>
                <c:ptCount val="8"/>
                <c:pt idx="0">
                  <c:v>Северо-Кавказский</c:v>
                </c:pt>
                <c:pt idx="1">
                  <c:v>Дальневосточный</c:v>
                </c:pt>
                <c:pt idx="2">
                  <c:v>Уральский</c:v>
                </c:pt>
                <c:pt idx="3">
                  <c:v>Южный</c:v>
                </c:pt>
                <c:pt idx="4">
                  <c:v>Северо-Западный</c:v>
                </c:pt>
                <c:pt idx="5">
                  <c:v>Сибирский</c:v>
                </c:pt>
                <c:pt idx="6">
                  <c:v>Приволжский</c:v>
                </c:pt>
                <c:pt idx="7">
                  <c:v>Центральный</c:v>
                </c:pt>
              </c:strCache>
            </c:strRef>
          </c:cat>
          <c:val>
            <c:numRef>
              <c:f>Лист4!$G$2:$G$9</c:f>
              <c:numCache>
                <c:formatCode>General</c:formatCode>
                <c:ptCount val="8"/>
                <c:pt idx="0">
                  <c:v>5845.8</c:v>
                </c:pt>
                <c:pt idx="1">
                  <c:v>6582.1</c:v>
                </c:pt>
                <c:pt idx="2">
                  <c:v>11208</c:v>
                </c:pt>
                <c:pt idx="3">
                  <c:v>15680.7</c:v>
                </c:pt>
                <c:pt idx="4">
                  <c:v>26149.7</c:v>
                </c:pt>
                <c:pt idx="5">
                  <c:v>26753</c:v>
                </c:pt>
                <c:pt idx="6">
                  <c:v>38626.5</c:v>
                </c:pt>
                <c:pt idx="7">
                  <c:v>61964.6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22-1545-931C-72FDE22B805A}"/>
            </c:ext>
          </c:extLst>
        </c:ser>
        <c:ser>
          <c:idx val="1"/>
          <c:order val="1"/>
          <c:tx>
            <c:strRef>
              <c:f>Лист4!$H$1</c:f>
              <c:strCache>
                <c:ptCount val="1"/>
                <c:pt idx="0">
                  <c:v>2017/2018 уч. г.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Лист4!$F$2:$F$9</c:f>
              <c:strCache>
                <c:ptCount val="8"/>
                <c:pt idx="0">
                  <c:v>Северо-Кавказский</c:v>
                </c:pt>
                <c:pt idx="1">
                  <c:v>Дальневосточный</c:v>
                </c:pt>
                <c:pt idx="2">
                  <c:v>Уральский</c:v>
                </c:pt>
                <c:pt idx="3">
                  <c:v>Южный</c:v>
                </c:pt>
                <c:pt idx="4">
                  <c:v>Северо-Западный</c:v>
                </c:pt>
                <c:pt idx="5">
                  <c:v>Сибирский</c:v>
                </c:pt>
                <c:pt idx="6">
                  <c:v>Приволжский</c:v>
                </c:pt>
                <c:pt idx="7">
                  <c:v>Центральный</c:v>
                </c:pt>
              </c:strCache>
            </c:strRef>
          </c:cat>
          <c:val>
            <c:numRef>
              <c:f>Лист4!$H$2:$H$9</c:f>
              <c:numCache>
                <c:formatCode>General</c:formatCode>
                <c:ptCount val="8"/>
                <c:pt idx="0">
                  <c:v>5845.8</c:v>
                </c:pt>
                <c:pt idx="1">
                  <c:v>6545</c:v>
                </c:pt>
                <c:pt idx="2">
                  <c:v>12426.1</c:v>
                </c:pt>
                <c:pt idx="3">
                  <c:v>17414.900000000001</c:v>
                </c:pt>
                <c:pt idx="4">
                  <c:v>29357.3</c:v>
                </c:pt>
                <c:pt idx="5">
                  <c:v>29753.8</c:v>
                </c:pt>
                <c:pt idx="6">
                  <c:v>41274.300000000003</c:v>
                </c:pt>
                <c:pt idx="7">
                  <c:v>70304.2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22-1545-931C-72FDE22B805A}"/>
            </c:ext>
          </c:extLst>
        </c:ser>
        <c:ser>
          <c:idx val="2"/>
          <c:order val="2"/>
          <c:tx>
            <c:strRef>
              <c:f>Лист4!$I$1</c:f>
              <c:strCache>
                <c:ptCount val="1"/>
                <c:pt idx="0">
                  <c:v>2019/2020 уч. г.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Лист4!$F$2:$F$9</c:f>
              <c:strCache>
                <c:ptCount val="8"/>
                <c:pt idx="0">
                  <c:v>Северо-Кавказский</c:v>
                </c:pt>
                <c:pt idx="1">
                  <c:v>Дальневосточный</c:v>
                </c:pt>
                <c:pt idx="2">
                  <c:v>Уральский</c:v>
                </c:pt>
                <c:pt idx="3">
                  <c:v>Южный</c:v>
                </c:pt>
                <c:pt idx="4">
                  <c:v>Северо-Западный</c:v>
                </c:pt>
                <c:pt idx="5">
                  <c:v>Сибирский</c:v>
                </c:pt>
                <c:pt idx="6">
                  <c:v>Приволжский</c:v>
                </c:pt>
                <c:pt idx="7">
                  <c:v>Центральный</c:v>
                </c:pt>
              </c:strCache>
            </c:strRef>
          </c:cat>
          <c:val>
            <c:numRef>
              <c:f>Лист4!$I$2:$I$9</c:f>
              <c:numCache>
                <c:formatCode>General</c:formatCode>
                <c:ptCount val="8"/>
                <c:pt idx="0">
                  <c:v>7009.3</c:v>
                </c:pt>
                <c:pt idx="1">
                  <c:v>7640.9</c:v>
                </c:pt>
                <c:pt idx="2">
                  <c:v>15289.7</c:v>
                </c:pt>
                <c:pt idx="3">
                  <c:v>20171.7</c:v>
                </c:pt>
                <c:pt idx="4">
                  <c:v>35144.6</c:v>
                </c:pt>
                <c:pt idx="5">
                  <c:v>33685.5</c:v>
                </c:pt>
                <c:pt idx="6">
                  <c:v>47459.8</c:v>
                </c:pt>
                <c:pt idx="7">
                  <c:v>85927.8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22-1545-931C-72FDE22B80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88890976"/>
        <c:axId val="99582432"/>
      </c:barChart>
      <c:catAx>
        <c:axId val="488890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582432"/>
        <c:crosses val="autoZero"/>
        <c:auto val="1"/>
        <c:lblAlgn val="ctr"/>
        <c:lblOffset val="100"/>
        <c:noMultiLvlLbl val="0"/>
      </c:catAx>
      <c:valAx>
        <c:axId val="99582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8890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62112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152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1pPr>
    <a:lvl2pPr indent="228576" defTabSz="457152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2pPr>
    <a:lvl3pPr indent="457152" defTabSz="457152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3pPr>
    <a:lvl4pPr indent="685728" defTabSz="457152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4pPr>
    <a:lvl5pPr indent="914304" defTabSz="457152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5pPr>
    <a:lvl6pPr indent="1142875" defTabSz="457152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6pPr>
    <a:lvl7pPr indent="1371446" defTabSz="457152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7pPr>
    <a:lvl8pPr indent="1600022" defTabSz="457152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8pPr>
    <a:lvl9pPr indent="1828598" defTabSz="457152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64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152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aseline="0" dirty="0"/>
          </a:p>
        </p:txBody>
      </p:sp>
    </p:spTree>
    <p:extLst>
      <p:ext uri="{BB962C8B-B14F-4D97-AF65-F5344CB8AC3E}">
        <p14:creationId xmlns:p14="http://schemas.microsoft.com/office/powerpoint/2010/main" val="1984328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152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aseline="0" dirty="0"/>
          </a:p>
        </p:txBody>
      </p:sp>
    </p:spTree>
    <p:extLst>
      <p:ext uri="{BB962C8B-B14F-4D97-AF65-F5344CB8AC3E}">
        <p14:creationId xmlns:p14="http://schemas.microsoft.com/office/powerpoint/2010/main" val="1567558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152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aseline="0" dirty="0"/>
          </a:p>
        </p:txBody>
      </p:sp>
    </p:spTree>
    <p:extLst>
      <p:ext uri="{BB962C8B-B14F-4D97-AF65-F5344CB8AC3E}">
        <p14:creationId xmlns:p14="http://schemas.microsoft.com/office/powerpoint/2010/main" val="23563141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152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aseline="0" dirty="0"/>
          </a:p>
        </p:txBody>
      </p:sp>
    </p:spTree>
    <p:extLst>
      <p:ext uri="{BB962C8B-B14F-4D97-AF65-F5344CB8AC3E}">
        <p14:creationId xmlns:p14="http://schemas.microsoft.com/office/powerpoint/2010/main" val="2371013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152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aseline="0" dirty="0"/>
          </a:p>
        </p:txBody>
      </p:sp>
    </p:spTree>
    <p:extLst>
      <p:ext uri="{BB962C8B-B14F-4D97-AF65-F5344CB8AC3E}">
        <p14:creationId xmlns:p14="http://schemas.microsoft.com/office/powerpoint/2010/main" val="14642397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152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aseline="0" dirty="0"/>
          </a:p>
        </p:txBody>
      </p:sp>
    </p:spTree>
    <p:extLst>
      <p:ext uri="{BB962C8B-B14F-4D97-AF65-F5344CB8AC3E}">
        <p14:creationId xmlns:p14="http://schemas.microsoft.com/office/powerpoint/2010/main" val="2283204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152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aseline="0" dirty="0"/>
          </a:p>
        </p:txBody>
      </p:sp>
    </p:spTree>
    <p:extLst>
      <p:ext uri="{BB962C8B-B14F-4D97-AF65-F5344CB8AC3E}">
        <p14:creationId xmlns:p14="http://schemas.microsoft.com/office/powerpoint/2010/main" val="7819100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152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aseline="0" dirty="0"/>
          </a:p>
        </p:txBody>
      </p:sp>
    </p:spTree>
    <p:extLst>
      <p:ext uri="{BB962C8B-B14F-4D97-AF65-F5344CB8AC3E}">
        <p14:creationId xmlns:p14="http://schemas.microsoft.com/office/powerpoint/2010/main" val="42247868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152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aseline="0" dirty="0"/>
          </a:p>
        </p:txBody>
      </p:sp>
    </p:spTree>
    <p:extLst>
      <p:ext uri="{BB962C8B-B14F-4D97-AF65-F5344CB8AC3E}">
        <p14:creationId xmlns:p14="http://schemas.microsoft.com/office/powerpoint/2010/main" val="5771845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152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aseline="0" dirty="0"/>
          </a:p>
        </p:txBody>
      </p:sp>
    </p:spTree>
    <p:extLst>
      <p:ext uri="{BB962C8B-B14F-4D97-AF65-F5344CB8AC3E}">
        <p14:creationId xmlns:p14="http://schemas.microsoft.com/office/powerpoint/2010/main" val="2868169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152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aseline="0" dirty="0"/>
          </a:p>
        </p:txBody>
      </p:sp>
    </p:spTree>
    <p:extLst>
      <p:ext uri="{BB962C8B-B14F-4D97-AF65-F5344CB8AC3E}">
        <p14:creationId xmlns:p14="http://schemas.microsoft.com/office/powerpoint/2010/main" val="3618182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152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aseline="0" dirty="0"/>
          </a:p>
        </p:txBody>
      </p:sp>
    </p:spTree>
    <p:extLst>
      <p:ext uri="{BB962C8B-B14F-4D97-AF65-F5344CB8AC3E}">
        <p14:creationId xmlns:p14="http://schemas.microsoft.com/office/powerpoint/2010/main" val="5400624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6181823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1605479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749327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152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aseline="0" dirty="0"/>
          </a:p>
        </p:txBody>
      </p:sp>
    </p:spTree>
    <p:extLst>
      <p:ext uri="{BB962C8B-B14F-4D97-AF65-F5344CB8AC3E}">
        <p14:creationId xmlns:p14="http://schemas.microsoft.com/office/powerpoint/2010/main" val="11090426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152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aseline="0" dirty="0"/>
          </a:p>
        </p:txBody>
      </p:sp>
    </p:spTree>
    <p:extLst>
      <p:ext uri="{BB962C8B-B14F-4D97-AF65-F5344CB8AC3E}">
        <p14:creationId xmlns:p14="http://schemas.microsoft.com/office/powerpoint/2010/main" val="27960990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545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152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aseline="0" dirty="0"/>
          </a:p>
        </p:txBody>
      </p:sp>
    </p:spTree>
    <p:extLst>
      <p:ext uri="{BB962C8B-B14F-4D97-AF65-F5344CB8AC3E}">
        <p14:creationId xmlns:p14="http://schemas.microsoft.com/office/powerpoint/2010/main" val="2451602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152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aseline="0" dirty="0"/>
          </a:p>
        </p:txBody>
      </p:sp>
    </p:spTree>
    <p:extLst>
      <p:ext uri="{BB962C8B-B14F-4D97-AF65-F5344CB8AC3E}">
        <p14:creationId xmlns:p14="http://schemas.microsoft.com/office/powerpoint/2010/main" val="3649945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152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aseline="0" dirty="0"/>
          </a:p>
        </p:txBody>
      </p:sp>
    </p:spTree>
    <p:extLst>
      <p:ext uri="{BB962C8B-B14F-4D97-AF65-F5344CB8AC3E}">
        <p14:creationId xmlns:p14="http://schemas.microsoft.com/office/powerpoint/2010/main" val="954733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152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aseline="0" dirty="0"/>
          </a:p>
        </p:txBody>
      </p:sp>
    </p:spTree>
    <p:extLst>
      <p:ext uri="{BB962C8B-B14F-4D97-AF65-F5344CB8AC3E}">
        <p14:creationId xmlns:p14="http://schemas.microsoft.com/office/powerpoint/2010/main" val="1221835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000" dirty="0"/>
          </a:p>
          <a:p>
            <a:pPr marL="0" marR="0" indent="0" defTabSz="457152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aseline="0" dirty="0"/>
          </a:p>
        </p:txBody>
      </p:sp>
    </p:spTree>
    <p:extLst>
      <p:ext uri="{BB962C8B-B14F-4D97-AF65-F5344CB8AC3E}">
        <p14:creationId xmlns:p14="http://schemas.microsoft.com/office/powerpoint/2010/main" val="3014200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17049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152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aseline="0" dirty="0"/>
          </a:p>
        </p:txBody>
      </p:sp>
    </p:spTree>
    <p:extLst>
      <p:ext uri="{BB962C8B-B14F-4D97-AF65-F5344CB8AC3E}">
        <p14:creationId xmlns:p14="http://schemas.microsoft.com/office/powerpoint/2010/main" val="3605888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>
            <a:off x="5230266" y="-37339"/>
            <a:ext cx="19217709" cy="137160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4833951" y="8947555"/>
            <a:ext cx="14716125" cy="621323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1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4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4833951" y="6010710"/>
            <a:ext cx="14716125" cy="9444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r>
              <a:t>«Место ввода цитаты».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Изображение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27" tIns="45718" rIns="91427" bIns="45718" anchor="t">
            <a:noAutofit/>
          </a:bodyPr>
          <a:lstStyle/>
          <a:p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5307217" y="892977"/>
            <a:ext cx="13751720" cy="8322470"/>
          </a:xfrm>
          <a:prstGeom prst="rect">
            <a:avLst/>
          </a:prstGeom>
        </p:spPr>
        <p:txBody>
          <a:bodyPr lIns="91427" tIns="45718" rIns="91427" bIns="45718" anchor="t">
            <a:noAutofit/>
          </a:bodyPr>
          <a:lstStyle/>
          <a:p>
            <a:endParaRPr/>
          </a:p>
        </p:txBody>
      </p:sp>
      <p:sp>
        <p:nvSpPr>
          <p:cNvPr id="1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833951" y="9447610"/>
            <a:ext cx="14716125" cy="2000252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833951" y="11519305"/>
            <a:ext cx="14716125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300"/>
            </a:lvl1pPr>
            <a:lvl2pPr marL="0" indent="228576" algn="ctr">
              <a:spcBef>
                <a:spcPts val="0"/>
              </a:spcBef>
              <a:buSzTx/>
              <a:buNone/>
              <a:defRPr sz="4300"/>
            </a:lvl2pPr>
            <a:lvl3pPr marL="0" indent="457152" algn="ctr">
              <a:spcBef>
                <a:spcPts val="0"/>
              </a:spcBef>
              <a:buSzTx/>
              <a:buNone/>
              <a:defRPr sz="4300"/>
            </a:lvl3pPr>
            <a:lvl4pPr marL="0" indent="685728" algn="ctr">
              <a:spcBef>
                <a:spcPts val="0"/>
              </a:spcBef>
              <a:buSzTx/>
              <a:buNone/>
              <a:defRPr sz="4300"/>
            </a:lvl4pPr>
            <a:lvl5pPr marL="0" indent="914304" algn="ctr">
              <a:spcBef>
                <a:spcPts val="0"/>
              </a:spcBef>
              <a:buSzTx/>
              <a:buNone/>
              <a:defRPr sz="43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22587" y="13001626"/>
            <a:ext cx="520975" cy="513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2495608" y="892968"/>
            <a:ext cx="7500939" cy="11572876"/>
          </a:xfrm>
          <a:prstGeom prst="rect">
            <a:avLst/>
          </a:prstGeom>
        </p:spPr>
        <p:txBody>
          <a:bodyPr lIns="91427" tIns="45718" rIns="91427" bIns="45718" anchor="t">
            <a:noAutofit/>
          </a:bodyPr>
          <a:lstStyle/>
          <a:p>
            <a:endParaRPr/>
          </a:p>
        </p:txBody>
      </p:sp>
      <p:sp>
        <p:nvSpPr>
          <p:cNvPr id="1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892969"/>
            <a:ext cx="7500939" cy="5607846"/>
          </a:xfrm>
          <a:prstGeom prst="rect">
            <a:avLst/>
          </a:prstGeom>
        </p:spPr>
        <p:txBody>
          <a:bodyPr anchor="b"/>
          <a:lstStyle>
            <a:lvl1pPr>
              <a:defRPr sz="8300"/>
            </a:lvl1pPr>
          </a:lstStyle>
          <a:p>
            <a:r>
              <a:t>Текст заголовка</a:t>
            </a:r>
          </a:p>
        </p:txBody>
      </p:sp>
      <p:sp>
        <p:nvSpPr>
          <p:cNvPr id="1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6"/>
            <a:ext cx="7500939" cy="576858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300"/>
            </a:lvl1pPr>
            <a:lvl2pPr marL="0" indent="228576" algn="ctr">
              <a:spcBef>
                <a:spcPts val="0"/>
              </a:spcBef>
              <a:buSzTx/>
              <a:buNone/>
              <a:defRPr sz="4300"/>
            </a:lvl2pPr>
            <a:lvl3pPr marL="0" indent="457152" algn="ctr">
              <a:spcBef>
                <a:spcPts val="0"/>
              </a:spcBef>
              <a:buSzTx/>
              <a:buNone/>
              <a:defRPr sz="4300"/>
            </a:lvl3pPr>
            <a:lvl4pPr marL="0" indent="685728" algn="ctr">
              <a:spcBef>
                <a:spcPts val="0"/>
              </a:spcBef>
              <a:buSzTx/>
              <a:buNone/>
              <a:defRPr sz="4300"/>
            </a:lvl4pPr>
            <a:lvl5pPr marL="0" indent="914304" algn="ctr">
              <a:spcBef>
                <a:spcPts val="0"/>
              </a:spcBef>
              <a:buSzTx/>
              <a:buNone/>
              <a:defRPr sz="43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8" y="3661172"/>
            <a:ext cx="7500939" cy="8840392"/>
          </a:xfrm>
          <a:prstGeom prst="rect">
            <a:avLst/>
          </a:prstGeom>
        </p:spPr>
        <p:txBody>
          <a:bodyPr lIns="91427" tIns="45718" rIns="91427" bIns="45718" anchor="t">
            <a:noAutofit/>
          </a:bodyPr>
          <a:lstStyle/>
          <a:p>
            <a:endParaRPr/>
          </a:p>
        </p:txBody>
      </p:sp>
      <p:sp>
        <p:nvSpPr>
          <p:cNvPr id="2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61172"/>
            <a:ext cx="7500939" cy="8840392"/>
          </a:xfrm>
          <a:prstGeom prst="rect">
            <a:avLst/>
          </a:prstGeom>
        </p:spPr>
        <p:txBody>
          <a:bodyPr/>
          <a:lstStyle>
            <a:lvl1pPr marL="465316" indent="-465316">
              <a:spcBef>
                <a:spcPts val="4500"/>
              </a:spcBef>
              <a:defRPr sz="3800"/>
            </a:lvl1pPr>
            <a:lvl2pPr marL="808175" indent="-465316">
              <a:spcBef>
                <a:spcPts val="4500"/>
              </a:spcBef>
              <a:defRPr sz="3800"/>
            </a:lvl2pPr>
            <a:lvl3pPr marL="1151037" indent="-465316">
              <a:spcBef>
                <a:spcPts val="4500"/>
              </a:spcBef>
              <a:defRPr sz="3800"/>
            </a:lvl3pPr>
            <a:lvl4pPr marL="1493898" indent="-465316">
              <a:spcBef>
                <a:spcPts val="4500"/>
              </a:spcBef>
              <a:defRPr sz="3800"/>
            </a:lvl4pPr>
            <a:lvl5pPr marL="1836762" indent="-465316">
              <a:spcBef>
                <a:spcPts val="45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4" y="1785945"/>
            <a:ext cx="15609093" cy="101441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8" y="7161610"/>
            <a:ext cx="7500939" cy="5304236"/>
          </a:xfrm>
          <a:prstGeom prst="rect">
            <a:avLst/>
          </a:prstGeom>
        </p:spPr>
        <p:txBody>
          <a:bodyPr lIns="91427" tIns="45718" rIns="91427" bIns="45718" anchor="t">
            <a:noAutofit/>
          </a:bodyPr>
          <a:lstStyle/>
          <a:p>
            <a:endParaRPr/>
          </a:p>
        </p:txBody>
      </p:sp>
      <p:sp>
        <p:nvSpPr>
          <p:cNvPr id="36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12504355" y="1250156"/>
            <a:ext cx="7500939" cy="5304236"/>
          </a:xfrm>
          <a:prstGeom prst="rect">
            <a:avLst/>
          </a:prstGeom>
        </p:spPr>
        <p:txBody>
          <a:bodyPr lIns="91427" tIns="45718" rIns="91427" bIns="45718" anchor="t">
            <a:noAutofit/>
          </a:bodyPr>
          <a:lstStyle/>
          <a:p>
            <a:endParaRPr/>
          </a:p>
        </p:txBody>
      </p:sp>
      <p:sp>
        <p:nvSpPr>
          <p:cNvPr id="37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9" cy="11215688"/>
          </a:xfrm>
          <a:prstGeom prst="rect">
            <a:avLst/>
          </a:prstGeom>
        </p:spPr>
        <p:txBody>
          <a:bodyPr lIns="91427" tIns="45718" rIns="91427" bIns="45718" anchor="t">
            <a:noAutofit/>
          </a:bodyPr>
          <a:lstStyle/>
          <a:p>
            <a:endParaRPr/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4" y="625087"/>
            <a:ext cx="15609093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4" y="3661172"/>
            <a:ext cx="15609093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22587" y="13010554"/>
            <a:ext cx="520975" cy="51360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4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576" algn="ctr" defTabSz="8214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152" algn="ctr" defTabSz="8214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728" algn="ctr" defTabSz="8214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304" algn="ctr" defTabSz="8214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2875" algn="ctr" defTabSz="8214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446" algn="ctr" defTabSz="8214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022" algn="ctr" defTabSz="8214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598" algn="ctr" defTabSz="8214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617291" marR="0" indent="-617291" algn="l" defTabSz="82143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1061743" marR="0" indent="-617291" algn="l" defTabSz="82143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506195" marR="0" indent="-617291" algn="l" defTabSz="82143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950648" marR="0" indent="-617291" algn="l" defTabSz="82143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395100" marR="0" indent="-617291" algn="l" defTabSz="82143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839552" marR="0" indent="-617291" algn="l" defTabSz="82143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284004" marR="0" indent="-617291" algn="l" defTabSz="82143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728456" marR="0" indent="-617291" algn="l" defTabSz="82143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172901" marR="0" indent="-617291" algn="l" defTabSz="821439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8214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576" algn="ctr" defTabSz="8214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152" algn="ctr" defTabSz="8214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728" algn="ctr" defTabSz="8214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304" algn="ctr" defTabSz="8214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2875" algn="ctr" defTabSz="8214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446" algn="ctr" defTabSz="8214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022" algn="ctr" defTabSz="8214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598" algn="ctr" defTabSz="8214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ng.ru/economics/2023-01-19/1_8639_relocants.html" TargetMode="External"/><Relationship Id="rId5" Type="http://schemas.openxmlformats.org/officeDocument/2006/relationships/hyperlink" Target="https://iq.hse.ru/news/808657628.html?ysclid=lf9x9g0qzt660712809" TargetMode="External"/><Relationship Id="rId4" Type="http://schemas.openxmlformats.org/officeDocument/2006/relationships/hyperlink" Target="https://voprstat.elpub.ru/jour/article/view/1517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Линия"/>
          <p:cNvSpPr/>
          <p:nvPr/>
        </p:nvSpPr>
        <p:spPr>
          <a:xfrm flipV="1">
            <a:off x="10370344" y="1604175"/>
            <a:ext cx="0" cy="2777350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2" name="Очень крутой…"/>
          <p:cNvSpPr txBox="1"/>
          <p:nvPr/>
        </p:nvSpPr>
        <p:spPr>
          <a:xfrm>
            <a:off x="7116927" y="4574116"/>
            <a:ext cx="15300209" cy="4156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69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Подготовка IT-специалистов </a:t>
            </a:r>
          </a:p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69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в российских вузах</a:t>
            </a:r>
          </a:p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dirty="0"/>
          </a:p>
        </p:txBody>
      </p:sp>
      <p:sp>
        <p:nvSpPr>
          <p:cNvPr id="53" name="Очень крутой подзаголовок презентации"/>
          <p:cNvSpPr txBox="1"/>
          <p:nvPr/>
        </p:nvSpPr>
        <p:spPr>
          <a:xfrm>
            <a:off x="7116915" y="9594304"/>
            <a:ext cx="12995965" cy="46805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lang="ru-RU" sz="4400" dirty="0"/>
          </a:p>
          <a:p>
            <a:r>
              <a:rPr lang="ru-RU" sz="4400" dirty="0"/>
              <a:t>Автор: кандидат наук, доцент Алиса Валерьевна </a:t>
            </a:r>
            <a:r>
              <a:rPr lang="ru-RU" sz="4400" dirty="0" err="1"/>
              <a:t>Меликян</a:t>
            </a:r>
            <a:endParaRPr lang="ru-RU" sz="4400" dirty="0"/>
          </a:p>
          <a:p>
            <a:endParaRPr lang="ru-RU" sz="4400" dirty="0"/>
          </a:p>
          <a:p>
            <a:endParaRPr sz="4400" dirty="0"/>
          </a:p>
        </p:txBody>
      </p:sp>
      <p:sp>
        <p:nvSpPr>
          <p:cNvPr id="54" name="Название подразделения,  лаборатории, факультета и т.д."/>
          <p:cNvSpPr txBox="1"/>
          <p:nvPr/>
        </p:nvSpPr>
        <p:spPr>
          <a:xfrm>
            <a:off x="7116914" y="2059777"/>
            <a:ext cx="12131866" cy="1837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 anchor="ctr">
            <a:spAutoFit/>
          </a:bodyPr>
          <a:lstStyle/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5500" dirty="0"/>
              <a:t>Научный семинар</a:t>
            </a:r>
          </a:p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5500" dirty="0"/>
              <a:t>Департамента программной инженерии</a:t>
            </a:r>
            <a:endParaRPr sz="5500" dirty="0"/>
          </a:p>
        </p:txBody>
      </p:sp>
      <p:sp>
        <p:nvSpPr>
          <p:cNvPr id="55" name="Москва, 2017"/>
          <p:cNvSpPr txBox="1"/>
          <p:nvPr/>
        </p:nvSpPr>
        <p:spPr>
          <a:xfrm>
            <a:off x="7116915" y="11838665"/>
            <a:ext cx="9443424" cy="682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642937">
              <a:defRPr sz="2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sz="3500" dirty="0" err="1"/>
              <a:t>Москва</a:t>
            </a:r>
            <a:r>
              <a:rPr sz="3500" dirty="0"/>
              <a:t>, 20</a:t>
            </a:r>
            <a:r>
              <a:rPr lang="ru-RU" sz="3500" dirty="0"/>
              <a:t>23</a:t>
            </a:r>
            <a:endParaRPr sz="3500" dirty="0"/>
          </a:p>
        </p:txBody>
      </p:sp>
      <p:pic>
        <p:nvPicPr>
          <p:cNvPr id="56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1977" y="1330740"/>
            <a:ext cx="2736120" cy="264554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686944" y="665312"/>
            <a:ext cx="21026335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Численность ПКС по федеральным округам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F92D7BE-84CD-CC69-2E75-228633EF7A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4662912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C96607DC-AD4A-D27A-1724-67CDE85995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089950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094EDF2-FF5F-B679-157E-21E313F49A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302675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9E6EAE-601C-01DF-DD77-A76C61413658}"/>
              </a:ext>
            </a:extLst>
          </p:cNvPr>
          <p:cNvSpPr txBox="1"/>
          <p:nvPr/>
        </p:nvSpPr>
        <p:spPr>
          <a:xfrm>
            <a:off x="1226605" y="3607757"/>
            <a:ext cx="21953027" cy="778674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долю Центрального федерального округа приходится 34,1% ПКС, обучающихся по </a:t>
            </a:r>
            <a:r>
              <a:rPr lang="en" dirty="0">
                <a:latin typeface="Arial" panose="020B0604020202020204" pitchFamily="34" charset="0"/>
                <a:cs typeface="Arial" panose="020B0604020202020204" pitchFamily="34" charset="0"/>
              </a:rPr>
              <a:t>IT-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специальностям (в том числе на Москву – 22%); 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втором месте Приволжский федеральный округ – 18,8%; 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Третье место – Северо-Западный федеральный округ (13,9%; доля Санкт-Петербурга составляла 12% ПКС). 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Самый низкий показатель у Северо-Кавказского федерального округа (2,8% ПКС).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80883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182888" y="708520"/>
            <a:ext cx="22219086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5500" dirty="0">
                <a:latin typeface="Arial" panose="020B0604020202020204" pitchFamily="34" charset="0"/>
                <a:cs typeface="Arial" panose="020B0604020202020204" pitchFamily="34" charset="0"/>
              </a:rPr>
              <a:t>Численность ПКС по укрупненным группам специальностей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F92D7BE-84CD-CC69-2E75-228633EF7A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4662912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C96607DC-AD4A-D27A-1724-67CDE85995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089950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094EDF2-FF5F-B679-157E-21E313F49A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302675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91610FD-4817-F806-4803-A7F419E7E3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789242"/>
              </p:ext>
            </p:extLst>
          </p:nvPr>
        </p:nvGraphicFramePr>
        <p:xfrm>
          <a:off x="2038872" y="3899842"/>
          <a:ext cx="20234248" cy="643857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393488">
                  <a:extLst>
                    <a:ext uri="{9D8B030D-6E8A-4147-A177-3AD203B41FA5}">
                      <a16:colId xmlns:a16="http://schemas.microsoft.com/office/drawing/2014/main" val="732353653"/>
                    </a:ext>
                  </a:extLst>
                </a:gridCol>
                <a:gridCol w="6840760">
                  <a:extLst>
                    <a:ext uri="{9D8B030D-6E8A-4147-A177-3AD203B41FA5}">
                      <a16:colId xmlns:a16="http://schemas.microsoft.com/office/drawing/2014/main" val="3907189941"/>
                    </a:ext>
                  </a:extLst>
                </a:gridCol>
              </a:tblGrid>
              <a:tr h="13981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0" b="1" u="none" strike="noStrike" dirty="0">
                          <a:effectLst/>
                        </a:rPr>
                        <a:t>   Укрупненная группа специальностей</a:t>
                      </a:r>
                      <a:endParaRPr lang="ru-RU" sz="5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B7E4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0" b="1" u="none" strike="noStrike" dirty="0">
                          <a:effectLst/>
                        </a:rPr>
                        <a:t>Численность ПКС</a:t>
                      </a:r>
                      <a:endParaRPr lang="ru-RU" sz="5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B7E4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876203"/>
                  </a:ext>
                </a:extLst>
              </a:tr>
              <a:tr h="13081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4700" u="none" strike="noStrike" dirty="0">
                          <a:effectLst/>
                        </a:rPr>
                        <a:t>   </a:t>
                      </a:r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09.00.00</a:t>
                      </a:r>
                      <a:r>
                        <a:rPr lang="en-US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Информатика </a:t>
                      </a:r>
                      <a:r>
                        <a:rPr lang="ru-RU" sz="4700" u="none" strike="noStrike" dirty="0">
                          <a:effectLst/>
                        </a:rPr>
                        <a:t>и вычислительная техника</a:t>
                      </a:r>
                      <a:endParaRPr lang="ru-RU" sz="4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700" u="none" strike="noStrike" dirty="0">
                          <a:effectLst/>
                        </a:rPr>
                        <a:t>147342,9</a:t>
                      </a:r>
                      <a:endParaRPr lang="ru-RU" sz="4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8314991"/>
                  </a:ext>
                </a:extLst>
              </a:tr>
              <a:tr h="13320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  11.00.00 Электроника, радиотехника и системы связи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700" u="none" strike="noStrike" dirty="0">
                          <a:effectLst/>
                        </a:rPr>
                        <a:t>50101,4</a:t>
                      </a:r>
                      <a:endParaRPr lang="ru-RU" sz="4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4350083"/>
                  </a:ext>
                </a:extLst>
              </a:tr>
              <a:tr h="1092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  10.00.00</a:t>
                      </a:r>
                      <a:r>
                        <a:rPr lang="en-US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Информационная безопасность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700" u="none" strike="noStrike" dirty="0">
                          <a:effectLst/>
                        </a:rPr>
                        <a:t>35724,5</a:t>
                      </a:r>
                      <a:endParaRPr lang="ru-RU" sz="4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5208842"/>
                  </a:ext>
                </a:extLst>
              </a:tr>
              <a:tr h="13081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4700" u="none" strike="noStrike" dirty="0">
                          <a:effectLst/>
                        </a:rPr>
                        <a:t>  </a:t>
                      </a:r>
                      <a:r>
                        <a:rPr lang="en-US" sz="4700" u="none" strike="noStrike" dirty="0">
                          <a:effectLst/>
                        </a:rPr>
                        <a:t> </a:t>
                      </a:r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02.00.00</a:t>
                      </a:r>
                      <a:r>
                        <a:rPr lang="en-US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Компьютерные и информационные науки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700" u="none" strike="noStrike" dirty="0">
                          <a:effectLst/>
                        </a:rPr>
                        <a:t>19160,5</a:t>
                      </a:r>
                      <a:endParaRPr lang="ru-RU" sz="4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2838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34248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182888" y="708520"/>
            <a:ext cx="22219086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5500" dirty="0">
                <a:latin typeface="Arial" panose="020B0604020202020204" pitchFamily="34" charset="0"/>
                <a:cs typeface="Arial" panose="020B0604020202020204" pitchFamily="34" charset="0"/>
              </a:rPr>
              <a:t>Численность ПКС по укрупненным группам специальностей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F92D7BE-84CD-CC69-2E75-228633EF7A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4662912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C96607DC-AD4A-D27A-1724-67CDE85995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089950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094EDF2-FF5F-B679-157E-21E313F49A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302675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5B68B1-9C5B-9059-D249-EE70C4D2E4B9}"/>
              </a:ext>
            </a:extLst>
          </p:cNvPr>
          <p:cNvSpPr txBox="1"/>
          <p:nvPr/>
        </p:nvSpPr>
        <p:spPr>
          <a:xfrm>
            <a:off x="1201067" y="3266271"/>
            <a:ext cx="21910612" cy="92803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571500" indent="-571500" algn="just" defTabSz="457152" hangingPunct="1">
              <a:lnSpc>
                <a:spcPct val="117999"/>
              </a:lnSpc>
              <a:buFont typeface="Arial" panose="020B0604020202020204" pitchFamily="34" charset="0"/>
              <a:buChar char="•"/>
              <a:defRPr/>
            </a:pP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Более половины студентов </a:t>
            </a:r>
            <a:r>
              <a:rPr lang="en" sz="4500" dirty="0">
                <a:latin typeface="Arial" panose="020B0604020202020204" pitchFamily="34" charset="0"/>
                <a:cs typeface="Arial" panose="020B0604020202020204" pitchFamily="34" charset="0"/>
              </a:rPr>
              <a:t>IT-</a:t>
            </a: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специальностей получали высшее образование по программам УГС «Информатика и вычислительная техника». Обучение по ней проводилось в 97% вузов и 95% филиалов, реализующих образовательные программы в сфере информационных технологий. </a:t>
            </a:r>
          </a:p>
          <a:p>
            <a:pPr marL="571500" indent="-571500" algn="just" defTabSz="457152" hangingPunct="1">
              <a:lnSpc>
                <a:spcPct val="117999"/>
              </a:lnSpc>
              <a:buFont typeface="Arial" panose="020B0604020202020204" pitchFamily="34" charset="0"/>
              <a:buChar char="•"/>
              <a:defRPr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 defTabSz="457152" hangingPunct="1">
              <a:lnSpc>
                <a:spcPct val="117999"/>
              </a:lnSpc>
              <a:buFont typeface="Arial" panose="020B0604020202020204" pitchFamily="34" charset="0"/>
              <a:buChar char="•"/>
              <a:defRPr/>
            </a:pP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Самая низкая численность ПКС – в УГС «Компьютерные и информационные науки»: только 27% вузов и 5% филиалов, ведущих подготовку студентов по </a:t>
            </a:r>
            <a:r>
              <a:rPr lang="en" sz="4500" dirty="0">
                <a:latin typeface="Arial" panose="020B0604020202020204" pitchFamily="34" charset="0"/>
                <a:cs typeface="Arial" panose="020B0604020202020204" pitchFamily="34" charset="0"/>
              </a:rPr>
              <a:t>IT-</a:t>
            </a: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специальностям, проводили обучение по этой УГС. </a:t>
            </a:r>
          </a:p>
          <a:p>
            <a:pPr marL="571500" indent="-571500" algn="just" defTabSz="457152" hangingPunct="1">
              <a:lnSpc>
                <a:spcPct val="117999"/>
              </a:lnSpc>
              <a:buFont typeface="Arial" panose="020B0604020202020204" pitchFamily="34" charset="0"/>
              <a:buChar char="•"/>
              <a:defRPr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 defTabSz="457152" hangingPunct="1">
              <a:lnSpc>
                <a:spcPct val="117999"/>
              </a:lnSpc>
              <a:buFont typeface="Arial" panose="020B0604020202020204" pitchFamily="34" charset="0"/>
              <a:buChar char="•"/>
              <a:defRPr/>
            </a:pP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В 46 вузах выборки были реализованы все четыре УГС. </a:t>
            </a:r>
          </a:p>
          <a:p>
            <a:pPr marL="571500" indent="-571500" algn="just" defTabSz="457152" hangingPunct="1">
              <a:lnSpc>
                <a:spcPct val="117999"/>
              </a:lnSpc>
              <a:buFont typeface="Arial" panose="020B0604020202020204" pitchFamily="34" charset="0"/>
              <a:buChar char="•"/>
              <a:defRPr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 defTabSz="457152" hangingPunct="1">
              <a:lnSpc>
                <a:spcPct val="117999"/>
              </a:lnSpc>
              <a:buFont typeface="Arial" panose="020B0604020202020204" pitchFamily="34" charset="0"/>
              <a:buChar char="•"/>
              <a:defRPr/>
            </a:pP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За период с 2015/2016 по 2019/2020 учебный год численность ПКС выросла по всем УГС. </a:t>
            </a:r>
          </a:p>
        </p:txBody>
      </p:sp>
    </p:spTree>
    <p:extLst>
      <p:ext uri="{BB962C8B-B14F-4D97-AF65-F5344CB8AC3E}">
        <p14:creationId xmlns:p14="http://schemas.microsoft.com/office/powerpoint/2010/main" val="352791733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902968" y="708520"/>
            <a:ext cx="20254427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Абсолютный прирост ПКС по I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T-</a:t>
            </a:r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специальностям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F92D7BE-84CD-CC69-2E75-228633EF7A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4662912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C96607DC-AD4A-D27A-1724-67CDE85995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089950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094EDF2-FF5F-B679-157E-21E313F49A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302675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595B3D-589C-A1E7-B57E-468D7B466578}"/>
              </a:ext>
            </a:extLst>
          </p:cNvPr>
          <p:cNvSpPr txBox="1"/>
          <p:nvPr/>
        </p:nvSpPr>
        <p:spPr>
          <a:xfrm>
            <a:off x="1390800" y="8514184"/>
            <a:ext cx="21026336" cy="5155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ru-RU" sz="4700" dirty="0">
                <a:effectLst/>
                <a:latin typeface="Newton"/>
              </a:rPr>
              <a:t>Анализируемая </a:t>
            </a:r>
            <a:r>
              <a:rPr lang="ru-RU" sz="4700" dirty="0" err="1">
                <a:effectLst/>
                <a:latin typeface="Newton"/>
              </a:rPr>
              <a:t>подвыборка</a:t>
            </a:r>
            <a:r>
              <a:rPr lang="ru-RU" sz="4700" dirty="0">
                <a:effectLst/>
                <a:latin typeface="Newton"/>
              </a:rPr>
              <a:t> ограничена 68 вузами</a:t>
            </a:r>
            <a:r>
              <a:rPr lang="ru-RU" sz="4700" dirty="0">
                <a:latin typeface="Newton"/>
              </a:rPr>
              <a:t>, в которых в 2019/2020 учебном году по </a:t>
            </a:r>
            <a:r>
              <a:rPr lang="en" sz="4700" dirty="0">
                <a:latin typeface="Newton"/>
              </a:rPr>
              <a:t>IT-</a:t>
            </a:r>
            <a:r>
              <a:rPr lang="ru-RU" sz="4700" dirty="0">
                <a:latin typeface="Newton"/>
              </a:rPr>
              <a:t>специальностям обучалось более 1000 ПКС.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ru-RU" sz="4700" dirty="0">
                <a:latin typeface="Newton"/>
              </a:rPr>
              <a:t>Максимальный абсолютный прирост ПКС наблюдался в МИРЭА – Российском технологическом университете (3055 ПКС). На втором месте ИТМО (1242 ПКС).</a:t>
            </a:r>
            <a:endParaRPr lang="ru-RU" sz="4700" dirty="0">
              <a:highlight>
                <a:srgbClr val="FF0000"/>
              </a:highlight>
              <a:latin typeface="Newton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ru-RU" sz="4700" dirty="0">
                <a:latin typeface="Newton"/>
              </a:rPr>
              <a:t>В двух вузах зафиксированы отрицательные изменения (в одном вузе численность ПКС сократилась на 37, во втором – на 219). </a:t>
            </a:r>
          </a:p>
          <a:p>
            <a:pPr algn="just"/>
            <a:r>
              <a:rPr lang="ru-RU" sz="4700" dirty="0">
                <a:solidFill>
                  <a:srgbClr val="0070C0"/>
                </a:solidFill>
                <a:latin typeface="Newton"/>
              </a:rPr>
              <a:t>В НИУ ВШЭ – 489 ПКС.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D1737D59-AD94-7DF7-449B-86BF0DC95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714746"/>
              </p:ext>
            </p:extLst>
          </p:nvPr>
        </p:nvGraphicFramePr>
        <p:xfrm>
          <a:off x="1226604" y="2465512"/>
          <a:ext cx="21506374" cy="57302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47773">
                  <a:extLst>
                    <a:ext uri="{9D8B030D-6E8A-4147-A177-3AD203B41FA5}">
                      <a16:colId xmlns:a16="http://schemas.microsoft.com/office/drawing/2014/main" val="1103224290"/>
                    </a:ext>
                  </a:extLst>
                </a:gridCol>
                <a:gridCol w="7677946">
                  <a:extLst>
                    <a:ext uri="{9D8B030D-6E8A-4147-A177-3AD203B41FA5}">
                      <a16:colId xmlns:a16="http://schemas.microsoft.com/office/drawing/2014/main" val="180432696"/>
                    </a:ext>
                  </a:extLst>
                </a:gridCol>
                <a:gridCol w="7680655">
                  <a:extLst>
                    <a:ext uri="{9D8B030D-6E8A-4147-A177-3AD203B41FA5}">
                      <a16:colId xmlns:a16="http://schemas.microsoft.com/office/drawing/2014/main" val="16010185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4700" b="1" dirty="0">
                          <a:effectLst/>
                        </a:rPr>
                        <a:t>Абсолютный прирост</a:t>
                      </a:r>
                      <a:endParaRPr lang="ru-RU" sz="4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7E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700" b="1" dirty="0">
                          <a:effectLst/>
                        </a:rPr>
                        <a:t>Число вузов</a:t>
                      </a:r>
                      <a:br>
                        <a:rPr lang="ru-RU" sz="4700" b="1" dirty="0">
                          <a:effectLst/>
                        </a:rPr>
                      </a:br>
                      <a:br>
                        <a:rPr lang="ru-RU" sz="4700" b="1" dirty="0">
                          <a:effectLst/>
                        </a:rPr>
                      </a:br>
                      <a:r>
                        <a:rPr lang="ru-RU" sz="4700" b="1" dirty="0">
                          <a:effectLst/>
                        </a:rPr>
                        <a:t> с 2015/2016 по 2017/2018 уч. г.</a:t>
                      </a:r>
                      <a:endParaRPr lang="ru-RU" sz="4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7E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700" b="1" dirty="0">
                          <a:effectLst/>
                        </a:rPr>
                        <a:t>Число вузов</a:t>
                      </a:r>
                      <a:br>
                        <a:rPr lang="ru-RU" sz="4700" b="1" dirty="0">
                          <a:effectLst/>
                        </a:rPr>
                      </a:br>
                      <a:r>
                        <a:rPr lang="ru-RU" sz="4700" b="1" dirty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ru-RU" sz="4700" b="1" dirty="0">
                          <a:effectLst/>
                        </a:rPr>
                        <a:t>с 2017/2018 по 2019/2020 уч. г.</a:t>
                      </a:r>
                      <a:endParaRPr lang="ru-RU" sz="47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7E4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7873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4700">
                          <a:effectLst/>
                        </a:rPr>
                        <a:t>Отрицательный</a:t>
                      </a:r>
                      <a:endParaRPr lang="ru-RU" sz="4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700" dirty="0">
                          <a:effectLst/>
                        </a:rPr>
                        <a:t>5</a:t>
                      </a:r>
                      <a:endParaRPr lang="ru-RU" sz="4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700" dirty="0">
                          <a:effectLst/>
                        </a:rPr>
                        <a:t>2</a:t>
                      </a:r>
                      <a:endParaRPr lang="ru-RU" sz="4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5838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4700" dirty="0">
                          <a:effectLst/>
                        </a:rPr>
                        <a:t>&lt;</a:t>
                      </a:r>
                      <a:r>
                        <a:rPr lang="ru-RU" sz="4700" dirty="0">
                          <a:effectLst/>
                        </a:rPr>
                        <a:t> 100,01</a:t>
                      </a:r>
                      <a:endParaRPr lang="ru-RU" sz="4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700" dirty="0">
                          <a:effectLst/>
                        </a:rPr>
                        <a:t>15</a:t>
                      </a:r>
                      <a:endParaRPr lang="ru-RU" sz="4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700" dirty="0">
                          <a:effectLst/>
                        </a:rPr>
                        <a:t>11</a:t>
                      </a:r>
                      <a:endParaRPr lang="ru-RU" sz="4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7715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4700" dirty="0">
                          <a:effectLst/>
                        </a:rPr>
                        <a:t>100,01 </a:t>
                      </a:r>
                      <a:r>
                        <a:rPr lang="en-US" sz="4700" dirty="0">
                          <a:effectLst/>
                        </a:rPr>
                        <a:t>–</a:t>
                      </a:r>
                      <a:r>
                        <a:rPr lang="ru-RU" sz="4700" dirty="0">
                          <a:effectLst/>
                        </a:rPr>
                        <a:t> 500</a:t>
                      </a:r>
                      <a:endParaRPr lang="ru-RU" sz="4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700" dirty="0">
                          <a:effectLst/>
                        </a:rPr>
                        <a:t>43</a:t>
                      </a:r>
                      <a:endParaRPr lang="ru-RU" sz="4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700" dirty="0">
                          <a:effectLst/>
                        </a:rPr>
                        <a:t>44</a:t>
                      </a:r>
                      <a:endParaRPr lang="ru-RU" sz="4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016425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4700" dirty="0">
                          <a:effectLst/>
                        </a:rPr>
                        <a:t>500,01 </a:t>
                      </a:r>
                      <a:r>
                        <a:rPr lang="en-US" sz="4700" dirty="0">
                          <a:effectLst/>
                        </a:rPr>
                        <a:t>– </a:t>
                      </a:r>
                      <a:r>
                        <a:rPr lang="ru-RU" sz="4700" dirty="0">
                          <a:effectLst/>
                        </a:rPr>
                        <a:t>1000</a:t>
                      </a:r>
                      <a:endParaRPr lang="ru-RU" sz="4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700" dirty="0">
                          <a:effectLst/>
                        </a:rPr>
                        <a:t>4</a:t>
                      </a:r>
                      <a:endParaRPr lang="ru-RU" sz="4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700" dirty="0">
                          <a:effectLst/>
                        </a:rPr>
                        <a:t>9</a:t>
                      </a:r>
                      <a:endParaRPr lang="ru-RU" sz="4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0265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4700" dirty="0">
                          <a:effectLst/>
                        </a:rPr>
                        <a:t>&gt; </a:t>
                      </a:r>
                      <a:r>
                        <a:rPr lang="ru-RU" sz="4700" dirty="0">
                          <a:effectLst/>
                        </a:rPr>
                        <a:t>1000</a:t>
                      </a:r>
                      <a:endParaRPr lang="ru-RU" sz="4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700" dirty="0">
                          <a:effectLst/>
                        </a:rPr>
                        <a:t>1</a:t>
                      </a:r>
                      <a:endParaRPr lang="ru-RU" sz="4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700" dirty="0">
                          <a:effectLst/>
                        </a:rPr>
                        <a:t>2</a:t>
                      </a:r>
                      <a:endParaRPr lang="ru-RU" sz="4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8769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2648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902968" y="708520"/>
            <a:ext cx="20254427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5500" dirty="0">
                <a:latin typeface="Arial" panose="020B0604020202020204" pitchFamily="34" charset="0"/>
                <a:cs typeface="Arial" panose="020B0604020202020204" pitchFamily="34" charset="0"/>
              </a:rPr>
              <a:t>Относительный прирост ПКС по I</a:t>
            </a:r>
            <a:r>
              <a:rPr lang="en-US" sz="5500" dirty="0">
                <a:latin typeface="Arial" panose="020B0604020202020204" pitchFamily="34" charset="0"/>
                <a:cs typeface="Arial" panose="020B0604020202020204" pitchFamily="34" charset="0"/>
              </a:rPr>
              <a:t>T-</a:t>
            </a:r>
            <a:r>
              <a:rPr lang="ru-RU" sz="5500" dirty="0">
                <a:latin typeface="Arial" panose="020B0604020202020204" pitchFamily="34" charset="0"/>
                <a:cs typeface="Arial" panose="020B0604020202020204" pitchFamily="34" charset="0"/>
              </a:rPr>
              <a:t>специальностям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F92D7BE-84CD-CC69-2E75-228633EF7A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4662912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C96607DC-AD4A-D27A-1724-67CDE85995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089950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094EDF2-FF5F-B679-157E-21E313F49A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302675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595B3D-589C-A1E7-B57E-468D7B466578}"/>
              </a:ext>
            </a:extLst>
          </p:cNvPr>
          <p:cNvSpPr txBox="1"/>
          <p:nvPr/>
        </p:nvSpPr>
        <p:spPr>
          <a:xfrm>
            <a:off x="1390800" y="8226152"/>
            <a:ext cx="21026336" cy="61280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/>
            <a:endParaRPr lang="ru-RU" sz="4700" dirty="0">
              <a:solidFill>
                <a:schemeClr val="tx1"/>
              </a:solidFill>
              <a:latin typeface="Newton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ru-RU" sz="4700" dirty="0">
                <a:solidFill>
                  <a:schemeClr val="tx1"/>
                </a:solidFill>
                <a:latin typeface="Newton"/>
              </a:rPr>
              <a:t>Максимальный относительный прирост был отмечен в Санкт-Петербургском государственном университете промышленных технологий и дизайна – 78,3%. 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ru-RU" sz="4700" dirty="0">
                <a:solidFill>
                  <a:schemeClr val="tx1"/>
                </a:solidFill>
                <a:latin typeface="Newton"/>
              </a:rPr>
              <a:t>На втором месте Национальный исследовательский технологический университет «МИСиС» – 75,3%, на третьем – Российский университет транспорта (50,7%).</a:t>
            </a:r>
          </a:p>
          <a:p>
            <a:pPr algn="just"/>
            <a:r>
              <a:rPr lang="ru-RU" sz="4700" dirty="0">
                <a:solidFill>
                  <a:srgbClr val="0070C0"/>
                </a:solidFill>
                <a:latin typeface="Newton"/>
              </a:rPr>
              <a:t>В НИУ ВШЭ – 23,3%.</a:t>
            </a:r>
          </a:p>
          <a:p>
            <a:pPr indent="449580" algn="just">
              <a:lnSpc>
                <a:spcPct val="150000"/>
              </a:lnSpc>
            </a:pPr>
            <a:endParaRPr lang="ru-RU" sz="4700" dirty="0">
              <a:solidFill>
                <a:srgbClr val="FF0000"/>
              </a:solidFill>
              <a:latin typeface="Newton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D1737D59-AD94-7DF7-449B-86BF0DC95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411253"/>
              </p:ext>
            </p:extLst>
          </p:nvPr>
        </p:nvGraphicFramePr>
        <p:xfrm>
          <a:off x="1226604" y="2537520"/>
          <a:ext cx="21506374" cy="57302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47773">
                  <a:extLst>
                    <a:ext uri="{9D8B030D-6E8A-4147-A177-3AD203B41FA5}">
                      <a16:colId xmlns:a16="http://schemas.microsoft.com/office/drawing/2014/main" val="1103224290"/>
                    </a:ext>
                  </a:extLst>
                </a:gridCol>
                <a:gridCol w="7677946">
                  <a:extLst>
                    <a:ext uri="{9D8B030D-6E8A-4147-A177-3AD203B41FA5}">
                      <a16:colId xmlns:a16="http://schemas.microsoft.com/office/drawing/2014/main" val="180432696"/>
                    </a:ext>
                  </a:extLst>
                </a:gridCol>
                <a:gridCol w="7680655">
                  <a:extLst>
                    <a:ext uri="{9D8B030D-6E8A-4147-A177-3AD203B41FA5}">
                      <a16:colId xmlns:a16="http://schemas.microsoft.com/office/drawing/2014/main" val="16010185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4700" b="1" dirty="0">
                          <a:solidFill>
                            <a:schemeClr val="tx1"/>
                          </a:solidFill>
                          <a:effectLst/>
                        </a:rPr>
                        <a:t>Относительный прирост (в </a:t>
                      </a:r>
                      <a:r>
                        <a:rPr lang="en-US" sz="4700" b="1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r>
                        <a:rPr lang="en-US" sz="4700" b="1" dirty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)</a:t>
                      </a:r>
                      <a:endParaRPr lang="ru-RU" sz="4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7E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700" b="1" dirty="0">
                          <a:solidFill>
                            <a:schemeClr val="tx1"/>
                          </a:solidFill>
                          <a:effectLst/>
                        </a:rPr>
                        <a:t>Число вузов</a:t>
                      </a:r>
                      <a:br>
                        <a:rPr lang="ru-RU" sz="47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ru-RU" sz="47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4700" b="1" dirty="0">
                          <a:solidFill>
                            <a:schemeClr val="tx1"/>
                          </a:solidFill>
                          <a:effectLst/>
                        </a:rPr>
                        <a:t> с 2015/2016 по 2017/2018 уч. г.</a:t>
                      </a:r>
                      <a:endParaRPr lang="ru-RU" sz="4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7E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700" b="1" dirty="0">
                          <a:solidFill>
                            <a:schemeClr val="tx1"/>
                          </a:solidFill>
                          <a:effectLst/>
                        </a:rPr>
                        <a:t>Число вузов</a:t>
                      </a:r>
                      <a:br>
                        <a:rPr lang="ru-RU" sz="47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47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ru-RU" sz="4700" b="1" dirty="0">
                          <a:solidFill>
                            <a:schemeClr val="tx1"/>
                          </a:solidFill>
                          <a:effectLst/>
                        </a:rPr>
                        <a:t>с 2017/2018 по 2019/2020 уч. г.</a:t>
                      </a:r>
                      <a:endParaRPr lang="ru-RU" sz="4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7E4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7873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4700" dirty="0">
                          <a:solidFill>
                            <a:schemeClr val="tx1"/>
                          </a:solidFill>
                          <a:effectLst/>
                        </a:rPr>
                        <a:t>Отрицательный</a:t>
                      </a:r>
                      <a:endParaRPr lang="ru-RU" sz="4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5838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0,1 </a:t>
                      </a:r>
                      <a:r>
                        <a:rPr lang="en-US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–</a:t>
                      </a:r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9,9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7715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10 </a:t>
                      </a:r>
                      <a:r>
                        <a:rPr lang="en-US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–</a:t>
                      </a:r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016425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25,1 </a:t>
                      </a:r>
                      <a:r>
                        <a:rPr lang="en-US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–</a:t>
                      </a:r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0265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50,1 </a:t>
                      </a:r>
                      <a:r>
                        <a:rPr lang="en-US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– </a:t>
                      </a:r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7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8769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20683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182888" y="708520"/>
            <a:ext cx="22219086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Регрессионный анализ: зависимые переменные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F92D7BE-84CD-CC69-2E75-228633EF7A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4662912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C96607DC-AD4A-D27A-1724-67CDE85995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089950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094EDF2-FF5F-B679-157E-21E313F49A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302675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5B68B1-9C5B-9059-D249-EE70C4D2E4B9}"/>
              </a:ext>
            </a:extLst>
          </p:cNvPr>
          <p:cNvSpPr txBox="1"/>
          <p:nvPr/>
        </p:nvSpPr>
        <p:spPr>
          <a:xfrm>
            <a:off x="1201067" y="3266271"/>
            <a:ext cx="21910612" cy="60810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Численность ПКС по IT-специальностям в 2019/2020 учебном году;</a:t>
            </a:r>
          </a:p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Доля ПКС по IT-специальностям, в общей численности ПКС в 2019/2020 учебном году;</a:t>
            </a:r>
          </a:p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Абсолютный прирост численности ПКС по IT-специальностям, за период с 2017/2018 по 2019/2020 учебный год.</a:t>
            </a:r>
          </a:p>
        </p:txBody>
      </p:sp>
    </p:spTree>
    <p:extLst>
      <p:ext uri="{BB962C8B-B14F-4D97-AF65-F5344CB8AC3E}">
        <p14:creationId xmlns:p14="http://schemas.microsoft.com/office/powerpoint/2010/main" val="558133378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182888" y="708520"/>
            <a:ext cx="22219086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Предикторы: состав преподавателей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F92D7BE-84CD-CC69-2E75-228633EF7A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4662912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C96607DC-AD4A-D27A-1724-67CDE85995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089950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094EDF2-FF5F-B679-157E-21E313F49A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302675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5B68B1-9C5B-9059-D249-EE70C4D2E4B9}"/>
              </a:ext>
            </a:extLst>
          </p:cNvPr>
          <p:cNvSpPr txBox="1"/>
          <p:nvPr/>
        </p:nvSpPr>
        <p:spPr>
          <a:xfrm>
            <a:off x="1201067" y="3592081"/>
            <a:ext cx="21910612" cy="57861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Доля численности НПР без ученой степени – до 30 лет, кандидатов наук – до 35 лет, докторов наук – до 40 лет в общей численности НПР.</a:t>
            </a: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Доля ППС с учеными степенями.</a:t>
            </a: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Доля штатных ППС.</a:t>
            </a:r>
          </a:p>
        </p:txBody>
      </p:sp>
    </p:spTree>
    <p:extLst>
      <p:ext uri="{BB962C8B-B14F-4D97-AF65-F5344CB8AC3E}">
        <p14:creationId xmlns:p14="http://schemas.microsoft.com/office/powerpoint/2010/main" val="4000237455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182888" y="708520"/>
            <a:ext cx="22219086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Предикторы: НИОКР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F92D7BE-84CD-CC69-2E75-228633EF7A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4662912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C96607DC-AD4A-D27A-1724-67CDE85995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089950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094EDF2-FF5F-B679-157E-21E313F49A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302675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5B68B1-9C5B-9059-D249-EE70C4D2E4B9}"/>
              </a:ext>
            </a:extLst>
          </p:cNvPr>
          <p:cNvSpPr txBox="1"/>
          <p:nvPr/>
        </p:nvSpPr>
        <p:spPr>
          <a:xfrm>
            <a:off x="1201067" y="2926298"/>
            <a:ext cx="21910612" cy="663258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Доходы от НИОКР в расчете на одного НПР.</a:t>
            </a: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Число публикаций в Scopus в расчете на 100 НПР.</a:t>
            </a: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лицензионных соглашений.</a:t>
            </a: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938986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182888" y="708520"/>
            <a:ext cx="22219086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Предикторы: интернационализация 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F92D7BE-84CD-CC69-2E75-228633EF7A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4662912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C96607DC-AD4A-D27A-1724-67CDE85995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089950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094EDF2-FF5F-B679-157E-21E313F49A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302675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5B68B1-9C5B-9059-D249-EE70C4D2E4B9}"/>
              </a:ext>
            </a:extLst>
          </p:cNvPr>
          <p:cNvSpPr txBox="1"/>
          <p:nvPr/>
        </p:nvSpPr>
        <p:spPr>
          <a:xfrm>
            <a:off x="1201067" y="3849628"/>
            <a:ext cx="21910612" cy="32470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Доля численности иностранных граждан среди НПР.</a:t>
            </a: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Доля иностранных студентов в общей численности студентов.</a:t>
            </a:r>
          </a:p>
          <a:p>
            <a:pPr algn="just">
              <a:spcAft>
                <a:spcPts val="600"/>
              </a:spcAft>
            </a:pP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068993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182888" y="708520"/>
            <a:ext cx="22219086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Предикторы: техническая оснащенность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F92D7BE-84CD-CC69-2E75-228633EF7A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4662912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C96607DC-AD4A-D27A-1724-67CDE85995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089950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094EDF2-FF5F-B679-157E-21E313F49A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302675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5B68B1-9C5B-9059-D249-EE70C4D2E4B9}"/>
              </a:ext>
            </a:extLst>
          </p:cNvPr>
          <p:cNvSpPr txBox="1"/>
          <p:nvPr/>
        </p:nvSpPr>
        <p:spPr>
          <a:xfrm>
            <a:off x="1226605" y="3754973"/>
            <a:ext cx="21910612" cy="32470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персональных компьютеров на одного студента.</a:t>
            </a: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Доля стоимости машин и оборудования не старше 5 лет.</a:t>
            </a:r>
          </a:p>
          <a:p>
            <a:pPr algn="just">
              <a:spcAft>
                <a:spcPts val="600"/>
              </a:spcAft>
            </a:pP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66824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959331" y="708520"/>
            <a:ext cx="20318320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Страновая статистика</a:t>
            </a:r>
            <a:endParaRPr sz="7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26605" y="2935284"/>
            <a:ext cx="21118523" cy="8803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На начало 2020 г. доля IT-специалистов в общей численности экономически активного населения России составила 2,4%, а без учета Москвы – 1,5%. Аналогичный показатель по европейским странам в среднем составляет 3,9%. В России с 2016-го по первый квартал 2022 года численность ИКТ-специалистов выросла на 29% — с 1 млн до 1,4 млн человек. </a:t>
            </a:r>
          </a:p>
          <a:p>
            <a:pPr algn="just">
              <a:lnSpc>
                <a:spcPct val="130000"/>
              </a:lnSpc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		По данным ОЭСР, в России в 2019 г. обучающиеся по направлению «Информационные и коммуникационные технологии» составили 7% от всех поступивших на программы высшего образования. По этому показателю Россия занимала восьмое место в мире, уступая Эстонии (10%), Ирландии и Финляндии (9%), Австралии, Венгрии, Латвии и Люксембургу (8%). 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063298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182888" y="708520"/>
            <a:ext cx="22219086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Предикторы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F92D7BE-84CD-CC69-2E75-228633EF7A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4662912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C96607DC-AD4A-D27A-1724-67CDE85995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089950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094EDF2-FF5F-B679-157E-21E313F49A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302675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5B68B1-9C5B-9059-D249-EE70C4D2E4B9}"/>
              </a:ext>
            </a:extLst>
          </p:cNvPr>
          <p:cNvSpPr txBox="1"/>
          <p:nvPr/>
        </p:nvSpPr>
        <p:spPr>
          <a:xfrm>
            <a:off x="1201067" y="4180919"/>
            <a:ext cx="21910612" cy="67095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Число предприятий, являющихся базами практики, с которыми оформлены договоры.</a:t>
            </a:r>
          </a:p>
          <a:p>
            <a:pPr algn="just">
              <a:spcAft>
                <a:spcPts val="600"/>
              </a:spcAft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бизнес-инкубаторов.</a:t>
            </a: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Количество технопарков.</a:t>
            </a: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малых предприятий.</a:t>
            </a:r>
          </a:p>
        </p:txBody>
      </p:sp>
    </p:spTree>
    <p:extLst>
      <p:ext uri="{BB962C8B-B14F-4D97-AF65-F5344CB8AC3E}">
        <p14:creationId xmlns:p14="http://schemas.microsoft.com/office/powerpoint/2010/main" val="607584337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959320" y="593304"/>
            <a:ext cx="20484464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Численность ПКС по IT-специальностям</a:t>
            </a:r>
            <a:endParaRPr sz="7000" dirty="0"/>
          </a:p>
        </p:txBody>
      </p:sp>
      <p:graphicFrame>
        <p:nvGraphicFramePr>
          <p:cNvPr id="34" name="Таблица 33">
            <a:extLst>
              <a:ext uri="{FF2B5EF4-FFF2-40B4-BE49-F238E27FC236}">
                <a16:creationId xmlns:a16="http://schemas.microsoft.com/office/drawing/2014/main" id="{451A0A0D-8E08-9F9C-99FA-58C23D673E2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15360642"/>
              </p:ext>
            </p:extLst>
          </p:nvPr>
        </p:nvGraphicFramePr>
        <p:xfrm>
          <a:off x="1201045" y="2681536"/>
          <a:ext cx="21506373" cy="105493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808971">
                  <a:extLst>
                    <a:ext uri="{9D8B030D-6E8A-4147-A177-3AD203B41FA5}">
                      <a16:colId xmlns:a16="http://schemas.microsoft.com/office/drawing/2014/main" val="245097576"/>
                    </a:ext>
                  </a:extLst>
                </a:gridCol>
                <a:gridCol w="2160239">
                  <a:extLst>
                    <a:ext uri="{9D8B030D-6E8A-4147-A177-3AD203B41FA5}">
                      <a16:colId xmlns:a16="http://schemas.microsoft.com/office/drawing/2014/main" val="3611942435"/>
                    </a:ext>
                  </a:extLst>
                </a:gridCol>
                <a:gridCol w="5171902">
                  <a:extLst>
                    <a:ext uri="{9D8B030D-6E8A-4147-A177-3AD203B41FA5}">
                      <a16:colId xmlns:a16="http://schemas.microsoft.com/office/drawing/2014/main" val="2145021944"/>
                    </a:ext>
                  </a:extLst>
                </a:gridCol>
                <a:gridCol w="5365261">
                  <a:extLst>
                    <a:ext uri="{9D8B030D-6E8A-4147-A177-3AD203B41FA5}">
                      <a16:colId xmlns:a16="http://schemas.microsoft.com/office/drawing/2014/main" val="3826415698"/>
                    </a:ext>
                  </a:extLst>
                </a:gridCol>
              </a:tblGrid>
              <a:tr h="1548346">
                <a:tc>
                  <a:txBody>
                    <a:bodyPr/>
                    <a:lstStyle/>
                    <a:p>
                      <a:pPr algn="ctr"/>
                      <a:r>
                        <a:rPr lang="ru-RU" sz="45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Предиктор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Helvetica Light"/>
                        </a:rPr>
                        <a:t>Взаимосвязь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Helvetica Light"/>
                        </a:rPr>
                        <a:t>Среднее </a:t>
                      </a:r>
                      <a:endParaRPr lang="en-US" sz="45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  <a:sym typeface="Helvetica Light"/>
                      </a:endParaRPr>
                    </a:p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Helvetica Light"/>
                        </a:rPr>
                        <a:t>в топ-10 вузах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Helvetica Light"/>
                        </a:rPr>
                        <a:t>Среднее </a:t>
                      </a:r>
                      <a:endParaRPr lang="en-US" sz="45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  <a:sym typeface="Helvetica Light"/>
                      </a:endParaRPr>
                    </a:p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Helvetica Light"/>
                        </a:rPr>
                        <a:t>по выборке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985235"/>
                  </a:ext>
                </a:extLst>
              </a:tr>
              <a:tr h="1032230">
                <a:tc>
                  <a:txBody>
                    <a:bodyPr/>
                    <a:lstStyle/>
                    <a:p>
                      <a:pPr algn="l">
                        <a:tabLst>
                          <a:tab pos="72000" algn="l"/>
                        </a:tabLst>
                      </a:pPr>
                      <a:r>
                        <a:rPr lang="en-US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молодых НПР </a:t>
                      </a:r>
                      <a:endParaRPr lang="ru-RU" sz="4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7000" b="1" i="0" u="none" strike="noStrike" cap="none" spc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Light"/>
                        </a:rPr>
                        <a:t>+</a:t>
                      </a:r>
                      <a:endParaRPr lang="ru-RU" sz="7000" b="1" i="0" u="none" strike="noStrike" cap="none" spc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  <a:sym typeface="Helvetica Light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21,1%</a:t>
                      </a:r>
                      <a:endParaRPr lang="ru-RU" sz="45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Helvetica Light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9,8</a:t>
                      </a:r>
                      <a:r>
                        <a:rPr lang="en-US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%</a:t>
                      </a:r>
                      <a:endParaRPr lang="ru-RU" sz="45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Helvetica Light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8004651"/>
                  </a:ext>
                </a:extLst>
              </a:tr>
              <a:tr h="1032230">
                <a:tc>
                  <a:txBody>
                    <a:bodyPr/>
                    <a:lstStyle/>
                    <a:p>
                      <a:pPr algn="l">
                        <a:tabLst>
                          <a:tab pos="72000" algn="l"/>
                        </a:tabLst>
                      </a:pPr>
                      <a:r>
                        <a:rPr lang="en-US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 от НИОКР на одного </a:t>
                      </a:r>
                      <a:endParaRPr lang="en-US" sz="4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tabLst>
                          <a:tab pos="72000" algn="l"/>
                        </a:tabLst>
                      </a:pPr>
                      <a:r>
                        <a:rPr lang="en-US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НПР</a:t>
                      </a:r>
                      <a:endParaRPr lang="ru-RU" sz="4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911,5 </a:t>
                      </a: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тыс. руб.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201,5 тыс. руб.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738669"/>
                  </a:ext>
                </a:extLst>
              </a:tr>
              <a:tr h="1376308">
                <a:tc>
                  <a:txBody>
                    <a:bodyPr/>
                    <a:lstStyle/>
                    <a:p>
                      <a:pPr algn="l">
                        <a:tabLst>
                          <a:tab pos="72000" algn="l"/>
                        </a:tabLst>
                      </a:pPr>
                      <a:r>
                        <a:rPr lang="en-US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Число публикаций в Scopus на </a:t>
                      </a:r>
                      <a:r>
                        <a:rPr lang="en-US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>
                        <a:tabLst>
                          <a:tab pos="72000" algn="l"/>
                        </a:tabLst>
                      </a:pPr>
                      <a:r>
                        <a:rPr lang="en-US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НПР</a:t>
                      </a:r>
                      <a:endParaRPr lang="ru-RU" sz="4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114,3 </a:t>
                      </a:r>
                      <a:r>
                        <a:rPr lang="en-US" sz="4500" b="0" i="0" u="none" strike="noStrike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ш</a:t>
                      </a: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т.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30,6 шт.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73127"/>
                  </a:ext>
                </a:extLst>
              </a:tr>
              <a:tr h="1376308">
                <a:tc>
                  <a:txBody>
                    <a:bodyPr/>
                    <a:lstStyle/>
                    <a:p>
                      <a:pPr algn="l">
                        <a:tabLst>
                          <a:tab pos="72000" algn="l"/>
                        </a:tabLst>
                      </a:pPr>
                      <a:r>
                        <a:rPr lang="en-US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Число предприятий, </a:t>
                      </a:r>
                      <a:endParaRPr lang="en-US" sz="4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tabLst>
                          <a:tab pos="72000" algn="l"/>
                        </a:tabLst>
                      </a:pPr>
                      <a:r>
                        <a:rPr lang="en-US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являющихся базами практики</a:t>
                      </a:r>
                      <a:endParaRPr lang="ru-RU" sz="4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871,8 шт.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343,2 шт.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063784"/>
                  </a:ext>
                </a:extLst>
              </a:tr>
              <a:tr h="1032230">
                <a:tc>
                  <a:txBody>
                    <a:bodyPr/>
                    <a:lstStyle/>
                    <a:p>
                      <a:pPr algn="l">
                        <a:tabLst>
                          <a:tab pos="72000" algn="l"/>
                        </a:tabLst>
                      </a:pPr>
                      <a:r>
                        <a:rPr lang="en-US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технопарков</a:t>
                      </a:r>
                      <a:endParaRPr lang="ru-RU" sz="4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0,6 шт.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0,2 шт.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02600"/>
                  </a:ext>
                </a:extLst>
              </a:tr>
              <a:tr h="1032230">
                <a:tc>
                  <a:txBody>
                    <a:bodyPr/>
                    <a:lstStyle/>
                    <a:p>
                      <a:pPr algn="l">
                        <a:tabLst>
                          <a:tab pos="72000" algn="l"/>
                        </a:tabLst>
                      </a:pPr>
                      <a:r>
                        <a:rPr lang="en-US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малых </a:t>
                      </a:r>
                      <a:r>
                        <a:rPr lang="en-US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algn="l">
                        <a:tabLst>
                          <a:tab pos="72000" algn="l"/>
                        </a:tabLst>
                      </a:pPr>
                      <a:r>
                        <a:rPr lang="en-US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предприятий</a:t>
                      </a:r>
                      <a:endParaRPr lang="ru-RU" sz="4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17,1 шт.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3,2 шт.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931687"/>
                  </a:ext>
                </a:extLst>
              </a:tr>
              <a:tr h="1032230">
                <a:tc>
                  <a:txBody>
                    <a:bodyPr/>
                    <a:lstStyle/>
                    <a:p>
                      <a:pPr algn="l">
                        <a:tabLst>
                          <a:tab pos="72000" algn="l"/>
                        </a:tabLst>
                      </a:pPr>
                      <a:r>
                        <a:rPr lang="en-US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ППС с учеными </a:t>
                      </a:r>
                      <a:endParaRPr lang="en-US" sz="4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tabLst>
                          <a:tab pos="72000" algn="l"/>
                        </a:tabLst>
                      </a:pPr>
                      <a:r>
                        <a:rPr lang="en-US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степенями</a:t>
                      </a:r>
                      <a:endParaRPr lang="ru-RU" sz="4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70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Light"/>
                        </a:rPr>
                        <a:t>-</a:t>
                      </a:r>
                      <a:endParaRPr lang="ru-RU" sz="70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  <a:sym typeface="Helvetica Light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66,</a:t>
                      </a:r>
                      <a:r>
                        <a:rPr lang="en-US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2 </a:t>
                      </a: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72,3</a:t>
                      </a:r>
                      <a:r>
                        <a:rPr lang="en-US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%</a:t>
                      </a:r>
                      <a:endParaRPr lang="ru-RU" sz="45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Helvetica Light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0534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638028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796768" y="593304"/>
            <a:ext cx="20484464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6500" dirty="0">
                <a:latin typeface="Arial" panose="020B0604020202020204" pitchFamily="34" charset="0"/>
                <a:cs typeface="Arial" panose="020B0604020202020204" pitchFamily="34" charset="0"/>
              </a:rPr>
              <a:t>Абсолютный прирост ПКС по </a:t>
            </a:r>
            <a:r>
              <a:rPr lang="en" sz="6500" dirty="0">
                <a:latin typeface="Arial" panose="020B0604020202020204" pitchFamily="34" charset="0"/>
                <a:cs typeface="Arial" panose="020B0604020202020204" pitchFamily="34" charset="0"/>
              </a:rPr>
              <a:t>IT-</a:t>
            </a:r>
            <a:r>
              <a:rPr lang="ru-RU" sz="6500" dirty="0">
                <a:latin typeface="Arial" panose="020B0604020202020204" pitchFamily="34" charset="0"/>
                <a:cs typeface="Arial" panose="020B0604020202020204" pitchFamily="34" charset="0"/>
              </a:rPr>
              <a:t>специальностям</a:t>
            </a:r>
            <a:endParaRPr lang="ru-RU" sz="6500" dirty="0"/>
          </a:p>
        </p:txBody>
      </p:sp>
      <p:graphicFrame>
        <p:nvGraphicFramePr>
          <p:cNvPr id="34" name="Таблица 33">
            <a:extLst>
              <a:ext uri="{FF2B5EF4-FFF2-40B4-BE49-F238E27FC236}">
                <a16:creationId xmlns:a16="http://schemas.microsoft.com/office/drawing/2014/main" id="{451A0A0D-8E08-9F9C-99FA-58C23D673E2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83836457"/>
              </p:ext>
            </p:extLst>
          </p:nvPr>
        </p:nvGraphicFramePr>
        <p:xfrm>
          <a:off x="1126794" y="2537521"/>
          <a:ext cx="21506374" cy="105851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409022">
                  <a:extLst>
                    <a:ext uri="{9D8B030D-6E8A-4147-A177-3AD203B41FA5}">
                      <a16:colId xmlns:a16="http://schemas.microsoft.com/office/drawing/2014/main" val="245097576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3611942435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val="2145021944"/>
                    </a:ext>
                  </a:extLst>
                </a:gridCol>
                <a:gridCol w="4680528">
                  <a:extLst>
                    <a:ext uri="{9D8B030D-6E8A-4147-A177-3AD203B41FA5}">
                      <a16:colId xmlns:a16="http://schemas.microsoft.com/office/drawing/2014/main" val="3826415698"/>
                    </a:ext>
                  </a:extLst>
                </a:gridCol>
              </a:tblGrid>
              <a:tr h="2769610">
                <a:tc>
                  <a:txBody>
                    <a:bodyPr/>
                    <a:lstStyle/>
                    <a:p>
                      <a:pPr algn="ctr"/>
                      <a:r>
                        <a:rPr lang="ru-RU" sz="45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Предиктор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Helvetica Light"/>
                        </a:rPr>
                        <a:t>Взаимосвязь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Helvetica Light"/>
                        </a:rPr>
                        <a:t>Среднее </a:t>
                      </a:r>
                      <a:endParaRPr lang="en-US" sz="45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  <a:sym typeface="Helvetica Light"/>
                      </a:endParaRPr>
                    </a:p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Helvetica Light"/>
                        </a:rPr>
                        <a:t>в топ-10 вузах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Helvetica Light"/>
                        </a:rPr>
                        <a:t>Среднее </a:t>
                      </a:r>
                      <a:endParaRPr lang="en-US" sz="45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  <a:sym typeface="Helvetica Light"/>
                      </a:endParaRPr>
                    </a:p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Helvetica Light"/>
                        </a:rPr>
                        <a:t>по выборке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985235"/>
                  </a:ext>
                </a:extLst>
              </a:tr>
              <a:tr h="1189325">
                <a:tc>
                  <a:txBody>
                    <a:bodyPr/>
                    <a:lstStyle/>
                    <a:p>
                      <a:pPr algn="l">
                        <a:tabLst>
                          <a:tab pos="72000" algn="l"/>
                        </a:tabLst>
                      </a:pPr>
                      <a:r>
                        <a:rPr lang="en-US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молодых НПР</a:t>
                      </a:r>
                      <a:endParaRPr lang="ru-RU" sz="4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70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21,3%</a:t>
                      </a:r>
                      <a:endParaRPr lang="ru-RU" sz="45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Helvetica Light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14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9,8</a:t>
                      </a:r>
                      <a:r>
                        <a:rPr lang="en-US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%</a:t>
                      </a:r>
                      <a:endParaRPr lang="ru-RU" sz="45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Helvetica Light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8004651"/>
                  </a:ext>
                </a:extLst>
              </a:tr>
              <a:tr h="1189325">
                <a:tc>
                  <a:txBody>
                    <a:bodyPr/>
                    <a:lstStyle/>
                    <a:p>
                      <a:pPr algn="l"/>
                      <a:r>
                        <a:rPr lang="en-US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 от НИОКР на одного НПР</a:t>
                      </a:r>
                      <a:endParaRPr lang="ru-RU" sz="4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1009,1 </a:t>
                      </a: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тыс. руб.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14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201,5 тыс. руб.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738669"/>
                  </a:ext>
                </a:extLst>
              </a:tr>
              <a:tr h="1529132">
                <a:tc>
                  <a:txBody>
                    <a:bodyPr/>
                    <a:lstStyle/>
                    <a:p>
                      <a:pPr algn="l"/>
                      <a:r>
                        <a:rPr lang="en-US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Число публикаций в Scopus на </a:t>
                      </a:r>
                      <a:endParaRPr lang="en-US" sz="4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US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НПР</a:t>
                      </a:r>
                      <a:endParaRPr lang="ru-RU" sz="4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124,4 </a:t>
                      </a:r>
                      <a:r>
                        <a:rPr lang="en-US" sz="4500" b="0" i="0" u="none" strike="noStrike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ш</a:t>
                      </a: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т.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14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30,6 шт.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73127"/>
                  </a:ext>
                </a:extLst>
              </a:tr>
              <a:tr h="1529132">
                <a:tc>
                  <a:txBody>
                    <a:bodyPr/>
                    <a:lstStyle/>
                    <a:p>
                      <a:pPr marL="0" marR="0" lvl="0" indent="0" algn="l" defTabSz="8214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Число предприятий, являющихся </a:t>
                      </a:r>
                      <a:endParaRPr lang="en-US" sz="4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8214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базами практики</a:t>
                      </a:r>
                      <a:endParaRPr lang="ru-RU" sz="4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968,7 шт.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14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343,2 шт.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063784"/>
                  </a:ext>
                </a:extLst>
              </a:tr>
              <a:tr h="1189325">
                <a:tc>
                  <a:txBody>
                    <a:bodyPr/>
                    <a:lstStyle/>
                    <a:p>
                      <a:pPr algn="l"/>
                      <a:r>
                        <a:rPr lang="en-US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технопарков</a:t>
                      </a:r>
                      <a:endParaRPr lang="ru-RU" sz="4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0,7 шт.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14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0,2 шт.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02600"/>
                  </a:ext>
                </a:extLst>
              </a:tr>
              <a:tr h="1189325">
                <a:tc>
                  <a:txBody>
                    <a:bodyPr/>
                    <a:lstStyle/>
                    <a:p>
                      <a:pPr algn="l"/>
                      <a:r>
                        <a:rPr lang="en-US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малых предприятий</a:t>
                      </a:r>
                      <a:endParaRPr lang="ru-RU" sz="4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18,8 шт.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14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3,2 шт.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931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41810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959320" y="593304"/>
            <a:ext cx="20484464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Доля ПКС по </a:t>
            </a:r>
            <a:r>
              <a:rPr lang="en" sz="7000" dirty="0">
                <a:latin typeface="Arial" panose="020B0604020202020204" pitchFamily="34" charset="0"/>
                <a:cs typeface="Arial" panose="020B0604020202020204" pitchFamily="34" charset="0"/>
              </a:rPr>
              <a:t>IT-</a:t>
            </a:r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специальностям</a:t>
            </a:r>
            <a:endParaRPr lang="ru-RU" sz="7000" dirty="0"/>
          </a:p>
        </p:txBody>
      </p:sp>
      <p:graphicFrame>
        <p:nvGraphicFramePr>
          <p:cNvPr id="34" name="Таблица 33">
            <a:extLst>
              <a:ext uri="{FF2B5EF4-FFF2-40B4-BE49-F238E27FC236}">
                <a16:creationId xmlns:a16="http://schemas.microsoft.com/office/drawing/2014/main" id="{451A0A0D-8E08-9F9C-99FA-58C23D673E2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61655609"/>
              </p:ext>
            </p:extLst>
          </p:nvPr>
        </p:nvGraphicFramePr>
        <p:xfrm>
          <a:off x="1126794" y="3009056"/>
          <a:ext cx="21506374" cy="9753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048990">
                  <a:extLst>
                    <a:ext uri="{9D8B030D-6E8A-4147-A177-3AD203B41FA5}">
                      <a16:colId xmlns:a16="http://schemas.microsoft.com/office/drawing/2014/main" val="245097576"/>
                    </a:ext>
                  </a:extLst>
                </a:gridCol>
                <a:gridCol w="2304248">
                  <a:extLst>
                    <a:ext uri="{9D8B030D-6E8A-4147-A177-3AD203B41FA5}">
                      <a16:colId xmlns:a16="http://schemas.microsoft.com/office/drawing/2014/main" val="3611942435"/>
                    </a:ext>
                  </a:extLst>
                </a:gridCol>
                <a:gridCol w="4787874">
                  <a:extLst>
                    <a:ext uri="{9D8B030D-6E8A-4147-A177-3AD203B41FA5}">
                      <a16:colId xmlns:a16="http://schemas.microsoft.com/office/drawing/2014/main" val="2145021944"/>
                    </a:ext>
                  </a:extLst>
                </a:gridCol>
                <a:gridCol w="5365262">
                  <a:extLst>
                    <a:ext uri="{9D8B030D-6E8A-4147-A177-3AD203B41FA5}">
                      <a16:colId xmlns:a16="http://schemas.microsoft.com/office/drawing/2014/main" val="3826415698"/>
                    </a:ext>
                  </a:extLst>
                </a:gridCol>
              </a:tblGrid>
              <a:tr h="851480">
                <a:tc>
                  <a:txBody>
                    <a:bodyPr/>
                    <a:lstStyle/>
                    <a:p>
                      <a:pPr algn="ctr"/>
                      <a:r>
                        <a:rPr lang="ru-RU" sz="45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Предиктор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Helvetica Light"/>
                        </a:rPr>
                        <a:t>Взаимосвязь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Helvetica Light"/>
                        </a:rPr>
                        <a:t>Среднее </a:t>
                      </a:r>
                      <a:endParaRPr lang="en-US" sz="45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  <a:sym typeface="Helvetica Light"/>
                      </a:endParaRPr>
                    </a:p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Helvetica Light"/>
                        </a:rPr>
                        <a:t>в топ-10 вузах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Helvetica Light"/>
                        </a:rPr>
                        <a:t>Среднее </a:t>
                      </a:r>
                      <a:endParaRPr lang="en-US" sz="45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  <a:sym typeface="Helvetica Light"/>
                      </a:endParaRPr>
                    </a:p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Helvetica Light"/>
                        </a:rPr>
                        <a:t>по выборке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985235"/>
                  </a:ext>
                </a:extLst>
              </a:tr>
              <a:tr h="441508">
                <a:tc>
                  <a:txBody>
                    <a:bodyPr/>
                    <a:lstStyle/>
                    <a:p>
                      <a:pPr algn="l">
                        <a:tabLst>
                          <a:tab pos="72000" algn="l"/>
                        </a:tabLst>
                      </a:pPr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Доля молодых НПР </a:t>
                      </a:r>
                      <a:endParaRPr lang="ru-RU" sz="4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70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15,5</a:t>
                      </a: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14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9,8</a:t>
                      </a:r>
                      <a:r>
                        <a:rPr lang="en-US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%</a:t>
                      </a:r>
                      <a:endParaRPr lang="ru-RU" sz="45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Helvetica Light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8004651"/>
                  </a:ext>
                </a:extLst>
              </a:tr>
              <a:tr h="567654">
                <a:tc>
                  <a:txBody>
                    <a:bodyPr/>
                    <a:lstStyle/>
                    <a:p>
                      <a:pPr algn="l"/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Доходы от НИОКР на одного </a:t>
                      </a:r>
                    </a:p>
                    <a:p>
                      <a:pPr algn="l"/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НПР</a:t>
                      </a:r>
                      <a:endParaRPr lang="ru-RU" sz="4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626,0 тыс. руб.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14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201,5 тыс. руб.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738669"/>
                  </a:ext>
                </a:extLst>
              </a:tr>
              <a:tr h="567654">
                <a:tc>
                  <a:txBody>
                    <a:bodyPr/>
                    <a:lstStyle/>
                    <a:p>
                      <a:pPr algn="l"/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Число публикаций в Scopus на </a:t>
                      </a:r>
                    </a:p>
                    <a:p>
                      <a:pPr algn="l"/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 НПР</a:t>
                      </a:r>
                      <a:endParaRPr lang="ru-RU" sz="4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44,4 шт.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14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30,6 шт.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73127"/>
                  </a:ext>
                </a:extLst>
              </a:tr>
              <a:tr h="441508">
                <a:tc>
                  <a:txBody>
                    <a:bodyPr/>
                    <a:lstStyle/>
                    <a:p>
                      <a:pPr algn="l"/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Количество технопарков</a:t>
                      </a:r>
                      <a:endParaRPr lang="ru-RU" sz="4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0,3 шт.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14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0,2 шт.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063784"/>
                  </a:ext>
                </a:extLst>
              </a:tr>
              <a:tr h="441508">
                <a:tc>
                  <a:txBody>
                    <a:bodyPr/>
                    <a:lstStyle/>
                    <a:p>
                      <a:pPr algn="l"/>
                      <a:r>
                        <a:rPr lang="ru-RU" sz="4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Количество малых предприятий</a:t>
                      </a:r>
                      <a:endParaRPr lang="ru-RU" sz="4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4,4 шт.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14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3,2 шт.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02600"/>
                  </a:ext>
                </a:extLst>
              </a:tr>
              <a:tr h="567654">
                <a:tc>
                  <a:txBody>
                    <a:bodyPr/>
                    <a:lstStyle/>
                    <a:p>
                      <a:pPr marL="0" marR="0" indent="0" algn="l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 Доля численности иностранных </a:t>
                      </a:r>
                    </a:p>
                    <a:p>
                      <a:pPr marL="0" marR="0" indent="0" algn="l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 НПР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70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Light"/>
                        </a:rPr>
                        <a:t>-</a:t>
                      </a:r>
                      <a:endParaRPr lang="ru-RU" sz="70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  <a:sym typeface="Helvetica Light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0,4%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0,6%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931687"/>
                  </a:ext>
                </a:extLst>
              </a:tr>
              <a:tr h="441508">
                <a:tc>
                  <a:txBody>
                    <a:bodyPr/>
                    <a:lstStyle/>
                    <a:p>
                      <a:pPr marL="0" marR="0" indent="0" algn="l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 Доля иностранных студентов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14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0" b="1" i="0" u="none" strike="noStrike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Light"/>
                        </a:rPr>
                        <a:t>-</a:t>
                      </a:r>
                      <a:endParaRPr lang="ru-RU" sz="70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  <a:sym typeface="Helvetica Light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5,3</a:t>
                      </a:r>
                      <a:r>
                        <a:rPr lang="en-US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%</a:t>
                      </a:r>
                      <a:endParaRPr lang="ru-RU" sz="45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Helvetica Light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7,4</a:t>
                      </a: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Light"/>
                        </a:rPr>
                        <a:t>%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0534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848755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182888" y="708520"/>
            <a:ext cx="22219086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Статистически незначимые предикторы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F92D7BE-84CD-CC69-2E75-228633EF7A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4662912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C96607DC-AD4A-D27A-1724-67CDE85995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089950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094EDF2-FF5F-B679-157E-21E313F49A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302675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5B68B1-9C5B-9059-D249-EE70C4D2E4B9}"/>
              </a:ext>
            </a:extLst>
          </p:cNvPr>
          <p:cNvSpPr txBox="1"/>
          <p:nvPr/>
        </p:nvSpPr>
        <p:spPr>
          <a:xfrm>
            <a:off x="1201067" y="3617640"/>
            <a:ext cx="21910612" cy="97872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5300" dirty="0">
                <a:latin typeface="Arial" panose="020B0604020202020204" pitchFamily="34" charset="0"/>
                <a:cs typeface="Arial" panose="020B0604020202020204" pitchFamily="34" charset="0"/>
              </a:rPr>
              <a:t>Доля штатных ППС.</a:t>
            </a: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5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53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бизнес-инкубаторов.</a:t>
            </a: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5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53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лицензионных соглашений.</a:t>
            </a: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5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53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персональных компьютеров на одного студента.</a:t>
            </a: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5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5300" dirty="0">
                <a:latin typeface="Arial" panose="020B0604020202020204" pitchFamily="34" charset="0"/>
                <a:cs typeface="Arial" panose="020B0604020202020204" pitchFamily="34" charset="0"/>
              </a:rPr>
              <a:t>Доля стоимости машин и оборудования не старше 5 лет.</a:t>
            </a:r>
          </a:p>
          <a:p>
            <a:pPr algn="just">
              <a:spcAft>
                <a:spcPts val="600"/>
              </a:spcAft>
            </a:pPr>
            <a:endParaRPr lang="ru-RU" sz="5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656156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182888" y="708520"/>
            <a:ext cx="22219086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Направления развития исследования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F92D7BE-84CD-CC69-2E75-228633EF7A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4662912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C96607DC-AD4A-D27A-1724-67CDE85995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089950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094EDF2-FF5F-B679-157E-21E313F49A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302675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5B68B1-9C5B-9059-D249-EE70C4D2E4B9}"/>
              </a:ext>
            </a:extLst>
          </p:cNvPr>
          <p:cNvSpPr txBox="1"/>
          <p:nvPr/>
        </p:nvSpPr>
        <p:spPr>
          <a:xfrm>
            <a:off x="1201067" y="3257600"/>
            <a:ext cx="21910612" cy="63248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5500" dirty="0">
                <a:latin typeface="Arial" panose="020B0604020202020204" pitchFamily="34" charset="0"/>
                <a:cs typeface="Arial" panose="020B0604020202020204" pitchFamily="34" charset="0"/>
              </a:rPr>
              <a:t>Изучение данных за более длительный период времени;</a:t>
            </a: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5500" dirty="0">
                <a:latin typeface="Arial" panose="020B0604020202020204" pitchFamily="34" charset="0"/>
                <a:cs typeface="Arial" panose="020B0604020202020204" pitchFamily="34" charset="0"/>
              </a:rPr>
              <a:t>Расширение числа анализируемых показателей;</a:t>
            </a: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5500" dirty="0">
                <a:latin typeface="Arial" panose="020B0604020202020204" pitchFamily="34" charset="0"/>
                <a:cs typeface="Arial" panose="020B0604020202020204" pitchFamily="34" charset="0"/>
              </a:rPr>
              <a:t>Сопоставление планируемых и достигнутых результатов деятельности вузов в области подготовки IT-специалистов. </a:t>
            </a:r>
          </a:p>
        </p:txBody>
      </p:sp>
    </p:spTree>
    <p:extLst>
      <p:ext uri="{BB962C8B-B14F-4D97-AF65-F5344CB8AC3E}">
        <p14:creationId xmlns:p14="http://schemas.microsoft.com/office/powerpoint/2010/main" val="3711578709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1" name="Заголовок основного текста"/>
          <p:cNvSpPr txBox="1"/>
          <p:nvPr/>
        </p:nvSpPr>
        <p:spPr>
          <a:xfrm>
            <a:off x="1249363" y="3473624"/>
            <a:ext cx="22194421" cy="722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lang="ru-RU"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959320" y="593304"/>
            <a:ext cx="20484464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Публикации</a:t>
            </a:r>
            <a:endParaRPr sz="7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01067" y="2667589"/>
            <a:ext cx="21933570" cy="10510566"/>
          </a:xfrm>
          <a:prstGeom prst="rect">
            <a:avLst/>
          </a:prstGeom>
        </p:spPr>
        <p:txBody>
          <a:bodyPr wrap="square" lIns="91429" tIns="45718" rIns="91429" bIns="45718">
            <a:spAutoFit/>
          </a:bodyPr>
          <a:lstStyle/>
          <a:p>
            <a:pPr algn="just"/>
            <a:endParaRPr lang="ru-RU" sz="4600" dirty="0">
              <a:solidFill>
                <a:schemeClr val="tx1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ru-RU" sz="4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Меликян</a:t>
            </a:r>
            <a:r>
              <a:rPr lang="ru-RU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А. В. Подготовка </a:t>
            </a:r>
            <a:r>
              <a:rPr lang="en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IT-</a:t>
            </a:r>
            <a:r>
              <a:rPr lang="ru-RU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специалистов в российских вузах: статистический анализ // Вопросы статистики. 2022. Т. 29. № 6. С. 74-83.</a:t>
            </a:r>
            <a:br>
              <a:rPr lang="ru-RU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RL: </a:t>
            </a:r>
            <a:r>
              <a:rPr lang="en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https://voprstat.elpub.ru/jour/article/view/1517</a:t>
            </a:r>
            <a:r>
              <a:rPr lang="en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" sz="4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ru-RU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Научно-образовательный</a:t>
            </a:r>
            <a:r>
              <a:rPr lang="en-US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портал </a:t>
            </a:r>
            <a:r>
              <a:rPr lang="en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IQ.HSE</a:t>
            </a:r>
            <a:br>
              <a:rPr lang="en-US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URL: </a:t>
            </a:r>
            <a:r>
              <a:rPr lang="en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https://iq.hse.ru/news/808657628.html?ysclid=lf9x9g0qzt660712809</a:t>
            </a:r>
            <a:endParaRPr lang="en-US" sz="4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sz="4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ru-RU" sz="45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Релоканты</a:t>
            </a:r>
            <a:r>
              <a:rPr lang="ru-RU" sz="45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выявили слабость отечественной цифровизации. </a:t>
            </a:r>
            <a:r>
              <a:rPr lang="ru-RU" sz="4500" b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Система образования не успевает обеспечивать экономику </a:t>
            </a:r>
            <a:r>
              <a:rPr lang="en" sz="4500" b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IT-</a:t>
            </a:r>
            <a:r>
              <a:rPr lang="ru-RU" sz="4500" b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кадрами. Независимая газета.</a:t>
            </a:r>
            <a:br>
              <a:rPr lang="en-US" sz="45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RL: </a:t>
            </a:r>
            <a:r>
              <a:rPr lang="en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https://www.ng.ru/economics/2023-01-19/1_8639_relocants.html</a:t>
            </a:r>
            <a:r>
              <a:rPr lang="en" sz="4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ru-RU" sz="4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4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789329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4075" y="4920064"/>
            <a:ext cx="3195851" cy="30900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959331" y="708520"/>
            <a:ext cx="20318320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Кадры для цифровой экономики </a:t>
            </a:r>
            <a:endParaRPr sz="7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0410" y="3329608"/>
            <a:ext cx="20950782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algn="just">
              <a:lnSpc>
                <a:spcPct val="130000"/>
              </a:lnSpc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федеральном проекте «Кадры для цифровой экономики», который реализуется с 2018 года, к 2024 г. запланировано финансирование не менее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120 тыс. бюджетных мест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программам высшего образования в сфере информационных технологий и по математическим специальностям; в 2020 г. этот показатель составил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60 тыс. мест. </a:t>
            </a:r>
          </a:p>
          <a:p>
            <a:pPr algn="l"/>
            <a:endParaRPr lang="ru-RU" sz="4200" dirty="0">
              <a:latin typeface="Newton"/>
            </a:endParaRPr>
          </a:p>
        </p:txBody>
      </p:sp>
    </p:spTree>
    <p:extLst>
      <p:ext uri="{BB962C8B-B14F-4D97-AF65-F5344CB8AC3E}">
        <p14:creationId xmlns:p14="http://schemas.microsoft.com/office/powerpoint/2010/main" val="198752794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959331" y="708520"/>
            <a:ext cx="20318320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Задачи исследования</a:t>
            </a:r>
            <a:endParaRPr sz="7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0410" y="3329608"/>
            <a:ext cx="2037471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Провести количественный анализ численности студентов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" dirty="0">
                <a:latin typeface="Arial" panose="020B0604020202020204" pitchFamily="34" charset="0"/>
                <a:cs typeface="Arial" panose="020B0604020202020204" pitchFamily="34" charset="0"/>
              </a:rPr>
              <a:t>IT-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специальностей в российских вузах и ее динамики за последние годы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Определить характеристики вузов с большой численностью и долей студентов, проходящих обучение по программам в области информационных технологий.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8178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959331" y="708520"/>
            <a:ext cx="20318320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7000" dirty="0">
                <a:latin typeface="Arial" panose="020B0604020202020204" pitchFamily="34" charset="0"/>
                <a:cs typeface="Arial" panose="020B0604020202020204" pitchFamily="34" charset="0"/>
              </a:rPr>
              <a:t>Методология исследования</a:t>
            </a:r>
            <a:endParaRPr sz="7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2D4FFAF-0A67-936B-2446-5E3DFF2BC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067" y="2753544"/>
            <a:ext cx="21940405" cy="1138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algn="l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algn="l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algn="l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algn="l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algn="l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algn="l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algn="l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algn="l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4400" b="1" dirty="0">
                <a:solidFill>
                  <a:srgbClr val="000000"/>
                </a:solidFill>
                <a:cs typeface="Arial" panose="020B0604020202020204" pitchFamily="34" charset="0"/>
              </a:rPr>
              <a:t>		</a:t>
            </a:r>
            <a:r>
              <a:rPr lang="ru-RU" altLang="ru-RU" sz="4800" b="1" dirty="0">
                <a:solidFill>
                  <a:srgbClr val="000000"/>
                </a:solidFill>
                <a:cs typeface="Arial" panose="020B0604020202020204" pitchFamily="34" charset="0"/>
              </a:rPr>
              <a:t>выборка</a:t>
            </a:r>
            <a:r>
              <a:rPr lang="ru-RU" altLang="ru-RU" sz="4800" dirty="0">
                <a:solidFill>
                  <a:srgbClr val="000000"/>
                </a:solidFill>
                <a:cs typeface="Arial" panose="020B0604020202020204" pitchFamily="34" charset="0"/>
              </a:rPr>
              <a:t>: 611 вузов (86% от всех вузов страны) и 467 филиалов (85% от всех филиалов), включенных в Мониторинг эффективности деятельности организаций высшего образования;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4800" b="1" dirty="0">
                <a:solidFill>
                  <a:srgbClr val="000000"/>
                </a:solidFill>
                <a:cs typeface="Arial" panose="020B0604020202020204" pitchFamily="34" charset="0"/>
              </a:rPr>
              <a:t>		рассмотренные УГС</a:t>
            </a:r>
            <a:r>
              <a:rPr lang="ru-RU" altLang="ru-RU" sz="4800" dirty="0">
                <a:solidFill>
                  <a:srgbClr val="000000"/>
                </a:solidFill>
                <a:cs typeface="Arial" panose="020B0604020202020204" pitchFamily="34" charset="0"/>
              </a:rPr>
              <a:t>: </a:t>
            </a:r>
            <a:r>
              <a:rPr lang="ru-RU" sz="4800" dirty="0">
                <a:solidFill>
                  <a:srgbClr val="000000"/>
                </a:solidFill>
                <a:cs typeface="Arial" panose="020B0604020202020204" pitchFamily="34" charset="0"/>
              </a:rPr>
              <a:t>02.00.00 «Компьютерные и информационные науки», 09.00.00 «Информатика и вычислительная техника», 10.00.00 «Информационная безопасность» и 11.00.00 «Электроника, радиотехника и системы связи»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4800" b="1" dirty="0">
                <a:solidFill>
                  <a:srgbClr val="000000"/>
                </a:solidFill>
                <a:cs typeface="Arial" panose="020B0604020202020204" pitchFamily="34" charset="0"/>
              </a:rPr>
              <a:t>		период</a:t>
            </a:r>
            <a:r>
              <a:rPr lang="ru-RU" altLang="ru-RU" sz="4800" dirty="0">
                <a:solidFill>
                  <a:srgbClr val="000000"/>
                </a:solidFill>
                <a:cs typeface="Arial" panose="020B0604020202020204" pitchFamily="34" charset="0"/>
              </a:rPr>
              <a:t>: 2015/2016, 2017/2018 и 2019/2020 учебные годы;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dirty="0">
                <a:solidFill>
                  <a:srgbClr val="000000"/>
                </a:solidFill>
                <a:cs typeface="Arial" panose="020B0604020202020204" pitchFamily="34" charset="0"/>
              </a:rPr>
              <a:t>		</a:t>
            </a:r>
            <a:r>
              <a:rPr lang="ru-RU" sz="4800" b="1" dirty="0">
                <a:solidFill>
                  <a:srgbClr val="000000"/>
                </a:solidFill>
                <a:cs typeface="Arial" panose="020B0604020202020204" pitchFamily="34" charset="0"/>
              </a:rPr>
              <a:t>методы анализа данных</a:t>
            </a:r>
            <a:r>
              <a:rPr lang="ru-RU" sz="4800" dirty="0">
                <a:solidFill>
                  <a:srgbClr val="000000"/>
                </a:solidFill>
                <a:cs typeface="Arial" panose="020B0604020202020204" pitchFamily="34" charset="0"/>
              </a:rPr>
              <a:t>: описательная статистика, регрессия.</a:t>
            </a:r>
            <a:endParaRPr lang="en-US" sz="48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defTabSz="914400"/>
            <a:r>
              <a:rPr lang="ru-RU" sz="3500" i="1" dirty="0">
                <a:solidFill>
                  <a:srgbClr val="000000"/>
                </a:solidFill>
                <a:cs typeface="Arial" panose="020B0604020202020204" pitchFamily="34" charset="0"/>
              </a:rPr>
              <a:t>Приведенный контингент студентов (ПКС) - сумма, равная численности студентов очной формы обучения, численности студентов очно-заочной формы обучения, умноженной на коэффициент 0,25, и численности студентов заочной формы обучения, умноженной на коэффициент 0,1.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000" i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4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F92D7BE-84CD-CC69-2E75-228633EF7A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4662912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20723005-00D4-BE38-C1B1-B511BE157D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4877225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C96607DC-AD4A-D27A-1724-67CDE85995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089950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094EDF2-FF5F-B679-157E-21E313F49A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302675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78580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686944" y="665312"/>
            <a:ext cx="21026335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Численность ПКС </a:t>
            </a:r>
            <a:r>
              <a:rPr lang="en" sz="6000" dirty="0">
                <a:latin typeface="Arial" panose="020B0604020202020204" pitchFamily="34" charset="0"/>
                <a:cs typeface="Arial" panose="020B0604020202020204" pitchFamily="34" charset="0"/>
              </a:rPr>
              <a:t>IT-</a:t>
            </a:r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специальностей в 2019/2020 уч. г. 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F92D7BE-84CD-CC69-2E75-228633EF7A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4662912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C96607DC-AD4A-D27A-1724-67CDE85995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089950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094EDF2-FF5F-B679-157E-21E313F49A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302675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7A2795BE-584F-F75F-0C34-78006D00AB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618067"/>
              </p:ext>
            </p:extLst>
          </p:nvPr>
        </p:nvGraphicFramePr>
        <p:xfrm>
          <a:off x="1226605" y="3658195"/>
          <a:ext cx="21506374" cy="6080125"/>
        </p:xfrm>
        <a:graphic>
          <a:graphicData uri="http://schemas.openxmlformats.org/drawingml/2006/table">
            <a:tbl>
              <a:tblPr firstRow="1" firstCol="1">
                <a:tableStyleId>{3C2FFA5D-87B4-456A-9821-1D502468CF0F}</a:tableStyleId>
              </a:tblPr>
              <a:tblGrid>
                <a:gridCol w="3058037">
                  <a:extLst>
                    <a:ext uri="{9D8B030D-6E8A-4147-A177-3AD203B41FA5}">
                      <a16:colId xmlns:a16="http://schemas.microsoft.com/office/drawing/2014/main" val="80387382"/>
                    </a:ext>
                  </a:extLst>
                </a:gridCol>
                <a:gridCol w="988458">
                  <a:extLst>
                    <a:ext uri="{9D8B030D-6E8A-4147-A177-3AD203B41FA5}">
                      <a16:colId xmlns:a16="http://schemas.microsoft.com/office/drawing/2014/main" val="1020607392"/>
                    </a:ext>
                  </a:extLst>
                </a:gridCol>
                <a:gridCol w="1873379">
                  <a:extLst>
                    <a:ext uri="{9D8B030D-6E8A-4147-A177-3AD203B41FA5}">
                      <a16:colId xmlns:a16="http://schemas.microsoft.com/office/drawing/2014/main" val="3050356126"/>
                    </a:ext>
                  </a:extLst>
                </a:gridCol>
                <a:gridCol w="2248053">
                  <a:extLst>
                    <a:ext uri="{9D8B030D-6E8A-4147-A177-3AD203B41FA5}">
                      <a16:colId xmlns:a16="http://schemas.microsoft.com/office/drawing/2014/main" val="103461432"/>
                    </a:ext>
                  </a:extLst>
                </a:gridCol>
                <a:gridCol w="2248053">
                  <a:extLst>
                    <a:ext uri="{9D8B030D-6E8A-4147-A177-3AD203B41FA5}">
                      <a16:colId xmlns:a16="http://schemas.microsoft.com/office/drawing/2014/main" val="1491645939"/>
                    </a:ext>
                  </a:extLst>
                </a:gridCol>
                <a:gridCol w="2454352">
                  <a:extLst>
                    <a:ext uri="{9D8B030D-6E8A-4147-A177-3AD203B41FA5}">
                      <a16:colId xmlns:a16="http://schemas.microsoft.com/office/drawing/2014/main" val="2055561177"/>
                    </a:ext>
                  </a:extLst>
                </a:gridCol>
                <a:gridCol w="2416430">
                  <a:extLst>
                    <a:ext uri="{9D8B030D-6E8A-4147-A177-3AD203B41FA5}">
                      <a16:colId xmlns:a16="http://schemas.microsoft.com/office/drawing/2014/main" val="1949300214"/>
                    </a:ext>
                  </a:extLst>
                </a:gridCol>
                <a:gridCol w="2322988">
                  <a:extLst>
                    <a:ext uri="{9D8B030D-6E8A-4147-A177-3AD203B41FA5}">
                      <a16:colId xmlns:a16="http://schemas.microsoft.com/office/drawing/2014/main" val="395683937"/>
                    </a:ext>
                  </a:extLst>
                </a:gridCol>
                <a:gridCol w="1948312">
                  <a:extLst>
                    <a:ext uri="{9D8B030D-6E8A-4147-A177-3AD203B41FA5}">
                      <a16:colId xmlns:a16="http://schemas.microsoft.com/office/drawing/2014/main" val="1366089671"/>
                    </a:ext>
                  </a:extLst>
                </a:gridCol>
                <a:gridCol w="1948312">
                  <a:extLst>
                    <a:ext uri="{9D8B030D-6E8A-4147-A177-3AD203B41FA5}">
                      <a16:colId xmlns:a16="http://schemas.microsoft.com/office/drawing/2014/main" val="2380856891"/>
                    </a:ext>
                  </a:extLst>
                </a:gridCol>
              </a:tblGrid>
              <a:tr h="939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Численность ПКС</a:t>
                      </a:r>
                      <a:endParaRPr lang="ru-RU" sz="4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4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4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4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от 0,01 до 100</a:t>
                      </a:r>
                      <a:endParaRPr lang="ru-RU" sz="4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4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от 100,01 до 500 </a:t>
                      </a:r>
                      <a:endParaRPr lang="ru-RU" sz="4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4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от 500,01 до 1000</a:t>
                      </a:r>
                      <a:endParaRPr lang="ru-RU" sz="4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4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от 1000,01 до 2000 </a:t>
                      </a:r>
                      <a:endParaRPr lang="ru-RU" sz="4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4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от 2000,01 до 3000</a:t>
                      </a:r>
                      <a:endParaRPr lang="ru-RU" sz="4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4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от 3000,01 до 4000</a:t>
                      </a:r>
                      <a:endParaRPr lang="ru-RU" sz="4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4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больше 4000</a:t>
                      </a:r>
                      <a:endParaRPr lang="ru-RU" sz="4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4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595471"/>
                  </a:ext>
                </a:extLst>
              </a:tr>
              <a:tr h="24257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0" u="none" strike="noStrike" dirty="0">
                          <a:effectLst/>
                        </a:rPr>
                        <a:t>Число вузов</a:t>
                      </a:r>
                      <a:endParaRPr lang="ru-RU" sz="4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500" u="none" strike="noStrike" dirty="0">
                          <a:effectLst/>
                        </a:rPr>
                        <a:t>280</a:t>
                      </a:r>
                      <a:endParaRPr lang="ru-RU" sz="4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500" u="none" strike="noStrike" dirty="0">
                          <a:effectLst/>
                        </a:rPr>
                        <a:t>78</a:t>
                      </a:r>
                      <a:endParaRPr lang="ru-RU" sz="4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500" u="none" strike="noStrike" dirty="0">
                          <a:effectLst/>
                        </a:rPr>
                        <a:t>126</a:t>
                      </a:r>
                      <a:endParaRPr lang="ru-RU" sz="4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500" u="none" strike="noStrike" dirty="0">
                          <a:effectLst/>
                        </a:rPr>
                        <a:t>59</a:t>
                      </a:r>
                      <a:endParaRPr lang="ru-RU" sz="4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500" u="none" strike="noStrike" dirty="0">
                          <a:effectLst/>
                        </a:rPr>
                        <a:t>37</a:t>
                      </a:r>
                      <a:endParaRPr lang="ru-RU" sz="4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500" u="none" strike="noStrike" dirty="0">
                          <a:effectLst/>
                        </a:rPr>
                        <a:t>11</a:t>
                      </a:r>
                      <a:endParaRPr lang="ru-RU" sz="4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500" u="none" strike="noStrike" dirty="0">
                          <a:effectLst/>
                        </a:rPr>
                        <a:t>12</a:t>
                      </a:r>
                      <a:endParaRPr lang="ru-RU" sz="4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8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611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261039"/>
                  </a:ext>
                </a:extLst>
              </a:tr>
              <a:tr h="24257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000" u="none" strike="noStrike" dirty="0">
                          <a:effectLst/>
                        </a:rPr>
                        <a:t>Число филиалов</a:t>
                      </a:r>
                      <a:endParaRPr lang="ru-RU" sz="4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500" u="none" strike="noStrike" dirty="0">
                          <a:effectLst/>
                        </a:rPr>
                        <a:t>314</a:t>
                      </a:r>
                      <a:endParaRPr lang="ru-RU" sz="4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500" u="none" strike="noStrike" dirty="0">
                          <a:effectLst/>
                        </a:rPr>
                        <a:t>118</a:t>
                      </a:r>
                      <a:endParaRPr lang="ru-RU" sz="4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500" u="none" strike="noStrike">
                          <a:effectLst/>
                        </a:rPr>
                        <a:t>31</a:t>
                      </a:r>
                      <a:endParaRPr lang="ru-RU" sz="4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500" u="none" strike="noStrike" dirty="0">
                          <a:effectLst/>
                        </a:rPr>
                        <a:t>4</a:t>
                      </a:r>
                      <a:endParaRPr lang="ru-RU" sz="4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500" u="none" strike="noStrike" dirty="0">
                          <a:effectLst/>
                        </a:rPr>
                        <a:t>0</a:t>
                      </a:r>
                      <a:endParaRPr lang="ru-RU" sz="4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500" u="none" strike="noStrike" dirty="0">
                          <a:effectLst/>
                        </a:rPr>
                        <a:t>0</a:t>
                      </a:r>
                      <a:endParaRPr lang="ru-RU" sz="4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4500" u="none" strike="noStrike" dirty="0">
                          <a:effectLst/>
                        </a:rPr>
                        <a:t>0</a:t>
                      </a:r>
                      <a:endParaRPr lang="ru-RU" sz="4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467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63793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C95B68B1-9C5B-9059-D249-EE70C4D2E4B9}"/>
              </a:ext>
            </a:extLst>
          </p:cNvPr>
          <p:cNvSpPr txBox="1"/>
          <p:nvPr/>
        </p:nvSpPr>
        <p:spPr>
          <a:xfrm>
            <a:off x="1226604" y="10503441"/>
            <a:ext cx="21506373" cy="25697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685800" marR="0" lvl="0" indent="-685800" algn="l" defTabSz="457152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2015/2016 уч. г. было только 2 вуза, обучающих более 4000 ПКС и в 2 раза больше вузов, обучающих менее 100 ПКС. </a:t>
            </a:r>
          </a:p>
          <a:p>
            <a:pPr marR="0" lvl="0" algn="l" defTabSz="457152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НИУ ВШЭ – 2908 ПКС.</a:t>
            </a:r>
          </a:p>
        </p:txBody>
      </p:sp>
    </p:spTree>
    <p:extLst>
      <p:ext uri="{BB962C8B-B14F-4D97-AF65-F5344CB8AC3E}">
        <p14:creationId xmlns:p14="http://schemas.microsoft.com/office/powerpoint/2010/main" val="223803654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686944" y="665312"/>
            <a:ext cx="21026335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Численность ПКС </a:t>
            </a:r>
            <a:r>
              <a:rPr lang="en" sz="6000" dirty="0">
                <a:latin typeface="Arial" panose="020B0604020202020204" pitchFamily="34" charset="0"/>
                <a:cs typeface="Arial" panose="020B0604020202020204" pitchFamily="34" charset="0"/>
              </a:rPr>
              <a:t>IT-</a:t>
            </a:r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специальностей в 2019/2020 уч. г. 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F92D7BE-84CD-CC69-2E75-228633EF7A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4662912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C96607DC-AD4A-D27A-1724-67CDE85995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089950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094EDF2-FF5F-B679-157E-21E313F49A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302675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9E6EAE-601C-01DF-DD77-A76C61413658}"/>
              </a:ext>
            </a:extLst>
          </p:cNvPr>
          <p:cNvSpPr txBox="1"/>
          <p:nvPr/>
        </p:nvSpPr>
        <p:spPr>
          <a:xfrm>
            <a:off x="1226605" y="3225065"/>
            <a:ext cx="21953027" cy="100950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ru-RU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54% вузов </a:t>
            </a:r>
            <a:r>
              <a:rPr lang="ru-R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33% филиалов </a:t>
            </a:r>
            <a:r>
              <a:rPr lang="ru-R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проводили обучение студентов хотя бы по одной из рассматриваемых УГС;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ru-RU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ru-R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Из них в </a:t>
            </a:r>
            <a:r>
              <a:rPr lang="ru-RU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24% вузов</a:t>
            </a:r>
            <a:r>
              <a:rPr lang="ru-R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77% филиалов </a:t>
            </a:r>
            <a:r>
              <a:rPr lang="ru-R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en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IT-</a:t>
            </a:r>
            <a:r>
              <a:rPr lang="ru-R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специальностям обучалось менее 100 ПКС;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68 вузах </a:t>
            </a:r>
            <a:r>
              <a:rPr lang="ru-R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обучалось более 1000 ПКС по </a:t>
            </a:r>
            <a:r>
              <a:rPr lang="en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IT-</a:t>
            </a:r>
            <a:r>
              <a:rPr lang="ru-R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специальностям;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филиалах </a:t>
            </a:r>
            <a:r>
              <a:rPr lang="ru-R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обучалось </a:t>
            </a:r>
            <a:r>
              <a:rPr lang="ru-RU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5,3%</a:t>
            </a:r>
            <a:r>
              <a:rPr lang="ru-R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от общего ПКС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en" b="1" dirty="0">
                <a:latin typeface="Arial" panose="020B0604020202020204" pitchFamily="34" charset="0"/>
                <a:cs typeface="Arial" panose="020B0604020202020204" pitchFamily="34" charset="0"/>
              </a:rPr>
              <a:t>IT-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специальностям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период с 2015/2016 по 2019/2020 уч. г. общее число ПКС по </a:t>
            </a:r>
            <a:r>
              <a:rPr lang="en" dirty="0">
                <a:latin typeface="Arial" panose="020B0604020202020204" pitchFamily="34" charset="0"/>
                <a:cs typeface="Arial" panose="020B0604020202020204" pitchFamily="34" charset="0"/>
              </a:rPr>
              <a:t>IT-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специальностям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увеличилось на 31%. 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36822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686944" y="665312"/>
            <a:ext cx="21026335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Доля ПКС </a:t>
            </a:r>
            <a:r>
              <a:rPr lang="en" sz="6000" dirty="0">
                <a:latin typeface="Arial" panose="020B0604020202020204" pitchFamily="34" charset="0"/>
                <a:cs typeface="Arial" panose="020B0604020202020204" pitchFamily="34" charset="0"/>
              </a:rPr>
              <a:t>IT-</a:t>
            </a:r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специальностей в 2019/2020 уч. г. 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F92D7BE-84CD-CC69-2E75-228633EF7A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4662912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C96607DC-AD4A-D27A-1724-67CDE85995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089950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094EDF2-FF5F-B679-157E-21E313F49A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302675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5B68B1-9C5B-9059-D249-EE70C4D2E4B9}"/>
              </a:ext>
            </a:extLst>
          </p:cNvPr>
          <p:cNvSpPr txBox="1"/>
          <p:nvPr/>
        </p:nvSpPr>
        <p:spPr>
          <a:xfrm>
            <a:off x="1226604" y="9090248"/>
            <a:ext cx="21910612" cy="43856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 defTabSz="457152" hangingPunct="1">
              <a:lnSpc>
                <a:spcPct val="117999"/>
              </a:lnSpc>
              <a:defRPr/>
            </a:pP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В 2019/2020 уч.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г.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учащиеся </a:t>
            </a:r>
            <a:r>
              <a:rPr lang="en" sz="4000" dirty="0">
                <a:latin typeface="Arial" panose="020B0604020202020204" pitchFamily="34" charset="0"/>
                <a:cs typeface="Arial" panose="020B0604020202020204" pitchFamily="34" charset="0"/>
              </a:rPr>
              <a:t>IT-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специальностей составили более 80% от численности ПКС в трех вузах: </a:t>
            </a:r>
          </a:p>
          <a:p>
            <a:pPr marL="685800" lvl="3" indent="-685800" algn="just" defTabSz="457152" hangingPunct="1">
              <a:lnSpc>
                <a:spcPct val="117999"/>
              </a:lnSpc>
              <a:buFont typeface="Arial" panose="020B0604020202020204" pitchFamily="34" charset="0"/>
              <a:buChar char="•"/>
              <a:defRPr/>
            </a:pP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Сибирском государственном университете телекоммуникаций и информатики (92,2%), </a:t>
            </a:r>
          </a:p>
          <a:p>
            <a:pPr marL="685800" lvl="3" indent="-685800" algn="just" defTabSz="457152" hangingPunct="1">
              <a:lnSpc>
                <a:spcPct val="117999"/>
              </a:lnSpc>
              <a:buFont typeface="Arial" panose="020B0604020202020204" pitchFamily="34" charset="0"/>
              <a:buChar char="•"/>
              <a:defRPr/>
            </a:pP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Московском техническом университете связи и информатики (89,2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</a:p>
          <a:p>
            <a:pPr marL="685800" lvl="3" indent="-685800" algn="just" defTabSz="457152" hangingPunct="1">
              <a:lnSpc>
                <a:spcPct val="117999"/>
              </a:lnSpc>
              <a:buFont typeface="Arial" panose="020B0604020202020204" pitchFamily="34" charset="0"/>
              <a:buChar char="•"/>
              <a:defRPr/>
            </a:pP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Поволжском государственном университете телекоммуникаций и информатики (83,9%).</a:t>
            </a:r>
          </a:p>
          <a:p>
            <a:pPr lvl="3" indent="0" algn="just" defTabSz="457152" hangingPunct="1">
              <a:lnSpc>
                <a:spcPct val="117999"/>
              </a:lnSpc>
              <a:defRPr/>
            </a:pPr>
            <a:r>
              <a:rPr lang="ru-RU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НИУ ВШЭ (7,5%</a:t>
            </a:r>
            <a:r>
              <a:rPr lang="ru-RU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)</a:t>
            </a:r>
            <a:r>
              <a:rPr lang="ru-RU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DC98658-C34B-0509-6790-63D9410B23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094377"/>
              </p:ext>
            </p:extLst>
          </p:nvPr>
        </p:nvGraphicFramePr>
        <p:xfrm>
          <a:off x="2086884" y="3257600"/>
          <a:ext cx="20402260" cy="48645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344476">
                  <a:extLst>
                    <a:ext uri="{9D8B030D-6E8A-4147-A177-3AD203B41FA5}">
                      <a16:colId xmlns:a16="http://schemas.microsoft.com/office/drawing/2014/main" val="329677116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20325606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566434664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7509156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82808060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48211968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632367933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751965539"/>
                    </a:ext>
                  </a:extLst>
                </a:gridCol>
              </a:tblGrid>
              <a:tr h="89939"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Доля ПКС</a:t>
                      </a:r>
                    </a:p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" sz="4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IT-</a:t>
                      </a:r>
                      <a:r>
                        <a:rPr lang="ru-RU" sz="4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специальностей </a:t>
                      </a:r>
                      <a:br>
                        <a:rPr lang="ru-RU" sz="4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</a:br>
                      <a:r>
                        <a:rPr lang="ru-RU" sz="4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(в процентах)</a:t>
                      </a:r>
                    </a:p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 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0,01 – 10 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10,01 – 20 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20,01 – 40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40,01 – 60 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60,01 – 80 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80,01 – 100 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4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663528"/>
                  </a:ext>
                </a:extLst>
              </a:tr>
              <a:tr h="1229739"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Число вузов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201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84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32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5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6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331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045611"/>
                  </a:ext>
                </a:extLst>
              </a:tr>
              <a:tr h="1186929"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0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Число филиалов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51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43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35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13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2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9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21439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45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153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78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30900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7" y="2214571"/>
            <a:ext cx="21506373" cy="2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05" y="586180"/>
            <a:ext cx="1199579" cy="119958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Заголовок основного текста"/>
          <p:cNvSpPr txBox="1"/>
          <p:nvPr/>
        </p:nvSpPr>
        <p:spPr>
          <a:xfrm>
            <a:off x="2686944" y="665312"/>
            <a:ext cx="21026335" cy="132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Численность ПКС по федеральным округам</a:t>
            </a: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F92D7BE-84CD-CC69-2E75-228633EF7A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4662912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C96607DC-AD4A-D27A-1724-67CDE85995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089950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094EDF2-FF5F-B679-157E-21E313F49A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74231" y="5302675"/>
            <a:ext cx="101600" cy="1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5A347F12-CDC8-7F63-2FCB-2FE4DC6D40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252792"/>
              </p:ext>
            </p:extLst>
          </p:nvPr>
        </p:nvGraphicFramePr>
        <p:xfrm>
          <a:off x="1974230" y="2825468"/>
          <a:ext cx="20733209" cy="9865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1CC90FF-2976-CCBA-48D8-FD1BD6862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525732"/>
              </p:ext>
            </p:extLst>
          </p:nvPr>
        </p:nvGraphicFramePr>
        <p:xfrm>
          <a:off x="12783770" y="6442832"/>
          <a:ext cx="9641705" cy="32143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09045">
                  <a:extLst>
                    <a:ext uri="{9D8B030D-6E8A-4147-A177-3AD203B41FA5}">
                      <a16:colId xmlns:a16="http://schemas.microsoft.com/office/drawing/2014/main" val="1672874528"/>
                    </a:ext>
                  </a:extLst>
                </a:gridCol>
                <a:gridCol w="2210532">
                  <a:extLst>
                    <a:ext uri="{9D8B030D-6E8A-4147-A177-3AD203B41FA5}">
                      <a16:colId xmlns:a16="http://schemas.microsoft.com/office/drawing/2014/main" val="656050470"/>
                    </a:ext>
                  </a:extLst>
                </a:gridCol>
                <a:gridCol w="2210532">
                  <a:extLst>
                    <a:ext uri="{9D8B030D-6E8A-4147-A177-3AD203B41FA5}">
                      <a16:colId xmlns:a16="http://schemas.microsoft.com/office/drawing/2014/main" val="414494563"/>
                    </a:ext>
                  </a:extLst>
                </a:gridCol>
                <a:gridCol w="2211596">
                  <a:extLst>
                    <a:ext uri="{9D8B030D-6E8A-4147-A177-3AD203B41FA5}">
                      <a16:colId xmlns:a16="http://schemas.microsoft.com/office/drawing/2014/main" val="2916706567"/>
                    </a:ext>
                  </a:extLst>
                </a:gridCol>
              </a:tblGrid>
              <a:tr h="770985">
                <a:tc gridSpan="4">
                  <a:txBody>
                    <a:bodyPr/>
                    <a:lstStyle/>
                    <a:p>
                      <a:r>
                        <a:rPr lang="ru-RU" sz="3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 целом по РФ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9889049"/>
                  </a:ext>
                </a:extLst>
              </a:tr>
              <a:tr h="1221687">
                <a:tc>
                  <a:txBody>
                    <a:bodyPr/>
                    <a:lstStyle/>
                    <a:p>
                      <a:r>
                        <a:rPr lang="ru-RU" sz="3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Учебный год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2015/2016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</a:t>
                      </a:r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3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NewRomanPSMT"/>
                          <a:cs typeface="Arial" panose="020B0604020202020204" pitchFamily="34" charset="0"/>
                        </a:rPr>
                        <a:t>2019/2020</a:t>
                      </a:r>
                      <a:endParaRPr lang="ru-RU" sz="3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9104856"/>
                  </a:ext>
                </a:extLst>
              </a:tr>
              <a:tr h="1221687">
                <a:tc>
                  <a:txBody>
                    <a:bodyPr/>
                    <a:lstStyle/>
                    <a:p>
                      <a:r>
                        <a:rPr lang="ru-RU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ПКС</a:t>
                      </a:r>
                      <a:endParaRPr lang="ru-RU" sz="3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192810,4</a:t>
                      </a:r>
                      <a:endParaRPr lang="ru-RU" sz="3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212921,4</a:t>
                      </a:r>
                      <a:endParaRPr lang="ru-RU" sz="3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252329,3</a:t>
                      </a:r>
                      <a:endParaRPr lang="ru-RU" sz="3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766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865712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3585F"/>
    </a:dk2>
    <a:lt2>
      <a:srgbClr val="DCDEE0"/>
    </a:lt2>
    <a:accent1>
      <a:srgbClr val="0365C0"/>
    </a:accent1>
    <a:accent2>
      <a:srgbClr val="00882B"/>
    </a:accent2>
    <a:accent3>
      <a:srgbClr val="DCBD23"/>
    </a:accent3>
    <a:accent4>
      <a:srgbClr val="DE6A10"/>
    </a:accent4>
    <a:accent5>
      <a:srgbClr val="C82506"/>
    </a:accent5>
    <a:accent6>
      <a:srgbClr val="773F9B"/>
    </a:accent6>
    <a:hlink>
      <a:srgbClr val="0000FF"/>
    </a:hlink>
    <a:folHlink>
      <a:srgbClr val="FF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11585</TotalTime>
  <Words>1787</Words>
  <Application>Microsoft Macintosh PowerPoint</Application>
  <PresentationFormat>Произвольный</PresentationFormat>
  <Paragraphs>359</Paragraphs>
  <Slides>27</Slides>
  <Notes>26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6" baseType="lpstr">
      <vt:lpstr>Arial</vt:lpstr>
      <vt:lpstr>Arial Narrow</vt:lpstr>
      <vt:lpstr>Helvetica</vt:lpstr>
      <vt:lpstr>Helvetica Light</vt:lpstr>
      <vt:lpstr>Helvetica Neue</vt:lpstr>
      <vt:lpstr>Newton</vt:lpstr>
      <vt:lpstr>Times New Roman</vt:lpstr>
      <vt:lpstr>Wingdings</vt:lpstr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Меликян Алиса Валерьевна</cp:lastModifiedBy>
  <cp:revision>351</cp:revision>
  <dcterms:modified xsi:type="dcterms:W3CDTF">2023-03-25T06:25:02Z</dcterms:modified>
</cp:coreProperties>
</file>