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</p:sldIdLst>
  <p:sldSz cy="5143500" cx="9144000"/>
  <p:notesSz cx="6858000" cy="9144000"/>
  <p:embeddedFontLst>
    <p:embeddedFont>
      <p:font typeface="Roboto"/>
      <p:regular r:id="rId50"/>
      <p:bold r:id="rId51"/>
      <p:italic r:id="rId52"/>
      <p:boldItalic r:id="rId53"/>
    </p:embeddedFont>
    <p:embeddedFont>
      <p:font typeface="Roboto Medium"/>
      <p:regular r:id="rId54"/>
      <p:bold r:id="rId55"/>
      <p:italic r:id="rId56"/>
      <p:boldItalic r:id="rId57"/>
    </p:embeddedFont>
    <p:embeddedFont>
      <p:font typeface="Helvetica Neue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2658745-3EE7-40E2-A74F-E06E53C84338}">
  <a:tblStyle styleId="{A2658745-3EE7-40E2-A74F-E06E53C8433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1" Type="http://schemas.openxmlformats.org/officeDocument/2006/relationships/font" Target="fonts/HelveticaNeue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HelveticaNeue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oboto-bold.fntdata"/><Relationship Id="rId50" Type="http://schemas.openxmlformats.org/officeDocument/2006/relationships/font" Target="fonts/Roboto-regular.fntdata"/><Relationship Id="rId53" Type="http://schemas.openxmlformats.org/officeDocument/2006/relationships/font" Target="fonts/Roboto-boldItalic.fntdata"/><Relationship Id="rId52" Type="http://schemas.openxmlformats.org/officeDocument/2006/relationships/font" Target="fonts/Roboto-italic.fntdata"/><Relationship Id="rId11" Type="http://schemas.openxmlformats.org/officeDocument/2006/relationships/slide" Target="slides/slide5.xml"/><Relationship Id="rId55" Type="http://schemas.openxmlformats.org/officeDocument/2006/relationships/font" Target="fonts/RobotoMedium-bold.fntdata"/><Relationship Id="rId10" Type="http://schemas.openxmlformats.org/officeDocument/2006/relationships/slide" Target="slides/slide4.xml"/><Relationship Id="rId54" Type="http://schemas.openxmlformats.org/officeDocument/2006/relationships/font" Target="fonts/RobotoMedium-regular.fntdata"/><Relationship Id="rId13" Type="http://schemas.openxmlformats.org/officeDocument/2006/relationships/slide" Target="slides/slide7.xml"/><Relationship Id="rId57" Type="http://schemas.openxmlformats.org/officeDocument/2006/relationships/font" Target="fonts/RobotoMedium-boldItalic.fntdata"/><Relationship Id="rId12" Type="http://schemas.openxmlformats.org/officeDocument/2006/relationships/slide" Target="slides/slide6.xml"/><Relationship Id="rId56" Type="http://schemas.openxmlformats.org/officeDocument/2006/relationships/font" Target="fonts/RobotoMedium-italic.fntdata"/><Relationship Id="rId15" Type="http://schemas.openxmlformats.org/officeDocument/2006/relationships/slide" Target="slides/slide9.xml"/><Relationship Id="rId59" Type="http://schemas.openxmlformats.org/officeDocument/2006/relationships/font" Target="fonts/HelveticaNeue-bold.fntdata"/><Relationship Id="rId14" Type="http://schemas.openxmlformats.org/officeDocument/2006/relationships/slide" Target="slides/slide8.xml"/><Relationship Id="rId58" Type="http://schemas.openxmlformats.org/officeDocument/2006/relationships/font" Target="fonts/HelveticaNeue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" name="Google Shape;4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Актуальность?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0" name="Google Shape;55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6" name="Google Shape;56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5" name="Google Shape;58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0" name="Google Shape;60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1" name="Google Shape;61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Обновить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4" name="Google Shape;67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Проредить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Обновить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3" name="Google Shape;74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4" name="Google Shape;75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9" name="Google Shape;76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4" name="Google Shape;78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0" name="Google Shape;80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Актуальность?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2" name="Google Shape;82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Обновить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7" name="Google Shape;85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1" name="Google Shape;87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2" name="Google Shape;88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Обновить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4" name="Google Shape;894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4" name="Google Shape;904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Обновить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2" name="Google Shape;922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1" name="Google Shape;951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" name="Google Shape;27;p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5" name="Google Shape;35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6" name="Google Shape;36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1.jp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5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22.png"/><Relationship Id="rId5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jpg"/><Relationship Id="rId10" Type="http://schemas.openxmlformats.org/officeDocument/2006/relationships/image" Target="../media/image25.png"/><Relationship Id="rId13" Type="http://schemas.openxmlformats.org/officeDocument/2006/relationships/image" Target="../media/image27.jpg"/><Relationship Id="rId1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g"/><Relationship Id="rId4" Type="http://schemas.openxmlformats.org/officeDocument/2006/relationships/image" Target="../media/image2.png"/><Relationship Id="rId9" Type="http://schemas.openxmlformats.org/officeDocument/2006/relationships/image" Target="../media/image34.png"/><Relationship Id="rId1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32.png"/><Relationship Id="rId7" Type="http://schemas.openxmlformats.org/officeDocument/2006/relationships/image" Target="../media/image23.png"/><Relationship Id="rId8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6.png"/><Relationship Id="rId4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5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jpg"/><Relationship Id="rId4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9" Type="http://schemas.openxmlformats.org/officeDocument/2006/relationships/image" Target="../media/image2.png"/><Relationship Id="rId5" Type="http://schemas.openxmlformats.org/officeDocument/2006/relationships/image" Target="../media/image46.png"/><Relationship Id="rId6" Type="http://schemas.openxmlformats.org/officeDocument/2006/relationships/image" Target="../media/image48.png"/><Relationship Id="rId7" Type="http://schemas.openxmlformats.org/officeDocument/2006/relationships/image" Target="../media/image4.png"/><Relationship Id="rId8" Type="http://schemas.openxmlformats.org/officeDocument/2006/relationships/image" Target="../media/image4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jpg"/><Relationship Id="rId4" Type="http://schemas.openxmlformats.org/officeDocument/2006/relationships/image" Target="../media/image49.jpg"/><Relationship Id="rId5" Type="http://schemas.openxmlformats.org/officeDocument/2006/relationships/image" Target="../media/image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png"/><Relationship Id="rId4" Type="http://schemas.openxmlformats.org/officeDocument/2006/relationships/image" Target="../media/image61.jpg"/><Relationship Id="rId5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png"/><Relationship Id="rId4" Type="http://schemas.openxmlformats.org/officeDocument/2006/relationships/image" Target="../media/image58.jpg"/><Relationship Id="rId5" Type="http://schemas.openxmlformats.org/officeDocument/2006/relationships/image" Target="../media/image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5.jpg"/><Relationship Id="rId4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jpg"/><Relationship Id="rId4" Type="http://schemas.openxmlformats.org/officeDocument/2006/relationships/image" Target="../media/image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2.jpg"/><Relationship Id="rId4" Type="http://schemas.openxmlformats.org/officeDocument/2006/relationships/image" Target="../media/image51.jpg"/><Relationship Id="rId5" Type="http://schemas.openxmlformats.org/officeDocument/2006/relationships/image" Target="../media/image53.jpg"/><Relationship Id="rId6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9.jpg"/><Relationship Id="rId4" Type="http://schemas.openxmlformats.org/officeDocument/2006/relationships/image" Target="../media/image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6.png"/><Relationship Id="rId4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4.jp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/>
        </p:nvSpPr>
        <p:spPr>
          <a:xfrm>
            <a:off x="566275" y="479650"/>
            <a:ext cx="5439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Факультет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компьютерных наук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Картинки по запросу здание на покровке вшэ" id="52" name="Google Shape;5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3080"/>
            <a:ext cx="9144000" cy="336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3407" y="603800"/>
            <a:ext cx="809749" cy="78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3252" y="793175"/>
            <a:ext cx="964885" cy="294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Прием 2022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2" name="Google Shape;322;p21"/>
          <p:cNvCxnSpPr>
            <a:endCxn id="323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3" name="Google Shape;323;p21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677925" y="1052050"/>
            <a:ext cx="5095500" cy="369000"/>
          </a:xfrm>
          <a:prstGeom prst="rect">
            <a:avLst/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Бакалавриат: пять программ</a:t>
            </a:r>
            <a:endParaRPr b="0" i="0" sz="14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25" name="Google Shape;325;p21"/>
          <p:cNvSpPr txBox="1"/>
          <p:nvPr/>
        </p:nvSpPr>
        <p:spPr>
          <a:xfrm>
            <a:off x="1964170" y="2011592"/>
            <a:ext cx="1897025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первокурсника 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6" name="Google Shape;326;p21"/>
          <p:cNvSpPr txBox="1"/>
          <p:nvPr/>
        </p:nvSpPr>
        <p:spPr>
          <a:xfrm>
            <a:off x="1964170" y="2540909"/>
            <a:ext cx="1897025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БВИ на «бюджет»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7" name="Google Shape;327;p21"/>
          <p:cNvSpPr txBox="1"/>
          <p:nvPr/>
        </p:nvSpPr>
        <p:spPr>
          <a:xfrm>
            <a:off x="1964170" y="3652990"/>
            <a:ext cx="1897025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«договор»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8" name="Google Shape;328;p21"/>
          <p:cNvSpPr txBox="1"/>
          <p:nvPr/>
        </p:nvSpPr>
        <p:spPr>
          <a:xfrm>
            <a:off x="1964169" y="4240347"/>
            <a:ext cx="1897025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иностранца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Google Shape;329;p21"/>
          <p:cNvSpPr txBox="1"/>
          <p:nvPr/>
        </p:nvSpPr>
        <p:spPr>
          <a:xfrm>
            <a:off x="5863355" y="2009082"/>
            <a:ext cx="2406494" cy="3242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особая квота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0" name="Google Shape;330;p21"/>
          <p:cNvSpPr/>
          <p:nvPr/>
        </p:nvSpPr>
        <p:spPr>
          <a:xfrm>
            <a:off x="677925" y="2571750"/>
            <a:ext cx="1183022" cy="295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185</a:t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1" name="Google Shape;331;p21"/>
          <p:cNvSpPr/>
          <p:nvPr/>
        </p:nvSpPr>
        <p:spPr>
          <a:xfrm>
            <a:off x="677925" y="3684148"/>
            <a:ext cx="1183022" cy="295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328</a:t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2" name="Google Shape;332;p21"/>
          <p:cNvSpPr/>
          <p:nvPr/>
        </p:nvSpPr>
        <p:spPr>
          <a:xfrm>
            <a:off x="677925" y="4240347"/>
            <a:ext cx="1183022" cy="295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92</a:t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3" name="Google Shape;333;p21"/>
          <p:cNvSpPr/>
          <p:nvPr/>
        </p:nvSpPr>
        <p:spPr>
          <a:xfrm>
            <a:off x="4473887" y="2009083"/>
            <a:ext cx="1183022" cy="295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21</a:t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4" name="Google Shape;334;p21"/>
          <p:cNvSpPr txBox="1"/>
          <p:nvPr/>
        </p:nvSpPr>
        <p:spPr>
          <a:xfrm>
            <a:off x="2038884" y="3097108"/>
            <a:ext cx="1897025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ЕГЭ на «бюджет»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5" name="Google Shape;335;p21"/>
          <p:cNvSpPr txBox="1"/>
          <p:nvPr/>
        </p:nvSpPr>
        <p:spPr>
          <a:xfrm>
            <a:off x="5863353" y="3664114"/>
            <a:ext cx="1897025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целевые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Google Shape;336;p21"/>
          <p:cNvSpPr txBox="1"/>
          <p:nvPr/>
        </p:nvSpPr>
        <p:spPr>
          <a:xfrm>
            <a:off x="5863353" y="4230690"/>
            <a:ext cx="2515903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социальные льготы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7" name="Google Shape;337;p21"/>
          <p:cNvSpPr/>
          <p:nvPr/>
        </p:nvSpPr>
        <p:spPr>
          <a:xfrm>
            <a:off x="677925" y="3127949"/>
            <a:ext cx="1183022" cy="295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57</a:t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8" name="Google Shape;338;p21"/>
          <p:cNvSpPr/>
          <p:nvPr/>
        </p:nvSpPr>
        <p:spPr>
          <a:xfrm>
            <a:off x="4473887" y="3684148"/>
            <a:ext cx="1183022" cy="295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22</a:t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Google Shape;339;p21"/>
          <p:cNvSpPr/>
          <p:nvPr/>
        </p:nvSpPr>
        <p:spPr>
          <a:xfrm>
            <a:off x="4473887" y="4240347"/>
            <a:ext cx="1183022" cy="295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p21"/>
          <p:cNvSpPr txBox="1"/>
          <p:nvPr/>
        </p:nvSpPr>
        <p:spPr>
          <a:xfrm>
            <a:off x="5834846" y="3129779"/>
            <a:ext cx="2101927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ЕГЭ за счет Вышки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p21"/>
          <p:cNvSpPr/>
          <p:nvPr/>
        </p:nvSpPr>
        <p:spPr>
          <a:xfrm>
            <a:off x="677925" y="2009349"/>
            <a:ext cx="1183022" cy="295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757</a:t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p21"/>
          <p:cNvSpPr/>
          <p:nvPr/>
        </p:nvSpPr>
        <p:spPr>
          <a:xfrm>
            <a:off x="5863353" y="234901"/>
            <a:ext cx="2981100" cy="829786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Проходной балл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 бюджет: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ПМИ — 303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ПИ — 289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3" name="Google Shape;34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1"/>
          <p:cNvSpPr/>
          <p:nvPr/>
        </p:nvSpPr>
        <p:spPr>
          <a:xfrm>
            <a:off x="4473887" y="3134417"/>
            <a:ext cx="1183022" cy="295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38</a:t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5" name="Google Shape;345;p21"/>
          <p:cNvSpPr txBox="1"/>
          <p:nvPr/>
        </p:nvSpPr>
        <p:spPr>
          <a:xfrm>
            <a:off x="5863355" y="2552733"/>
            <a:ext cx="2406494" cy="3242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целевая квота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6" name="Google Shape;346;p21"/>
          <p:cNvSpPr/>
          <p:nvPr/>
        </p:nvSpPr>
        <p:spPr>
          <a:xfrm>
            <a:off x="4473887" y="2552734"/>
            <a:ext cx="1183022" cy="295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2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Бакалавриат 2022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52" name="Google Shape;352;p22"/>
          <p:cNvCxnSpPr>
            <a:endCxn id="353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3" name="Google Shape;353;p22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Картинки по запросу вшэ факультет компьютерных наук" id="354" name="Google Shape;35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5775" y="1246103"/>
            <a:ext cx="4156650" cy="2772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2"/>
          <p:cNvSpPr/>
          <p:nvPr/>
        </p:nvSpPr>
        <p:spPr>
          <a:xfrm>
            <a:off x="1424300" y="1298900"/>
            <a:ext cx="2072100" cy="2072100"/>
          </a:xfrm>
          <a:prstGeom prst="flowChartConnector">
            <a:avLst/>
          </a:prstGeom>
          <a:solidFill>
            <a:srgbClr val="FFAC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ru" sz="5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82</a:t>
            </a:r>
            <a:endParaRPr b="0" i="0" sz="60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56" name="Google Shape;356;p22"/>
          <p:cNvSpPr/>
          <p:nvPr/>
        </p:nvSpPr>
        <p:spPr>
          <a:xfrm>
            <a:off x="897950" y="3504075"/>
            <a:ext cx="312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победителя и призера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Всероссийской олимпиады школьников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7" name="Google Shape;35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Международные специалисты</a:t>
            </a:r>
            <a:endParaRPr b="1" i="0" sz="3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3" name="Google Shape;363;p23"/>
          <p:cNvCxnSpPr>
            <a:endCxn id="364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4" name="Google Shape;364;p23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3"/>
          <p:cNvSpPr txBox="1"/>
          <p:nvPr/>
        </p:nvSpPr>
        <p:spPr>
          <a:xfrm>
            <a:off x="3812700" y="2916908"/>
            <a:ext cx="1518600" cy="2419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Бруно Баувенс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Google Shape;366;p23"/>
          <p:cNvSpPr txBox="1"/>
          <p:nvPr/>
        </p:nvSpPr>
        <p:spPr>
          <a:xfrm>
            <a:off x="1451272" y="2852619"/>
            <a:ext cx="16569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Аттила 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Кертес-Фаркаш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p23"/>
          <p:cNvSpPr txBox="1"/>
          <p:nvPr/>
        </p:nvSpPr>
        <p:spPr>
          <a:xfrm>
            <a:off x="6060293" y="2918347"/>
            <a:ext cx="1334100" cy="23904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Кентан Пари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23"/>
          <p:cNvSpPr txBox="1"/>
          <p:nvPr/>
        </p:nvSpPr>
        <p:spPr>
          <a:xfrm>
            <a:off x="1443121" y="3306031"/>
            <a:ext cx="1812300" cy="14963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PhD — Университет Сегеда (Венгрия)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Работал в университетах Мэриленда в Балтиморе (США), Триеста (Италия) и Вашингтона (США)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Глава лаборатории ИИ для вычислительной биологии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23"/>
          <p:cNvSpPr txBox="1"/>
          <p:nvPr/>
        </p:nvSpPr>
        <p:spPr>
          <a:xfrm>
            <a:off x="3682070" y="3308902"/>
            <a:ext cx="1929276" cy="138868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PhD — Гентский университет (Бельгия)</a:t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Работал в университетах Порто (Португалия), Монпелье и Лотарингии (Франция)</a:t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23"/>
          <p:cNvSpPr txBox="1"/>
          <p:nvPr/>
        </p:nvSpPr>
        <p:spPr>
          <a:xfrm>
            <a:off x="5894418" y="3306031"/>
            <a:ext cx="1921500" cy="10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PhD — Высшая нормальная школа Кашана (Франция)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Магистр Высшей нормальной школы Кашана и Университета Париж-юг 11 (Франция)</a:t>
            </a:r>
            <a:endParaRPr/>
          </a:p>
        </p:txBody>
      </p:sp>
      <p:pic>
        <p:nvPicPr>
          <p:cNvPr id="371" name="Google Shape;37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0887" y="1236066"/>
            <a:ext cx="1656768" cy="1616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0663" y="1196620"/>
            <a:ext cx="1633359" cy="165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3"/>
          <p:cNvPicPr preferRelativeResize="0"/>
          <p:nvPr/>
        </p:nvPicPr>
        <p:blipFill rotWithShape="1">
          <a:blip r:embed="rId5">
            <a:alphaModFix/>
          </a:blip>
          <a:srcRect b="7546" l="0" r="0" t="8099"/>
          <a:stretch/>
        </p:blipFill>
        <p:spPr>
          <a:xfrm>
            <a:off x="3627408" y="1089134"/>
            <a:ext cx="1889183" cy="176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4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Лаборатории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80" name="Google Shape;380;p24"/>
          <p:cNvCxnSpPr>
            <a:endCxn id="381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1" name="Google Shape;381;p24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4"/>
          <p:cNvSpPr txBox="1"/>
          <p:nvPr/>
        </p:nvSpPr>
        <p:spPr>
          <a:xfrm>
            <a:off x="836566" y="1050668"/>
            <a:ext cx="3081384" cy="384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МЛ интеллектуальных систем и структурного анализа (2012)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3" name="Google Shape;383;p24"/>
          <p:cNvSpPr txBox="1"/>
          <p:nvPr/>
        </p:nvSpPr>
        <p:spPr>
          <a:xfrm>
            <a:off x="836566" y="1552365"/>
            <a:ext cx="3081384" cy="458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НУЛ процессно-ориентированных информационных систем (2013)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4" name="Google Shape;384;p24"/>
          <p:cNvSpPr txBox="1"/>
          <p:nvPr/>
        </p:nvSpPr>
        <p:spPr>
          <a:xfrm>
            <a:off x="836566" y="2051937"/>
            <a:ext cx="3081384" cy="419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НУЛ методов анализа больших данных (2015)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p24"/>
          <p:cNvSpPr txBox="1"/>
          <p:nvPr/>
        </p:nvSpPr>
        <p:spPr>
          <a:xfrm>
            <a:off x="836566" y="2512544"/>
            <a:ext cx="3081384" cy="408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МЛ теоретической информатики (2015)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6" name="Google Shape;386;p24"/>
          <p:cNvSpPr txBox="1"/>
          <p:nvPr/>
        </p:nvSpPr>
        <p:spPr>
          <a:xfrm>
            <a:off x="836566" y="3469791"/>
            <a:ext cx="3081384" cy="6405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МЛ стохастических алгоритмов и анализа многомерных данных (2018) 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7" name="Google Shape;387;p24"/>
          <p:cNvSpPr txBox="1"/>
          <p:nvPr/>
        </p:nvSpPr>
        <p:spPr>
          <a:xfrm>
            <a:off x="4544878" y="1045298"/>
            <a:ext cx="3081384" cy="313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МЛ биоинформатики (2018)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8" name="Google Shape;388;p24"/>
          <p:cNvSpPr txBox="1"/>
          <p:nvPr/>
        </p:nvSpPr>
        <p:spPr>
          <a:xfrm>
            <a:off x="4544878" y="1558028"/>
            <a:ext cx="3081384" cy="434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НУЛ моделей и методов вычислительной прагматики (2019)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Google Shape;389;p24"/>
          <p:cNvSpPr txBox="1"/>
          <p:nvPr/>
        </p:nvSpPr>
        <p:spPr>
          <a:xfrm>
            <a:off x="4572000" y="2045857"/>
            <a:ext cx="3063518" cy="423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МЛ алгебраической топологии и ее приложений (2020)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5250" lvl="0" marL="17145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0" name="Google Shape;390;p24"/>
          <p:cNvSpPr txBox="1"/>
          <p:nvPr/>
        </p:nvSpPr>
        <p:spPr>
          <a:xfrm>
            <a:off x="4572000" y="2502586"/>
            <a:ext cx="3063518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НУЛ компании Яндекс (2020)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5250" lvl="0" marL="17145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1" name="Google Shape;391;p24"/>
          <p:cNvSpPr txBox="1"/>
          <p:nvPr/>
        </p:nvSpPr>
        <p:spPr>
          <a:xfrm>
            <a:off x="836566" y="4112183"/>
            <a:ext cx="3081384" cy="449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НУЛ моделирования и управления сложными системами (2018)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2" name="Google Shape;392;p24"/>
          <p:cNvSpPr txBox="1"/>
          <p:nvPr/>
        </p:nvSpPr>
        <p:spPr>
          <a:xfrm>
            <a:off x="4572000" y="3469791"/>
            <a:ext cx="3063518" cy="488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НУЛ искусственного интеллекта для вычислительной биологии (2021)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3" name="Google Shape;39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4"/>
          <p:cNvSpPr/>
          <p:nvPr/>
        </p:nvSpPr>
        <p:spPr>
          <a:xfrm>
            <a:off x="551266" y="1106968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4"/>
          <p:cNvSpPr/>
          <p:nvPr/>
        </p:nvSpPr>
        <p:spPr>
          <a:xfrm>
            <a:off x="551266" y="1606563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4"/>
          <p:cNvSpPr txBox="1"/>
          <p:nvPr/>
        </p:nvSpPr>
        <p:spPr>
          <a:xfrm>
            <a:off x="4572000" y="2971588"/>
            <a:ext cx="3063518" cy="488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НУЛ алгебраических групп преобразований (2020)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7" name="Google Shape;397;p24"/>
          <p:cNvSpPr/>
          <p:nvPr/>
        </p:nvSpPr>
        <p:spPr>
          <a:xfrm>
            <a:off x="551266" y="2113653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4"/>
          <p:cNvSpPr/>
          <p:nvPr/>
        </p:nvSpPr>
        <p:spPr>
          <a:xfrm>
            <a:off x="551266" y="2577634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24"/>
          <p:cNvSpPr/>
          <p:nvPr/>
        </p:nvSpPr>
        <p:spPr>
          <a:xfrm>
            <a:off x="551266" y="3525617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24"/>
          <p:cNvSpPr/>
          <p:nvPr/>
        </p:nvSpPr>
        <p:spPr>
          <a:xfrm>
            <a:off x="551266" y="4166172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24"/>
          <p:cNvSpPr/>
          <p:nvPr/>
        </p:nvSpPr>
        <p:spPr>
          <a:xfrm>
            <a:off x="4306978" y="1106968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24"/>
          <p:cNvSpPr/>
          <p:nvPr/>
        </p:nvSpPr>
        <p:spPr>
          <a:xfrm>
            <a:off x="4306978" y="1606563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24"/>
          <p:cNvSpPr/>
          <p:nvPr/>
        </p:nvSpPr>
        <p:spPr>
          <a:xfrm>
            <a:off x="4306978" y="2113653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4"/>
          <p:cNvSpPr/>
          <p:nvPr/>
        </p:nvSpPr>
        <p:spPr>
          <a:xfrm>
            <a:off x="4306978" y="2577634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4"/>
          <p:cNvSpPr/>
          <p:nvPr/>
        </p:nvSpPr>
        <p:spPr>
          <a:xfrm>
            <a:off x="4306978" y="3027414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4"/>
          <p:cNvSpPr/>
          <p:nvPr/>
        </p:nvSpPr>
        <p:spPr>
          <a:xfrm>
            <a:off x="4306978" y="3523781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4"/>
          <p:cNvSpPr txBox="1"/>
          <p:nvPr/>
        </p:nvSpPr>
        <p:spPr>
          <a:xfrm>
            <a:off x="841282" y="2967217"/>
            <a:ext cx="3081384" cy="6405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Центр глубинного обучения и байесовских методов (2017)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8" name="Google Shape;408;p24"/>
          <p:cNvSpPr/>
          <p:nvPr/>
        </p:nvSpPr>
        <p:spPr>
          <a:xfrm>
            <a:off x="555982" y="3023043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5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Кафедры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4" name="Google Shape;414;p25"/>
          <p:cNvCxnSpPr>
            <a:endCxn id="415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5" name="Google Shape;415;p25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25"/>
          <p:cNvSpPr txBox="1"/>
          <p:nvPr/>
        </p:nvSpPr>
        <p:spPr>
          <a:xfrm>
            <a:off x="836566" y="1050668"/>
            <a:ext cx="3284584" cy="384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Базовая кафедра Яндекс (2011)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7" name="Google Shape;417;p25"/>
          <p:cNvSpPr txBox="1"/>
          <p:nvPr/>
        </p:nvSpPr>
        <p:spPr>
          <a:xfrm>
            <a:off x="836566" y="1456214"/>
            <a:ext cx="3284584" cy="657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Базовая кафедра технологий моделирования сложных систем ИППИ РАН (2011)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8" name="Google Shape;418;p25"/>
          <p:cNvSpPr txBox="1"/>
          <p:nvPr/>
        </p:nvSpPr>
        <p:spPr>
          <a:xfrm>
            <a:off x="836566" y="2169479"/>
            <a:ext cx="3284584" cy="6547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Базовая кафедра «Интеллектуальные технологии системного анализа и управления» ФИЦ ИУ РАН (2013)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9" name="Google Shape;419;p25"/>
          <p:cNvSpPr txBox="1"/>
          <p:nvPr/>
        </p:nvSpPr>
        <p:spPr>
          <a:xfrm>
            <a:off x="836566" y="2947978"/>
            <a:ext cx="3081384" cy="488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Базовая кафедра «Системное программирование» ИСП РАН (2015)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0" name="Google Shape;420;p25"/>
          <p:cNvSpPr txBox="1"/>
          <p:nvPr/>
        </p:nvSpPr>
        <p:spPr>
          <a:xfrm>
            <a:off x="4544878" y="1045298"/>
            <a:ext cx="3081384" cy="313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Базовая кафедра фирмы 1С (2020)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1" name="Google Shape;421;p25"/>
          <p:cNvSpPr txBox="1"/>
          <p:nvPr/>
        </p:nvSpPr>
        <p:spPr>
          <a:xfrm>
            <a:off x="4544878" y="1450728"/>
            <a:ext cx="3081384" cy="434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Базовая кафедра ГК «Открытие» (2021)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2" name="Google Shape;422;p25"/>
          <p:cNvSpPr txBox="1"/>
          <p:nvPr/>
        </p:nvSpPr>
        <p:spPr>
          <a:xfrm>
            <a:off x="4572000" y="2164530"/>
            <a:ext cx="3063518" cy="694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Базовая кафедра ПАО Сбербанк «Финансовые технологии и анализ данных» (2022)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3" name="Google Shape;42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5"/>
          <p:cNvSpPr/>
          <p:nvPr/>
        </p:nvSpPr>
        <p:spPr>
          <a:xfrm>
            <a:off x="551266" y="1106968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25"/>
          <p:cNvSpPr/>
          <p:nvPr/>
        </p:nvSpPr>
        <p:spPr>
          <a:xfrm>
            <a:off x="551266" y="1517573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25"/>
          <p:cNvSpPr txBox="1"/>
          <p:nvPr/>
        </p:nvSpPr>
        <p:spPr>
          <a:xfrm>
            <a:off x="4572000" y="2947978"/>
            <a:ext cx="3063518" cy="488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Базовая кафедра Тинькофф (2022)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7" name="Google Shape;427;p25"/>
          <p:cNvSpPr/>
          <p:nvPr/>
        </p:nvSpPr>
        <p:spPr>
          <a:xfrm>
            <a:off x="551266" y="2231195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25"/>
          <p:cNvSpPr/>
          <p:nvPr/>
        </p:nvSpPr>
        <p:spPr>
          <a:xfrm>
            <a:off x="551266" y="3003804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25"/>
          <p:cNvSpPr/>
          <p:nvPr/>
        </p:nvSpPr>
        <p:spPr>
          <a:xfrm>
            <a:off x="4306978" y="1106968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25"/>
          <p:cNvSpPr/>
          <p:nvPr/>
        </p:nvSpPr>
        <p:spPr>
          <a:xfrm>
            <a:off x="4306978" y="1499263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25"/>
          <p:cNvSpPr/>
          <p:nvPr/>
        </p:nvSpPr>
        <p:spPr>
          <a:xfrm>
            <a:off x="4306978" y="2232327"/>
            <a:ext cx="475800" cy="132381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25"/>
          <p:cNvSpPr/>
          <p:nvPr/>
        </p:nvSpPr>
        <p:spPr>
          <a:xfrm>
            <a:off x="4306978" y="3003804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6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Коллаборация с CERN 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38" name="Google Shape;438;p26"/>
          <p:cNvCxnSpPr>
            <a:endCxn id="439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9" name="Google Shape;439;p26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26"/>
          <p:cNvSpPr/>
          <p:nvPr/>
        </p:nvSpPr>
        <p:spPr>
          <a:xfrm>
            <a:off x="551275" y="2911775"/>
            <a:ext cx="4487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 2018 году НИУ ВШЭ стал ассоциированным членом коллаборации LHCb в CERN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Группа НИУ ВШЭ состоит из сотрудников научно-учебной лаборатории методов анализа больших данных (LAMBDA)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1" name="Google Shape;44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3616" y="1388124"/>
            <a:ext cx="4140383" cy="282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050" y="1388125"/>
            <a:ext cx="1370294" cy="134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7"/>
          <p:cNvSpPr txBox="1"/>
          <p:nvPr/>
        </p:nvSpPr>
        <p:spPr>
          <a:xfrm>
            <a:off x="273435" y="83071"/>
            <a:ext cx="6636465" cy="10038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Школа по физике высоких энергий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49" name="Google Shape;449;p27"/>
          <p:cNvCxnSpPr/>
          <p:nvPr/>
        </p:nvCxnSpPr>
        <p:spPr>
          <a:xfrm>
            <a:off x="0" y="702058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0" name="Google Shape;450;p27"/>
          <p:cNvSpPr/>
          <p:nvPr/>
        </p:nvSpPr>
        <p:spPr>
          <a:xfrm>
            <a:off x="6920597" y="570611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1" name="Google Shape;451;p27"/>
          <p:cNvSpPr/>
          <p:nvPr/>
        </p:nvSpPr>
        <p:spPr>
          <a:xfrm>
            <a:off x="385658" y="1138601"/>
            <a:ext cx="4402388" cy="375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VII MLHEP-2021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Проведена онлайн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Партнеры: ШАД Яндекса, EPFL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91 участник из 70 университетов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MLHEP-2019" id="452" name="Google Shape;45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2852" y="1339400"/>
            <a:ext cx="3675490" cy="2756618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27"/>
          <p:cNvSpPr/>
          <p:nvPr/>
        </p:nvSpPr>
        <p:spPr>
          <a:xfrm>
            <a:off x="460220" y="1635393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4" name="Google Shape;454;p27"/>
          <p:cNvSpPr/>
          <p:nvPr/>
        </p:nvSpPr>
        <p:spPr>
          <a:xfrm>
            <a:off x="460220" y="1946802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5" name="Google Shape;455;p27"/>
          <p:cNvSpPr/>
          <p:nvPr/>
        </p:nvSpPr>
        <p:spPr>
          <a:xfrm>
            <a:off x="460220" y="2264087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6" name="Google Shape;45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Международные мастер-классы</a:t>
            </a:r>
            <a:b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CERN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62" name="Google Shape;462;p28"/>
          <p:cNvCxnSpPr>
            <a:endCxn id="463" idx="2"/>
          </p:cNvCxnSpPr>
          <p:nvPr/>
        </p:nvCxnSpPr>
        <p:spPr>
          <a:xfrm>
            <a:off x="-24090" y="12273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3" name="Google Shape;463;p28"/>
          <p:cNvSpPr/>
          <p:nvPr/>
        </p:nvSpPr>
        <p:spPr>
          <a:xfrm>
            <a:off x="6885810" y="10904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8"/>
          <p:cNvSpPr/>
          <p:nvPr/>
        </p:nvSpPr>
        <p:spPr>
          <a:xfrm>
            <a:off x="551275" y="1665775"/>
            <a:ext cx="633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Школьные мастер-классы с CERN проводятся во многих странах мира. 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 2017 года к проекту благодаря факультету компьютерных наук присоединились и российские школьники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5" name="Google Shape;46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" y="2630426"/>
            <a:ext cx="3107093" cy="206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8682" y="2630426"/>
            <a:ext cx="3825293" cy="2073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9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Биоинформатика на ФКН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73" name="Google Shape;473;p29"/>
          <p:cNvCxnSpPr>
            <a:endCxn id="474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4" name="Google Shape;474;p29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29"/>
          <p:cNvSpPr txBox="1"/>
          <p:nvPr/>
        </p:nvSpPr>
        <p:spPr>
          <a:xfrm>
            <a:off x="710288" y="1217626"/>
            <a:ext cx="43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6" name="Google Shape;476;p29"/>
          <p:cNvSpPr/>
          <p:nvPr/>
        </p:nvSpPr>
        <p:spPr>
          <a:xfrm>
            <a:off x="1140800" y="1093400"/>
            <a:ext cx="601891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Магистерская программа «Анализ данных в биологии и медицине»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77" name="Google Shape;477;p29"/>
          <p:cNvCxnSpPr/>
          <p:nvPr/>
        </p:nvCxnSpPr>
        <p:spPr>
          <a:xfrm flipH="1">
            <a:off x="639625" y="1262100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8" name="Google Shape;478;p29"/>
          <p:cNvCxnSpPr/>
          <p:nvPr/>
        </p:nvCxnSpPr>
        <p:spPr>
          <a:xfrm flipH="1">
            <a:off x="639625" y="1981299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9" name="Google Shape;479;p29"/>
          <p:cNvCxnSpPr/>
          <p:nvPr/>
        </p:nvCxnSpPr>
        <p:spPr>
          <a:xfrm>
            <a:off x="636875" y="1170375"/>
            <a:ext cx="10800" cy="16557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0" name="Google Shape;480;p29"/>
          <p:cNvCxnSpPr/>
          <p:nvPr/>
        </p:nvCxnSpPr>
        <p:spPr>
          <a:xfrm flipH="1">
            <a:off x="634126" y="2367547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1" name="Google Shape;481;p29"/>
          <p:cNvSpPr/>
          <p:nvPr/>
        </p:nvSpPr>
        <p:spPr>
          <a:xfrm>
            <a:off x="1135823" y="1439699"/>
            <a:ext cx="442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Международная лаборатория биоинформатики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2" name="Google Shape;482;p29"/>
          <p:cNvSpPr/>
          <p:nvPr/>
        </p:nvSpPr>
        <p:spPr>
          <a:xfrm>
            <a:off x="1140800" y="2198847"/>
            <a:ext cx="46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Общефакультетский семинар по биоинформатике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3" name="Google Shape;48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21540"/>
            <a:ext cx="3421178" cy="1924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5925" y="3024806"/>
            <a:ext cx="2904090" cy="19330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5" name="Google Shape;485;p29"/>
          <p:cNvCxnSpPr/>
          <p:nvPr/>
        </p:nvCxnSpPr>
        <p:spPr>
          <a:xfrm flipH="1">
            <a:off x="647566" y="1595051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6" name="Google Shape;486;p29"/>
          <p:cNvSpPr/>
          <p:nvPr/>
        </p:nvSpPr>
        <p:spPr>
          <a:xfrm>
            <a:off x="1127882" y="1812299"/>
            <a:ext cx="7857737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Научно-учебная лаборатория искусственного интеллекта для вычислительной биологии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87" name="Google Shape;487;p29"/>
          <p:cNvCxnSpPr/>
          <p:nvPr/>
        </p:nvCxnSpPr>
        <p:spPr>
          <a:xfrm flipH="1">
            <a:off x="634126" y="2756093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8" name="Google Shape;488;p29"/>
          <p:cNvSpPr/>
          <p:nvPr/>
        </p:nvSpPr>
        <p:spPr>
          <a:xfrm>
            <a:off x="1140800" y="2585395"/>
            <a:ext cx="5513962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Международная школа по биоинформатике (2020, 2021, 2022)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9" name="Google Shape;48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0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Международная мобильность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95" name="Google Shape;495;p30"/>
          <p:cNvCxnSpPr>
            <a:endCxn id="496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6" name="Google Shape;496;p30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97" name="Google Shape;497;p30"/>
          <p:cNvGraphicFramePr/>
          <p:nvPr/>
        </p:nvGraphicFramePr>
        <p:xfrm>
          <a:off x="2800043" y="1206435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{A2658745-3EE7-40E2-A74F-E06E53C84338}</a:tableStyleId>
              </a:tblPr>
              <a:tblGrid>
                <a:gridCol w="1250775"/>
                <a:gridCol w="772150"/>
                <a:gridCol w="694925"/>
                <a:gridCol w="714225"/>
                <a:gridCol w="723875"/>
                <a:gridCol w="741575"/>
                <a:gridCol w="741575"/>
              </a:tblGrid>
              <a:tr h="307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2017</a:t>
                      </a:r>
                      <a:endParaRPr/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2018</a:t>
                      </a:r>
                      <a:endParaRPr/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2019</a:t>
                      </a:r>
                      <a:endParaRPr/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2020</a:t>
                      </a:r>
                      <a:endParaRPr/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2021</a:t>
                      </a:r>
                      <a:endParaRPr b="0"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2022</a:t>
                      </a:r>
                      <a:endParaRPr b="0"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Исходящая мобильность</a:t>
                      </a:r>
                      <a:endParaRPr/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7</a:t>
                      </a:r>
                      <a:endParaRPr/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11</a:t>
                      </a:r>
                      <a:endParaRPr/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25</a:t>
                      </a:r>
                      <a:endParaRPr/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22</a:t>
                      </a:r>
                      <a:endParaRPr/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23</a:t>
                      </a:r>
                      <a:endParaRPr b="0"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28</a:t>
                      </a:r>
                      <a:endParaRPr b="0"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Входящая мобильность</a:t>
                      </a:r>
                      <a:endParaRPr/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3</a:t>
                      </a:r>
                      <a:endParaRPr/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4</a:t>
                      </a:r>
                      <a:endParaRPr/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12</a:t>
                      </a:r>
                      <a:endParaRPr/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15</a:t>
                      </a:r>
                      <a:endParaRPr/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18</a:t>
                      </a:r>
                      <a:endParaRPr b="0"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" sz="14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12</a:t>
                      </a:r>
                      <a:endParaRPr b="0"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498" name="Google Shape;498;p30"/>
          <p:cNvPicPr preferRelativeResize="0"/>
          <p:nvPr/>
        </p:nvPicPr>
        <p:blipFill rotWithShape="1">
          <a:blip r:embed="rId3">
            <a:alphaModFix/>
          </a:blip>
          <a:srcRect b="27568" l="0" r="0" t="16293"/>
          <a:stretch/>
        </p:blipFill>
        <p:spPr>
          <a:xfrm>
            <a:off x="206214" y="1138870"/>
            <a:ext cx="2593831" cy="157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Technische Universiteit Eindhoven" id="500" name="Google Shape;500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91382" y="2865316"/>
            <a:ext cx="995940" cy="38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05381" y="4308200"/>
            <a:ext cx="1438877" cy="4173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Humboldt University of Berlin" id="502" name="Google Shape;502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58423" y="3027609"/>
            <a:ext cx="928881" cy="928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7623" y="2883596"/>
            <a:ext cx="770392" cy="774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21716" y="3556639"/>
            <a:ext cx="1586049" cy="31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11546" y="4103617"/>
            <a:ext cx="1835057" cy="735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842255" y="2837916"/>
            <a:ext cx="1290781" cy="1019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581268" y="3645140"/>
            <a:ext cx="1164665" cy="826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502663" y="2930194"/>
            <a:ext cx="783191" cy="78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705794" y="4329866"/>
            <a:ext cx="1889041" cy="442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/>
        </p:nvSpPr>
        <p:spPr>
          <a:xfrm>
            <a:off x="551268" y="908342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Основан в марте 2014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439257" y="3066770"/>
            <a:ext cx="4068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6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4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		</a:t>
            </a:r>
            <a:endParaRPr b="1" i="0" sz="4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Факультет в цифрах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2411217" y="1686221"/>
            <a:ext cx="1613700" cy="553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бакалаврских программ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2411217" y="2276383"/>
            <a:ext cx="1570500" cy="539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магистерских программ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2411217" y="2904322"/>
            <a:ext cx="1640240" cy="491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аспирантская школа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2411217" y="3607820"/>
            <a:ext cx="1272377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студентов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5899353" y="1813065"/>
            <a:ext cx="24705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лабораторий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5899353" y="2422033"/>
            <a:ext cx="20862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сотрудников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5899353" y="2983600"/>
            <a:ext cx="27276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грантов РНФ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5891130" y="3503184"/>
            <a:ext cx="3085324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программы дополнительного образования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0" name="Google Shape;70;p13"/>
          <p:cNvCxnSpPr>
            <a:endCxn id="71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" name="Google Shape;71;p13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3"/>
          <p:cNvSpPr/>
          <p:nvPr/>
        </p:nvSpPr>
        <p:spPr>
          <a:xfrm>
            <a:off x="4247732" y="1755333"/>
            <a:ext cx="1613700" cy="421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" name="Google Shape;73;p13"/>
          <p:cNvSpPr txBox="1"/>
          <p:nvPr/>
        </p:nvSpPr>
        <p:spPr>
          <a:xfrm>
            <a:off x="4683859" y="1717945"/>
            <a:ext cx="8163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13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13"/>
          <p:cNvSpPr/>
          <p:nvPr/>
        </p:nvSpPr>
        <p:spPr>
          <a:xfrm>
            <a:off x="4247732" y="2389403"/>
            <a:ext cx="1613700" cy="421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4526954" y="2352003"/>
            <a:ext cx="11397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490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Google Shape;76;p13"/>
          <p:cNvSpPr/>
          <p:nvPr/>
        </p:nvSpPr>
        <p:spPr>
          <a:xfrm>
            <a:off x="4247732" y="2973842"/>
            <a:ext cx="1613700" cy="421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" name="Google Shape;77;p13"/>
          <p:cNvSpPr txBox="1"/>
          <p:nvPr/>
        </p:nvSpPr>
        <p:spPr>
          <a:xfrm>
            <a:off x="4526954" y="2936442"/>
            <a:ext cx="11397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13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" name="Google Shape;78;p13"/>
          <p:cNvSpPr/>
          <p:nvPr/>
        </p:nvSpPr>
        <p:spPr>
          <a:xfrm>
            <a:off x="4247732" y="3583142"/>
            <a:ext cx="1613700" cy="421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13"/>
          <p:cNvSpPr txBox="1"/>
          <p:nvPr/>
        </p:nvSpPr>
        <p:spPr>
          <a:xfrm>
            <a:off x="4526954" y="3545742"/>
            <a:ext cx="11397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23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3"/>
          <p:cNvSpPr/>
          <p:nvPr/>
        </p:nvSpPr>
        <p:spPr>
          <a:xfrm>
            <a:off x="663132" y="1755333"/>
            <a:ext cx="1613700" cy="421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3"/>
          <p:cNvSpPr txBox="1"/>
          <p:nvPr/>
        </p:nvSpPr>
        <p:spPr>
          <a:xfrm>
            <a:off x="1099259" y="1717945"/>
            <a:ext cx="8163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3"/>
          <p:cNvSpPr/>
          <p:nvPr/>
        </p:nvSpPr>
        <p:spPr>
          <a:xfrm>
            <a:off x="663132" y="2364633"/>
            <a:ext cx="1613700" cy="421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13"/>
          <p:cNvSpPr txBox="1"/>
          <p:nvPr/>
        </p:nvSpPr>
        <p:spPr>
          <a:xfrm>
            <a:off x="942354" y="2327233"/>
            <a:ext cx="11397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endParaRPr b="0" i="0" sz="2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13"/>
          <p:cNvSpPr/>
          <p:nvPr/>
        </p:nvSpPr>
        <p:spPr>
          <a:xfrm>
            <a:off x="663132" y="2973933"/>
            <a:ext cx="1613700" cy="421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942354" y="2936533"/>
            <a:ext cx="11397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663132" y="3583233"/>
            <a:ext cx="1613700" cy="421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942354" y="3545833"/>
            <a:ext cx="11397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3669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1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Базовая кафедра Яндекс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15" name="Google Shape;515;p31"/>
          <p:cNvCxnSpPr>
            <a:endCxn id="516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6" name="Google Shape;516;p31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7" name="Google Shape;517;p31"/>
          <p:cNvSpPr/>
          <p:nvPr/>
        </p:nvSpPr>
        <p:spPr>
          <a:xfrm>
            <a:off x="551266" y="1199645"/>
            <a:ext cx="46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Исследования в Яндексе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Обучающие программы Яндекса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Проекты и темы для КР и ВКР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Конференции и мероприятия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Стипендии Яндекса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Преподавание на факультете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8" name="Google Shape;518;p31"/>
          <p:cNvSpPr/>
          <p:nvPr/>
        </p:nvSpPr>
        <p:spPr>
          <a:xfrm>
            <a:off x="1140800" y="1712788"/>
            <a:ext cx="493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9" name="Google Shape;519;p31"/>
          <p:cNvSpPr/>
          <p:nvPr/>
        </p:nvSpPr>
        <p:spPr>
          <a:xfrm>
            <a:off x="1140800" y="2343700"/>
            <a:ext cx="546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0" name="Google Shape;520;p31"/>
          <p:cNvSpPr/>
          <p:nvPr/>
        </p:nvSpPr>
        <p:spPr>
          <a:xfrm>
            <a:off x="1140800" y="2974600"/>
            <a:ext cx="4174647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1" name="Google Shape;521;p31"/>
          <p:cNvSpPr/>
          <p:nvPr/>
        </p:nvSpPr>
        <p:spPr>
          <a:xfrm>
            <a:off x="1140800" y="3560113"/>
            <a:ext cx="5844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2" name="Google Shape;522;p31"/>
          <p:cNvSpPr txBox="1"/>
          <p:nvPr/>
        </p:nvSpPr>
        <p:spPr>
          <a:xfrm>
            <a:off x="6393162" y="3025119"/>
            <a:ext cx="2208730" cy="7027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Максим Бабенко</a:t>
            </a: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Заведующий кафедрой</a:t>
            </a:r>
            <a:endParaRPr/>
          </a:p>
        </p:txBody>
      </p:sp>
      <p:sp>
        <p:nvSpPr>
          <p:cNvPr id="523" name="Google Shape;523;p31"/>
          <p:cNvSpPr/>
          <p:nvPr/>
        </p:nvSpPr>
        <p:spPr>
          <a:xfrm>
            <a:off x="626814" y="1472384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4" name="Google Shape;524;p31"/>
          <p:cNvSpPr/>
          <p:nvPr/>
        </p:nvSpPr>
        <p:spPr>
          <a:xfrm>
            <a:off x="626814" y="1967949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5" name="Google Shape;525;p31"/>
          <p:cNvSpPr/>
          <p:nvPr/>
        </p:nvSpPr>
        <p:spPr>
          <a:xfrm>
            <a:off x="626814" y="2457750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6" name="Google Shape;526;p31"/>
          <p:cNvSpPr/>
          <p:nvPr/>
        </p:nvSpPr>
        <p:spPr>
          <a:xfrm>
            <a:off x="626814" y="2917600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7" name="Google Shape;527;p31"/>
          <p:cNvSpPr/>
          <p:nvPr/>
        </p:nvSpPr>
        <p:spPr>
          <a:xfrm>
            <a:off x="626814" y="3436300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8" name="Google Shape;528;p31"/>
          <p:cNvSpPr/>
          <p:nvPr/>
        </p:nvSpPr>
        <p:spPr>
          <a:xfrm>
            <a:off x="626814" y="3886855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29" name="Google Shape;52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87976" y="1472384"/>
            <a:ext cx="1620674" cy="162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2"/>
          <p:cNvSpPr txBox="1"/>
          <p:nvPr/>
        </p:nvSpPr>
        <p:spPr>
          <a:xfrm>
            <a:off x="593356" y="830949"/>
            <a:ext cx="5612370" cy="26205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 сентябре 2020 года были объявлены первые лауреаты 1С:Стипендии</a:t>
            </a:r>
            <a:endParaRPr b="0" i="0" sz="16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Разработка курса DevOps для онлайн-магистратуры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Программа стажировок для студентов ФКН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Методические материалы 1С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Проекты и темы для КР и ВКР</a:t>
            </a:r>
            <a:endParaRPr b="0" i="0" sz="16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6" name="Google Shape;536;p32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Базовая кафедра фирмы 1С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37" name="Google Shape;537;p32"/>
          <p:cNvCxnSpPr>
            <a:endCxn id="538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8" name="Google Shape;538;p32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9" name="Google Shape;539;p32"/>
          <p:cNvSpPr txBox="1"/>
          <p:nvPr/>
        </p:nvSpPr>
        <p:spPr>
          <a:xfrm>
            <a:off x="6341133" y="2820323"/>
            <a:ext cx="2449380" cy="19958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Борис Нуралиев</a:t>
            </a:r>
            <a:b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Директор фирмы 1С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Заведующий кафедрой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Член попечительского совета ФКН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0" name="Google Shape;540;p32"/>
          <p:cNvSpPr txBox="1"/>
          <p:nvPr/>
        </p:nvSpPr>
        <p:spPr>
          <a:xfrm>
            <a:off x="594130" y="3479546"/>
            <a:ext cx="5941718" cy="148928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Факультативы: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" sz="16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«Технологии программирования», «Метапрограммирование», «Фронтенд-разработка на ReactJS», «Продвинутые алгоритмы и структуры данных», «Разработка для ядра Linux»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41" name="Google Shape;541;p32"/>
          <p:cNvPicPr preferRelativeResize="0"/>
          <p:nvPr/>
        </p:nvPicPr>
        <p:blipFill rotWithShape="1">
          <a:blip r:embed="rId3">
            <a:alphaModFix/>
          </a:blip>
          <a:srcRect b="0" l="35930" r="7405" t="0"/>
          <a:stretch/>
        </p:blipFill>
        <p:spPr>
          <a:xfrm>
            <a:off x="6753573" y="1348838"/>
            <a:ext cx="1624500" cy="1600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42" name="Google Shape;542;p32"/>
          <p:cNvSpPr/>
          <p:nvPr/>
        </p:nvSpPr>
        <p:spPr>
          <a:xfrm>
            <a:off x="644304" y="2148938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3" name="Google Shape;543;p32"/>
          <p:cNvSpPr/>
          <p:nvPr/>
        </p:nvSpPr>
        <p:spPr>
          <a:xfrm>
            <a:off x="644304" y="2527043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4" name="Google Shape;544;p32"/>
          <p:cNvSpPr/>
          <p:nvPr/>
        </p:nvSpPr>
        <p:spPr>
          <a:xfrm>
            <a:off x="644304" y="2902704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5" name="Google Shape;545;p32"/>
          <p:cNvSpPr/>
          <p:nvPr/>
        </p:nvSpPr>
        <p:spPr>
          <a:xfrm>
            <a:off x="645298" y="1056821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6" name="Google Shape;546;p32"/>
          <p:cNvSpPr/>
          <p:nvPr/>
        </p:nvSpPr>
        <p:spPr>
          <a:xfrm>
            <a:off x="645298" y="1791932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47" name="Google Shape;54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1726" y="1256920"/>
            <a:ext cx="2051602" cy="2051602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3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Базовая кафедра ГК «Открытие»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54" name="Google Shape;554;p33"/>
          <p:cNvCxnSpPr>
            <a:endCxn id="555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5" name="Google Shape;555;p33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3"/>
          <p:cNvSpPr txBox="1"/>
          <p:nvPr/>
        </p:nvSpPr>
        <p:spPr>
          <a:xfrm>
            <a:off x="4792738" y="3517113"/>
            <a:ext cx="43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7" name="Google Shape;557;p33"/>
          <p:cNvSpPr/>
          <p:nvPr/>
        </p:nvSpPr>
        <p:spPr>
          <a:xfrm>
            <a:off x="551265" y="1389633"/>
            <a:ext cx="5464181" cy="33456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Цель кафедры — готовить высококвалифицированные кадры в сфере цифровых технологий, развивать компетенции в областях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управления разработкой цифровых продуктов и сервисов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анализа больших объемов данных и информационной безопасности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командной разработки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эксплуатации и масштабирования программных решений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8" name="Google Shape;558;p33"/>
          <p:cNvSpPr/>
          <p:nvPr/>
        </p:nvSpPr>
        <p:spPr>
          <a:xfrm>
            <a:off x="636285" y="2514750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9" name="Google Shape;559;p33"/>
          <p:cNvSpPr/>
          <p:nvPr/>
        </p:nvSpPr>
        <p:spPr>
          <a:xfrm>
            <a:off x="636285" y="2836340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0" name="Google Shape;560;p33"/>
          <p:cNvSpPr/>
          <p:nvPr/>
        </p:nvSpPr>
        <p:spPr>
          <a:xfrm>
            <a:off x="636285" y="3491186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1" name="Google Shape;561;p33"/>
          <p:cNvSpPr/>
          <p:nvPr/>
        </p:nvSpPr>
        <p:spPr>
          <a:xfrm>
            <a:off x="636285" y="3812776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2" name="Google Shape;562;p33"/>
          <p:cNvSpPr txBox="1"/>
          <p:nvPr/>
        </p:nvSpPr>
        <p:spPr>
          <a:xfrm>
            <a:off x="6393162" y="3025119"/>
            <a:ext cx="220873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Сергей Русанов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Заведующий кафедрой Член правления ПАО Банк «ФК Открытие»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3" name="Google Shape;56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4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Базовая кафедра ИСП РАН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69" name="Google Shape;569;p34"/>
          <p:cNvCxnSpPr>
            <a:endCxn id="570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0" name="Google Shape;570;p34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p34"/>
          <p:cNvPicPr preferRelativeResize="0"/>
          <p:nvPr/>
        </p:nvPicPr>
        <p:blipFill rotWithShape="1">
          <a:blip r:embed="rId3">
            <a:alphaModFix/>
          </a:blip>
          <a:srcRect b="5784" l="0" r="0" t="0"/>
          <a:stretch/>
        </p:blipFill>
        <p:spPr>
          <a:xfrm>
            <a:off x="601898" y="1718149"/>
            <a:ext cx="2620287" cy="5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900" y="1718150"/>
            <a:ext cx="3878225" cy="2450148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34"/>
          <p:cNvSpPr txBox="1"/>
          <p:nvPr/>
        </p:nvSpPr>
        <p:spPr>
          <a:xfrm>
            <a:off x="4792738" y="3517113"/>
            <a:ext cx="43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4" name="Google Shape;574;p34"/>
          <p:cNvSpPr/>
          <p:nvPr/>
        </p:nvSpPr>
        <p:spPr>
          <a:xfrm>
            <a:off x="4591575" y="1262387"/>
            <a:ext cx="4714500" cy="3308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Базовая кафедра «Системное программирование»</a:t>
            </a:r>
            <a:endParaRPr b="0" i="0" sz="1400" u="none" cap="none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Института системного программирования РАН имени В.П. Иванникова</a:t>
            </a:r>
            <a:endParaRPr b="0" i="0" sz="1400" u="none" cap="none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Направления специализации кафедры: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операционные системы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компиляторные технологии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системная интеграция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прикладные программные комплексы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технологии и инструментальные средства разработки программ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75" name="Google Shape;575;p34"/>
          <p:cNvCxnSpPr/>
          <p:nvPr/>
        </p:nvCxnSpPr>
        <p:spPr>
          <a:xfrm flipH="1">
            <a:off x="4728125" y="2617610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6" name="Google Shape;576;p34"/>
          <p:cNvCxnSpPr/>
          <p:nvPr/>
        </p:nvCxnSpPr>
        <p:spPr>
          <a:xfrm flipH="1">
            <a:off x="4728125" y="2983062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7" name="Google Shape;577;p34"/>
          <p:cNvCxnSpPr/>
          <p:nvPr/>
        </p:nvCxnSpPr>
        <p:spPr>
          <a:xfrm flipH="1">
            <a:off x="4722075" y="3330838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8" name="Google Shape;578;p34"/>
          <p:cNvCxnSpPr/>
          <p:nvPr/>
        </p:nvCxnSpPr>
        <p:spPr>
          <a:xfrm>
            <a:off x="4719325" y="2571738"/>
            <a:ext cx="21600" cy="18336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9" name="Google Shape;579;p34"/>
          <p:cNvCxnSpPr/>
          <p:nvPr/>
        </p:nvCxnSpPr>
        <p:spPr>
          <a:xfrm flipH="1">
            <a:off x="4730125" y="3714855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0" name="Google Shape;580;p34"/>
          <p:cNvSpPr/>
          <p:nvPr/>
        </p:nvSpPr>
        <p:spPr>
          <a:xfrm>
            <a:off x="509025" y="4226625"/>
            <a:ext cx="397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Магистерская программа «Системное программирование»</a:t>
            </a:r>
            <a:endParaRPr b="0" i="0" sz="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81" name="Google Shape;581;p34"/>
          <p:cNvCxnSpPr/>
          <p:nvPr/>
        </p:nvCxnSpPr>
        <p:spPr>
          <a:xfrm flipH="1">
            <a:off x="4728125" y="4088660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82" name="Google Shape;582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35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Базовая кафедра ИППИ РАН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88" name="Google Shape;588;p35"/>
          <p:cNvCxnSpPr>
            <a:endCxn id="589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9" name="Google Shape;589;p35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5"/>
          <p:cNvSpPr txBox="1"/>
          <p:nvPr/>
        </p:nvSpPr>
        <p:spPr>
          <a:xfrm>
            <a:off x="4792738" y="3517113"/>
            <a:ext cx="43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1" name="Google Shape;591;p35"/>
          <p:cNvSpPr/>
          <p:nvPr/>
        </p:nvSpPr>
        <p:spPr>
          <a:xfrm>
            <a:off x="4592427" y="1214791"/>
            <a:ext cx="4423114" cy="890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Кафедра технологий моделирования сложных систем создана на базе Института проблем передачи информации им. А.А. Харкевича РАН — признанного мирового центра исследований по фундаментальным основам информационных технологий.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Ð¡Ð¾Ð±ÐµÑÐµÐ´Ð¾Ð²Ð°Ð½Ð¸Ðµ Ð½Ð° ÐºÐ°ÑÐµÐ´ÑÑ ÐÐÐÐ Ð ÐÐ â Ð¤Ð Ð¢Ð" id="592" name="Google Shape;59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266" y="1860807"/>
            <a:ext cx="3735507" cy="1942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3" name="Google Shape;593;p35"/>
          <p:cNvCxnSpPr/>
          <p:nvPr/>
        </p:nvCxnSpPr>
        <p:spPr>
          <a:xfrm>
            <a:off x="4751905" y="3788513"/>
            <a:ext cx="7787" cy="660988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4" name="Google Shape;594;p35"/>
          <p:cNvCxnSpPr/>
          <p:nvPr/>
        </p:nvCxnSpPr>
        <p:spPr>
          <a:xfrm flipH="1">
            <a:off x="4755798" y="3889044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5" name="Google Shape;595;p35"/>
          <p:cNvSpPr txBox="1"/>
          <p:nvPr/>
        </p:nvSpPr>
        <p:spPr>
          <a:xfrm>
            <a:off x="5107398" y="3376083"/>
            <a:ext cx="4584650" cy="1025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Специализация кафедры:       Методы метамоделирования 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Предсказательного моделирования.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96" name="Google Shape;596;p35"/>
          <p:cNvCxnSpPr/>
          <p:nvPr/>
        </p:nvCxnSpPr>
        <p:spPr>
          <a:xfrm flipH="1">
            <a:off x="4759692" y="4258441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97" name="Google Shape;59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6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Базовая кафедра ФИЦ ИУ РАН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03" name="Google Shape;603;p36"/>
          <p:cNvCxnSpPr>
            <a:endCxn id="604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4" name="Google Shape;604;p36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6"/>
          <p:cNvSpPr txBox="1"/>
          <p:nvPr/>
        </p:nvSpPr>
        <p:spPr>
          <a:xfrm>
            <a:off x="4792738" y="3517113"/>
            <a:ext cx="43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6" name="Google Shape;606;p36"/>
          <p:cNvSpPr/>
          <p:nvPr/>
        </p:nvSpPr>
        <p:spPr>
          <a:xfrm>
            <a:off x="551266" y="1389634"/>
            <a:ext cx="4603248" cy="1045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Базовая кафедра «Интеллектуальные технологии системного анализа и управления» ФИЦ «Информатика и управление» РАН.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Миссия кафедры – обеспечение подготовки специалистов высокой квалификации, способных выполнять теоретические и прикладные исследования в области интеллектуальных технологий системного анализа и управления. 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ÐÐ°ÑÐ¸Ð½Ð½Ð¾Ðµ Ð¾Ð±ÑÑÐµÐ½Ð¸Ðµ Ð¸ ÑÐ¿ÑÐ°Ð²Ð»ÐµÐ½Ð¸Ðµ Ð±Ð¾Ð»ÑÑÐ¸Ð¼Ð¸ Ð´Ð°Ð½Ð½ÑÐ¼Ð¸" id="607" name="Google Shape;60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4514" y="2163412"/>
            <a:ext cx="3409429" cy="109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7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Сбер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14" name="Google Shape;614;p37"/>
          <p:cNvCxnSpPr>
            <a:endCxn id="615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5" name="Google Shape;615;p37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37"/>
          <p:cNvSpPr/>
          <p:nvPr/>
        </p:nvSpPr>
        <p:spPr>
          <a:xfrm>
            <a:off x="4019675" y="3511775"/>
            <a:ext cx="471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Магистратура «Финансовые технологии и анализ данных»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7" name="Google Shape;617;p37"/>
          <p:cNvSpPr/>
          <p:nvPr/>
        </p:nvSpPr>
        <p:spPr>
          <a:xfrm>
            <a:off x="4665499" y="4035785"/>
            <a:ext cx="471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18" name="Google Shape;618;p37"/>
          <p:cNvCxnSpPr/>
          <p:nvPr/>
        </p:nvCxnSpPr>
        <p:spPr>
          <a:xfrm>
            <a:off x="4161249" y="4071335"/>
            <a:ext cx="0" cy="5562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9" name="Google Shape;619;p37"/>
          <p:cNvCxnSpPr/>
          <p:nvPr/>
        </p:nvCxnSpPr>
        <p:spPr>
          <a:xfrm flipH="1">
            <a:off x="4161249" y="4211360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0" name="Google Shape;620;p37"/>
          <p:cNvSpPr txBox="1"/>
          <p:nvPr/>
        </p:nvSpPr>
        <p:spPr>
          <a:xfrm>
            <a:off x="752438" y="1584576"/>
            <a:ext cx="43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1" name="Google Shape;621;p37"/>
          <p:cNvSpPr/>
          <p:nvPr/>
        </p:nvSpPr>
        <p:spPr>
          <a:xfrm>
            <a:off x="551275" y="1122875"/>
            <a:ext cx="471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Проекты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22" name="Google Shape;622;p37"/>
          <p:cNvSpPr/>
          <p:nvPr/>
        </p:nvSpPr>
        <p:spPr>
          <a:xfrm>
            <a:off x="1140800" y="1714875"/>
            <a:ext cx="371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3" name="Google Shape;623;p37"/>
          <p:cNvSpPr/>
          <p:nvPr/>
        </p:nvSpPr>
        <p:spPr>
          <a:xfrm>
            <a:off x="1131494" y="2034975"/>
            <a:ext cx="4224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Лаборатория анализа данных в финансовых технологиях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4" name="Google Shape;624;p37"/>
          <p:cNvSpPr/>
          <p:nvPr/>
        </p:nvSpPr>
        <p:spPr>
          <a:xfrm>
            <a:off x="1140800" y="1734723"/>
            <a:ext cx="471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Great Heart Hackathon</a:t>
            </a:r>
            <a:endParaRPr/>
          </a:p>
        </p:txBody>
      </p:sp>
      <p:pic>
        <p:nvPicPr>
          <p:cNvPr id="625" name="Google Shape;62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925" y="2839274"/>
            <a:ext cx="3138899" cy="209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2406" y="1049525"/>
            <a:ext cx="3451594" cy="2301062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37"/>
          <p:cNvSpPr/>
          <p:nvPr/>
        </p:nvSpPr>
        <p:spPr>
          <a:xfrm>
            <a:off x="4665499" y="4330110"/>
            <a:ext cx="471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28" name="Google Shape;628;p37"/>
          <p:cNvCxnSpPr/>
          <p:nvPr/>
        </p:nvCxnSpPr>
        <p:spPr>
          <a:xfrm flipH="1">
            <a:off x="4161249" y="4498735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9" name="Google Shape;629;p37"/>
          <p:cNvCxnSpPr/>
          <p:nvPr/>
        </p:nvCxnSpPr>
        <p:spPr>
          <a:xfrm>
            <a:off x="688619" y="1508760"/>
            <a:ext cx="0" cy="79669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0" name="Google Shape;630;p37"/>
          <p:cNvCxnSpPr/>
          <p:nvPr/>
        </p:nvCxnSpPr>
        <p:spPr>
          <a:xfrm flipH="1">
            <a:off x="688619" y="1889275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1" name="Google Shape;631;p37"/>
          <p:cNvCxnSpPr/>
          <p:nvPr/>
        </p:nvCxnSpPr>
        <p:spPr>
          <a:xfrm flipH="1">
            <a:off x="688619" y="2176650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2" name="Google Shape;632;p37"/>
          <p:cNvCxnSpPr/>
          <p:nvPr/>
        </p:nvCxnSpPr>
        <p:spPr>
          <a:xfrm flipH="1">
            <a:off x="688619" y="1588471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3" name="Google Shape;633;p37"/>
          <p:cNvSpPr/>
          <p:nvPr/>
        </p:nvSpPr>
        <p:spPr>
          <a:xfrm>
            <a:off x="1150106" y="1417200"/>
            <a:ext cx="471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IDAO 2018, 2019, 2020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4" name="Google Shape;634;p37"/>
          <p:cNvSpPr/>
          <p:nvPr/>
        </p:nvSpPr>
        <p:spPr>
          <a:xfrm>
            <a:off x="4532803" y="4349435"/>
            <a:ext cx="4224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Сбер оплачивает обучение части студентов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5" name="Google Shape;635;p37"/>
          <p:cNvSpPr/>
          <p:nvPr/>
        </p:nvSpPr>
        <p:spPr>
          <a:xfrm>
            <a:off x="4532803" y="4070708"/>
            <a:ext cx="471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Прикладные знания от экспертов из индустрии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36" name="Google Shape;63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8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Практика для студентов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42" name="Google Shape;642;p38"/>
          <p:cNvCxnSpPr>
            <a:endCxn id="643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3" name="Google Shape;643;p38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2161" y="2677360"/>
            <a:ext cx="2966129" cy="9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38"/>
          <p:cNvPicPr preferRelativeResize="0"/>
          <p:nvPr/>
        </p:nvPicPr>
        <p:blipFill rotWithShape="1">
          <a:blip r:embed="rId4">
            <a:alphaModFix/>
          </a:blip>
          <a:srcRect b="0" l="0" r="0" t="31356"/>
          <a:stretch/>
        </p:blipFill>
        <p:spPr>
          <a:xfrm>
            <a:off x="5149015" y="1214405"/>
            <a:ext cx="3218900" cy="6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8290" y="1651622"/>
            <a:ext cx="1141973" cy="5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8895" y="2952525"/>
            <a:ext cx="2724325" cy="8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80216" y="2261492"/>
            <a:ext cx="1714686" cy="52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Главная / Sber500" id="649" name="Google Shape;649;p38"/>
          <p:cNvPicPr preferRelativeResize="0"/>
          <p:nvPr/>
        </p:nvPicPr>
        <p:blipFill rotWithShape="1">
          <a:blip r:embed="rId8">
            <a:alphaModFix/>
          </a:blip>
          <a:srcRect b="0" l="0" r="32472" t="0"/>
          <a:stretch/>
        </p:blipFill>
        <p:spPr>
          <a:xfrm>
            <a:off x="3927916" y="4069950"/>
            <a:ext cx="1896335" cy="51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9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Стипендии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56" name="Google Shape;656;p39"/>
          <p:cNvCxnSpPr>
            <a:endCxn id="657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7" name="Google Shape;657;p39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8" name="Google Shape;658;p39"/>
          <p:cNvSpPr txBox="1"/>
          <p:nvPr/>
        </p:nvSpPr>
        <p:spPr>
          <a:xfrm>
            <a:off x="551276" y="908350"/>
            <a:ext cx="6753300" cy="3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0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Стипендия имени Ильи Сегаловича (за успехи в учебе и научной деятельности)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02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0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Стипендия для олимпиадников первого курса 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02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0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1С:Стипендия (за успехи в выполнении проектов от фирмы 1С)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02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0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Стипендия Института системного программирования им. В. П. Иванникова РАН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02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0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Стипендия Яндекса за успехи в спортивном программировании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02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0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Стипендия для медалистов Международной олимпиады школьников</a:t>
            </a:r>
            <a:endParaRPr/>
          </a:p>
          <a:p>
            <a:pPr indent="402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0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Именная стипендия за вклад в научную деятельность</a:t>
            </a:r>
            <a:endParaRPr/>
          </a:p>
          <a:p>
            <a:pPr indent="402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0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Стипендия «Лучший учебный ассистент»</a:t>
            </a:r>
            <a:endParaRPr/>
          </a:p>
          <a:p>
            <a:pPr indent="402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0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Стипендия для участников международной мобильности</a:t>
            </a:r>
            <a:endParaRPr/>
          </a:p>
          <a:p>
            <a:pPr indent="402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0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Стипендия «Молодой предприниматель»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02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0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Стипендия CoCoS</a:t>
            </a:r>
            <a:endParaRPr/>
          </a:p>
          <a:p>
            <a:pPr indent="402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000" lvl="0" marL="3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Стипендия за отличную учебу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9" name="Google Shape;65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39"/>
          <p:cNvSpPr/>
          <p:nvPr/>
        </p:nvSpPr>
        <p:spPr>
          <a:xfrm>
            <a:off x="607764" y="964384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1" name="Google Shape;661;p39"/>
          <p:cNvSpPr/>
          <p:nvPr/>
        </p:nvSpPr>
        <p:spPr>
          <a:xfrm>
            <a:off x="606228" y="1292733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2" name="Google Shape;662;p39"/>
          <p:cNvSpPr/>
          <p:nvPr/>
        </p:nvSpPr>
        <p:spPr>
          <a:xfrm>
            <a:off x="606228" y="1621082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3" name="Google Shape;663;p39"/>
          <p:cNvSpPr/>
          <p:nvPr/>
        </p:nvSpPr>
        <p:spPr>
          <a:xfrm>
            <a:off x="606228" y="1945075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4" name="Google Shape;664;p39"/>
          <p:cNvSpPr/>
          <p:nvPr/>
        </p:nvSpPr>
        <p:spPr>
          <a:xfrm>
            <a:off x="606228" y="2287506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5" name="Google Shape;665;p39"/>
          <p:cNvSpPr/>
          <p:nvPr/>
        </p:nvSpPr>
        <p:spPr>
          <a:xfrm>
            <a:off x="606228" y="2603156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6" name="Google Shape;666;p39"/>
          <p:cNvSpPr/>
          <p:nvPr/>
        </p:nvSpPr>
        <p:spPr>
          <a:xfrm>
            <a:off x="606228" y="2931505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7" name="Google Shape;667;p39"/>
          <p:cNvSpPr/>
          <p:nvPr/>
        </p:nvSpPr>
        <p:spPr>
          <a:xfrm>
            <a:off x="606228" y="3268720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8" name="Google Shape;668;p39"/>
          <p:cNvSpPr/>
          <p:nvPr/>
        </p:nvSpPr>
        <p:spPr>
          <a:xfrm>
            <a:off x="606228" y="3600967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9" name="Google Shape;669;p39"/>
          <p:cNvSpPr/>
          <p:nvPr/>
        </p:nvSpPr>
        <p:spPr>
          <a:xfrm>
            <a:off x="606228" y="3915203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0" name="Google Shape;670;p39"/>
          <p:cNvSpPr/>
          <p:nvPr/>
        </p:nvSpPr>
        <p:spPr>
          <a:xfrm>
            <a:off x="606228" y="4257712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1" name="Google Shape;671;p39"/>
          <p:cNvSpPr/>
          <p:nvPr/>
        </p:nvSpPr>
        <p:spPr>
          <a:xfrm>
            <a:off x="606228" y="4586061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0"/>
          <p:cNvSpPr/>
          <p:nvPr/>
        </p:nvSpPr>
        <p:spPr>
          <a:xfrm>
            <a:off x="592875" y="2908950"/>
            <a:ext cx="3451500" cy="2739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40"/>
          <p:cNvSpPr/>
          <p:nvPr/>
        </p:nvSpPr>
        <p:spPr>
          <a:xfrm>
            <a:off x="592875" y="3400200"/>
            <a:ext cx="3451500" cy="2739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40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Стипендия имени </a:t>
            </a:r>
            <a:endParaRPr b="1" i="0" sz="3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Ильи Сегаловича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79" name="Google Shape;679;p40"/>
          <p:cNvCxnSpPr>
            <a:endCxn id="680" idx="2"/>
          </p:cNvCxnSpPr>
          <p:nvPr/>
        </p:nvCxnSpPr>
        <p:spPr>
          <a:xfrm>
            <a:off x="-24090" y="11511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80" name="Google Shape;680;p40"/>
          <p:cNvSpPr/>
          <p:nvPr/>
        </p:nvSpPr>
        <p:spPr>
          <a:xfrm>
            <a:off x="6885810" y="10142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40"/>
          <p:cNvSpPr/>
          <p:nvPr/>
        </p:nvSpPr>
        <p:spPr>
          <a:xfrm>
            <a:off x="551275" y="1706650"/>
            <a:ext cx="46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Стипендия имени Ильи Сегаловича предназначена для поддержки увлеченных технологиями и наукой студентов и аспирантов 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2" name="Google Shape;682;p40"/>
          <p:cNvSpPr/>
          <p:nvPr/>
        </p:nvSpPr>
        <p:spPr>
          <a:xfrm>
            <a:off x="808874" y="2908951"/>
            <a:ext cx="4631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Ежегодно 16 стипендий</a:t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3" name="Google Shape;683;p40"/>
          <p:cNvSpPr/>
          <p:nvPr/>
        </p:nvSpPr>
        <p:spPr>
          <a:xfrm>
            <a:off x="808865" y="3400201"/>
            <a:ext cx="395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 2015–2022 годах 128 лауреатов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84" name="Google Shape;68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9966" y="1780699"/>
            <a:ext cx="3699458" cy="246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ФНК 2014-2023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5" name="Google Shape;95;p14"/>
          <p:cNvCxnSpPr>
            <a:endCxn id="96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" name="Google Shape;96;p14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1175625" y="940675"/>
            <a:ext cx="29277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Летняя школа по компьютерным наукам для школьников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98;p14"/>
          <p:cNvSpPr/>
          <p:nvPr/>
        </p:nvSpPr>
        <p:spPr>
          <a:xfrm>
            <a:off x="699900" y="1035600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4047175" y="1035600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1175625" y="1419875"/>
            <a:ext cx="23862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Клуб хакатонщиков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699900" y="1514800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4522900" y="1426388"/>
            <a:ext cx="38019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Магистратуры со Сбером и Сколтехом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4047175" y="1520504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1175625" y="1725100"/>
            <a:ext cx="26862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Олимпиада IDAO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14"/>
          <p:cNvSpPr/>
          <p:nvPr/>
        </p:nvSpPr>
        <p:spPr>
          <a:xfrm>
            <a:off x="699900" y="1820025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1175625" y="2051675"/>
            <a:ext cx="26862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Онлайн-магистратуры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4"/>
          <p:cNvSpPr/>
          <p:nvPr/>
        </p:nvSpPr>
        <p:spPr>
          <a:xfrm>
            <a:off x="699900" y="2133950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1175625" y="2375450"/>
            <a:ext cx="26862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Дни компьютерных наук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4"/>
          <p:cNvSpPr/>
          <p:nvPr/>
        </p:nvSpPr>
        <p:spPr>
          <a:xfrm>
            <a:off x="699900" y="2470363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4"/>
          <p:cNvSpPr txBox="1"/>
          <p:nvPr/>
        </p:nvSpPr>
        <p:spPr>
          <a:xfrm>
            <a:off x="4522900" y="1719663"/>
            <a:ext cx="23862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Проект Data Culture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4047175" y="1814588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4"/>
          <p:cNvSpPr txBox="1"/>
          <p:nvPr/>
        </p:nvSpPr>
        <p:spPr>
          <a:xfrm>
            <a:off x="4522888" y="2039025"/>
            <a:ext cx="23862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Аккредитация в ABET 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4"/>
          <p:cNvSpPr/>
          <p:nvPr/>
        </p:nvSpPr>
        <p:spPr>
          <a:xfrm>
            <a:off x="4047175" y="2114700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4522900" y="2373825"/>
            <a:ext cx="2386200" cy="2753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Факультативы и мини-курсы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4"/>
          <p:cNvSpPr/>
          <p:nvPr/>
        </p:nvSpPr>
        <p:spPr>
          <a:xfrm>
            <a:off x="4047175" y="2468750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4"/>
          <p:cNvSpPr txBox="1"/>
          <p:nvPr/>
        </p:nvSpPr>
        <p:spPr>
          <a:xfrm>
            <a:off x="1175625" y="2657016"/>
            <a:ext cx="26862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Центр искусственного интеллекта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14"/>
          <p:cNvSpPr/>
          <p:nvPr/>
        </p:nvSpPr>
        <p:spPr>
          <a:xfrm>
            <a:off x="699900" y="2751929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4"/>
          <p:cNvSpPr txBox="1"/>
          <p:nvPr/>
        </p:nvSpPr>
        <p:spPr>
          <a:xfrm>
            <a:off x="4522888" y="3602718"/>
            <a:ext cx="3497694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Шесть международных лабораторий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14"/>
          <p:cNvSpPr/>
          <p:nvPr/>
        </p:nvSpPr>
        <p:spPr>
          <a:xfrm>
            <a:off x="4047175" y="3698231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4"/>
          <p:cNvSpPr txBox="1"/>
          <p:nvPr/>
        </p:nvSpPr>
        <p:spPr>
          <a:xfrm>
            <a:off x="4522888" y="940316"/>
            <a:ext cx="4715700" cy="485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Первая докторская степень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 компьютерным наукам в России</a:t>
            </a:r>
            <a:endParaRPr b="0" i="0" sz="1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14"/>
          <p:cNvSpPr txBox="1"/>
          <p:nvPr/>
        </p:nvSpPr>
        <p:spPr>
          <a:xfrm>
            <a:off x="4522888" y="3953217"/>
            <a:ext cx="23862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Учебные ассистенты 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14"/>
          <p:cNvSpPr/>
          <p:nvPr/>
        </p:nvSpPr>
        <p:spPr>
          <a:xfrm>
            <a:off x="4047175" y="4036756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4"/>
          <p:cNvSpPr txBox="1"/>
          <p:nvPr/>
        </p:nvSpPr>
        <p:spPr>
          <a:xfrm>
            <a:off x="4522900" y="4287467"/>
            <a:ext cx="23862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Пилотный поток ПМИ</a:t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14"/>
          <p:cNvSpPr/>
          <p:nvPr/>
        </p:nvSpPr>
        <p:spPr>
          <a:xfrm>
            <a:off x="4047175" y="4382268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4"/>
          <p:cNvSpPr txBox="1"/>
          <p:nvPr/>
        </p:nvSpPr>
        <p:spPr>
          <a:xfrm>
            <a:off x="1175625" y="3289354"/>
            <a:ext cx="26862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Восемь базовых кафедр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14"/>
          <p:cNvSpPr/>
          <p:nvPr/>
        </p:nvSpPr>
        <p:spPr>
          <a:xfrm>
            <a:off x="699900" y="3384266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4"/>
          <p:cNvSpPr txBox="1"/>
          <p:nvPr/>
        </p:nvSpPr>
        <p:spPr>
          <a:xfrm>
            <a:off x="4522888" y="2679864"/>
            <a:ext cx="23862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Коллоквиум и ИТ-лекторий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14"/>
          <p:cNvSpPr/>
          <p:nvPr/>
        </p:nvSpPr>
        <p:spPr>
          <a:xfrm>
            <a:off x="4047175" y="2757439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4"/>
          <p:cNvSpPr txBox="1"/>
          <p:nvPr/>
        </p:nvSpPr>
        <p:spPr>
          <a:xfrm>
            <a:off x="4522888" y="2978964"/>
            <a:ext cx="30135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Центр непрерывного образования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14"/>
          <p:cNvSpPr/>
          <p:nvPr/>
        </p:nvSpPr>
        <p:spPr>
          <a:xfrm>
            <a:off x="4047175" y="3048192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4"/>
          <p:cNvSpPr txBox="1"/>
          <p:nvPr/>
        </p:nvSpPr>
        <p:spPr>
          <a:xfrm>
            <a:off x="4522888" y="3287711"/>
            <a:ext cx="23862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Гранты РНФ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32;p14"/>
          <p:cNvSpPr/>
          <p:nvPr/>
        </p:nvSpPr>
        <p:spPr>
          <a:xfrm>
            <a:off x="4039525" y="3383117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4"/>
          <p:cNvSpPr txBox="1"/>
          <p:nvPr/>
        </p:nvSpPr>
        <p:spPr>
          <a:xfrm>
            <a:off x="1175625" y="4287467"/>
            <a:ext cx="2636400" cy="266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Научные стажировки студентов</a:t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4"/>
          <p:cNvSpPr/>
          <p:nvPr/>
        </p:nvSpPr>
        <p:spPr>
          <a:xfrm>
            <a:off x="699900" y="4382268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4"/>
          <p:cNvSpPr txBox="1"/>
          <p:nvPr/>
        </p:nvSpPr>
        <p:spPr>
          <a:xfrm>
            <a:off x="1175625" y="3603318"/>
            <a:ext cx="26862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Смены в Университете «Сириус»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4"/>
          <p:cNvSpPr/>
          <p:nvPr/>
        </p:nvSpPr>
        <p:spPr>
          <a:xfrm>
            <a:off x="699900" y="3698231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4"/>
          <p:cNvSpPr txBox="1"/>
          <p:nvPr/>
        </p:nvSpPr>
        <p:spPr>
          <a:xfrm>
            <a:off x="1175625" y="3947556"/>
            <a:ext cx="26862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Коллаборация с CERN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14"/>
          <p:cNvSpPr/>
          <p:nvPr/>
        </p:nvSpPr>
        <p:spPr>
          <a:xfrm>
            <a:off x="699900" y="4042468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4"/>
          <p:cNvSpPr/>
          <p:nvPr/>
        </p:nvSpPr>
        <p:spPr>
          <a:xfrm>
            <a:off x="699900" y="3048754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4"/>
          <p:cNvSpPr txBox="1"/>
          <p:nvPr/>
        </p:nvSpPr>
        <p:spPr>
          <a:xfrm>
            <a:off x="1175625" y="2952760"/>
            <a:ext cx="26862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 стипендий для студентов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700805" y="2018459"/>
            <a:ext cx="1183906" cy="43805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1" name="Google Shape;691;p41"/>
          <p:cNvSpPr/>
          <p:nvPr/>
        </p:nvSpPr>
        <p:spPr>
          <a:xfrm>
            <a:off x="551266" y="1124526"/>
            <a:ext cx="8170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 рамках факультета действует Центр студенческих олимпиад, участники которого занимают призовые места на престижных международных соревнованиях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2" name="Google Shape;692;p41"/>
          <p:cNvSpPr/>
          <p:nvPr/>
        </p:nvSpPr>
        <p:spPr>
          <a:xfrm>
            <a:off x="551266" y="3122076"/>
            <a:ext cx="1761900" cy="297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IMС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Картинки по запросу золотая медаль 1 место" id="693" name="Google Shape;693;p41"/>
          <p:cNvPicPr preferRelativeResize="0"/>
          <p:nvPr/>
        </p:nvPicPr>
        <p:blipFill rotWithShape="1">
          <a:blip r:embed="rId3">
            <a:alphaModFix/>
          </a:blip>
          <a:srcRect b="0" l="34668" r="35753" t="22172"/>
          <a:stretch/>
        </p:blipFill>
        <p:spPr>
          <a:xfrm>
            <a:off x="1245689" y="3020328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694" name="Google Shape;694;p41"/>
          <p:cNvPicPr preferRelativeResize="0"/>
          <p:nvPr/>
        </p:nvPicPr>
        <p:blipFill rotWithShape="1">
          <a:blip r:embed="rId4">
            <a:alphaModFix/>
          </a:blip>
          <a:srcRect b="0" l="66597" r="3824" t="22172"/>
          <a:stretch/>
        </p:blipFill>
        <p:spPr>
          <a:xfrm>
            <a:off x="1529075" y="3020329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695" name="Google Shape;695;p41"/>
          <p:cNvPicPr preferRelativeResize="0"/>
          <p:nvPr/>
        </p:nvPicPr>
        <p:blipFill rotWithShape="1">
          <a:blip r:embed="rId3">
            <a:alphaModFix/>
          </a:blip>
          <a:srcRect b="0" l="4507" r="65914" t="22172"/>
          <a:stretch/>
        </p:blipFill>
        <p:spPr>
          <a:xfrm>
            <a:off x="993732" y="3020328"/>
            <a:ext cx="248907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41"/>
          <p:cNvSpPr/>
          <p:nvPr/>
        </p:nvSpPr>
        <p:spPr>
          <a:xfrm>
            <a:off x="1962741" y="2681277"/>
            <a:ext cx="130269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ICPC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7" name="Google Shape;697;p41"/>
          <p:cNvSpPr/>
          <p:nvPr/>
        </p:nvSpPr>
        <p:spPr>
          <a:xfrm>
            <a:off x="1963575" y="3105335"/>
            <a:ext cx="11553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Олимпиада Войтеха Ярника</a:t>
            </a:r>
            <a:endParaRPr b="0" i="0" sz="15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(Чехия)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8" name="Google Shape;698;p41"/>
          <p:cNvSpPr txBox="1"/>
          <p:nvPr/>
        </p:nvSpPr>
        <p:spPr>
          <a:xfrm>
            <a:off x="936181" y="2063630"/>
            <a:ext cx="7704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2017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9" name="Google Shape;699;p41"/>
          <p:cNvSpPr/>
          <p:nvPr/>
        </p:nvSpPr>
        <p:spPr>
          <a:xfrm>
            <a:off x="3281872" y="2675543"/>
            <a:ext cx="1030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ICPC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0" name="Google Shape;700;p41"/>
          <p:cNvSpPr/>
          <p:nvPr/>
        </p:nvSpPr>
        <p:spPr>
          <a:xfrm>
            <a:off x="3270165" y="3085889"/>
            <a:ext cx="12726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Олимпиада Войтеха Ярника</a:t>
            </a:r>
            <a:endParaRPr b="0" i="0" sz="15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(Чехия)</a:t>
            </a:r>
            <a:endParaRPr b="0" i="0" sz="1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1" name="Google Shape;701;p41"/>
          <p:cNvSpPr/>
          <p:nvPr/>
        </p:nvSpPr>
        <p:spPr>
          <a:xfrm>
            <a:off x="552197" y="2670448"/>
            <a:ext cx="1650000" cy="38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ICPC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2" name="Google Shape;702;p41"/>
          <p:cNvSpPr/>
          <p:nvPr/>
        </p:nvSpPr>
        <p:spPr>
          <a:xfrm>
            <a:off x="2008084" y="2018459"/>
            <a:ext cx="1183906" cy="43805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3" name="Google Shape;703;p41"/>
          <p:cNvSpPr txBox="1"/>
          <p:nvPr/>
        </p:nvSpPr>
        <p:spPr>
          <a:xfrm>
            <a:off x="2222032" y="2074459"/>
            <a:ext cx="7704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2018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4" name="Google Shape;704;p41"/>
          <p:cNvSpPr/>
          <p:nvPr/>
        </p:nvSpPr>
        <p:spPr>
          <a:xfrm>
            <a:off x="3315363" y="2015972"/>
            <a:ext cx="1183906" cy="43805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5" name="Google Shape;705;p41"/>
          <p:cNvSpPr txBox="1"/>
          <p:nvPr/>
        </p:nvSpPr>
        <p:spPr>
          <a:xfrm>
            <a:off x="3546360" y="2059836"/>
            <a:ext cx="7704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2019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6" name="Google Shape;706;p41"/>
          <p:cNvSpPr/>
          <p:nvPr/>
        </p:nvSpPr>
        <p:spPr>
          <a:xfrm>
            <a:off x="4651343" y="2018459"/>
            <a:ext cx="1183906" cy="43805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7" name="Google Shape;707;p41"/>
          <p:cNvSpPr txBox="1"/>
          <p:nvPr/>
        </p:nvSpPr>
        <p:spPr>
          <a:xfrm>
            <a:off x="4893039" y="2051033"/>
            <a:ext cx="7704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2020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Картинки по запросу золотая медаль 1 место" id="708" name="Google Shape;708;p41"/>
          <p:cNvPicPr preferRelativeResize="0"/>
          <p:nvPr/>
        </p:nvPicPr>
        <p:blipFill rotWithShape="1">
          <a:blip r:embed="rId4">
            <a:alphaModFix/>
          </a:blip>
          <a:srcRect b="0" l="66597" r="3824" t="22172"/>
          <a:stretch/>
        </p:blipFill>
        <p:spPr>
          <a:xfrm>
            <a:off x="3865246" y="2706205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09" name="Google Shape;709;p41"/>
          <p:cNvPicPr preferRelativeResize="0"/>
          <p:nvPr/>
        </p:nvPicPr>
        <p:blipFill rotWithShape="1">
          <a:blip r:embed="rId3">
            <a:alphaModFix/>
          </a:blip>
          <a:srcRect b="0" l="4507" r="65914" t="22172"/>
          <a:stretch/>
        </p:blipFill>
        <p:spPr>
          <a:xfrm>
            <a:off x="2746267" y="3356988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10" name="Google Shape;710;p41"/>
          <p:cNvPicPr preferRelativeResize="0"/>
          <p:nvPr/>
        </p:nvPicPr>
        <p:blipFill rotWithShape="1">
          <a:blip r:embed="rId3">
            <a:alphaModFix/>
          </a:blip>
          <a:srcRect b="0" l="4507" r="65914" t="22172"/>
          <a:stretch/>
        </p:blipFill>
        <p:spPr>
          <a:xfrm>
            <a:off x="4057448" y="3329913"/>
            <a:ext cx="248907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41"/>
          <p:cNvSpPr txBox="1"/>
          <p:nvPr/>
        </p:nvSpPr>
        <p:spPr>
          <a:xfrm>
            <a:off x="4651343" y="2670448"/>
            <a:ext cx="144853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IMC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Картинки по запросу золотая медаль 1 место" id="712" name="Google Shape;712;p41"/>
          <p:cNvPicPr preferRelativeResize="0"/>
          <p:nvPr/>
        </p:nvPicPr>
        <p:blipFill rotWithShape="1">
          <a:blip r:embed="rId3">
            <a:alphaModFix/>
          </a:blip>
          <a:srcRect b="0" l="4507" r="65914" t="22172"/>
          <a:stretch/>
        </p:blipFill>
        <p:spPr>
          <a:xfrm>
            <a:off x="5153785" y="2615693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13" name="Google Shape;713;p41"/>
          <p:cNvPicPr preferRelativeResize="0"/>
          <p:nvPr/>
        </p:nvPicPr>
        <p:blipFill rotWithShape="1">
          <a:blip r:embed="rId3">
            <a:alphaModFix/>
          </a:blip>
          <a:srcRect b="0" l="4507" r="65914" t="22172"/>
          <a:stretch/>
        </p:blipFill>
        <p:spPr>
          <a:xfrm>
            <a:off x="5423071" y="2615693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14" name="Google Shape;714;p41"/>
          <p:cNvPicPr preferRelativeResize="0"/>
          <p:nvPr/>
        </p:nvPicPr>
        <p:blipFill rotWithShape="1">
          <a:blip r:embed="rId3">
            <a:alphaModFix/>
          </a:blip>
          <a:srcRect b="0" l="4507" r="65914" t="22172"/>
          <a:stretch/>
        </p:blipFill>
        <p:spPr>
          <a:xfrm>
            <a:off x="5153785" y="2972614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15" name="Google Shape;715;p41"/>
          <p:cNvPicPr preferRelativeResize="0"/>
          <p:nvPr/>
        </p:nvPicPr>
        <p:blipFill rotWithShape="1">
          <a:blip r:embed="rId3">
            <a:alphaModFix/>
          </a:blip>
          <a:srcRect b="0" l="4507" r="65914" t="22172"/>
          <a:stretch/>
        </p:blipFill>
        <p:spPr>
          <a:xfrm>
            <a:off x="5703099" y="2623189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16" name="Google Shape;716;p41"/>
          <p:cNvPicPr preferRelativeResize="0"/>
          <p:nvPr/>
        </p:nvPicPr>
        <p:blipFill rotWithShape="1">
          <a:blip r:embed="rId3">
            <a:alphaModFix/>
          </a:blip>
          <a:srcRect b="0" l="34668" r="35753" t="22172"/>
          <a:stretch/>
        </p:blipFill>
        <p:spPr>
          <a:xfrm>
            <a:off x="5402483" y="2979955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17" name="Google Shape;717;p41"/>
          <p:cNvPicPr preferRelativeResize="0"/>
          <p:nvPr/>
        </p:nvPicPr>
        <p:blipFill rotWithShape="1">
          <a:blip r:embed="rId4">
            <a:alphaModFix/>
          </a:blip>
          <a:srcRect b="0" l="66597" r="3824" t="22172"/>
          <a:stretch/>
        </p:blipFill>
        <p:spPr>
          <a:xfrm>
            <a:off x="5133138" y="3356988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18" name="Google Shape;718;p41"/>
          <p:cNvPicPr preferRelativeResize="0"/>
          <p:nvPr/>
        </p:nvPicPr>
        <p:blipFill rotWithShape="1">
          <a:blip r:embed="rId3">
            <a:alphaModFix/>
          </a:blip>
          <a:srcRect b="0" l="34668" r="35753" t="22172"/>
          <a:stretch/>
        </p:blipFill>
        <p:spPr>
          <a:xfrm>
            <a:off x="5686106" y="2980206"/>
            <a:ext cx="248907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41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Центр студенческих олимпиад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20" name="Google Shape;720;p41"/>
          <p:cNvCxnSpPr>
            <a:endCxn id="721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1" name="Google Shape;721;p41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2" name="Google Shape;72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41"/>
          <p:cNvSpPr txBox="1"/>
          <p:nvPr/>
        </p:nvSpPr>
        <p:spPr>
          <a:xfrm>
            <a:off x="7347225" y="2664690"/>
            <a:ext cx="144853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IMC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4" name="Google Shape;724;p41"/>
          <p:cNvSpPr/>
          <p:nvPr/>
        </p:nvSpPr>
        <p:spPr>
          <a:xfrm>
            <a:off x="5999284" y="2019142"/>
            <a:ext cx="1183906" cy="43805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5" name="Google Shape;725;p41"/>
          <p:cNvSpPr txBox="1"/>
          <p:nvPr/>
        </p:nvSpPr>
        <p:spPr>
          <a:xfrm>
            <a:off x="6240980" y="2051716"/>
            <a:ext cx="7704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6" name="Google Shape;726;p41"/>
          <p:cNvSpPr/>
          <p:nvPr/>
        </p:nvSpPr>
        <p:spPr>
          <a:xfrm>
            <a:off x="7347225" y="2018459"/>
            <a:ext cx="1183906" cy="43805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7" name="Google Shape;727;p41"/>
          <p:cNvSpPr txBox="1"/>
          <p:nvPr/>
        </p:nvSpPr>
        <p:spPr>
          <a:xfrm>
            <a:off x="7588921" y="2051033"/>
            <a:ext cx="7704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2022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Картинки по запросу золотая медаль 1 место" id="728" name="Google Shape;728;p41"/>
          <p:cNvPicPr preferRelativeResize="0"/>
          <p:nvPr/>
        </p:nvPicPr>
        <p:blipFill rotWithShape="1">
          <a:blip r:embed="rId3">
            <a:alphaModFix/>
          </a:blip>
          <a:srcRect b="0" l="4507" r="65914" t="22172"/>
          <a:stretch/>
        </p:blipFill>
        <p:spPr>
          <a:xfrm>
            <a:off x="8105374" y="2633718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29" name="Google Shape;729;p41"/>
          <p:cNvPicPr preferRelativeResize="0"/>
          <p:nvPr/>
        </p:nvPicPr>
        <p:blipFill rotWithShape="1">
          <a:blip r:embed="rId3">
            <a:alphaModFix/>
          </a:blip>
          <a:srcRect b="0" l="4507" r="65914" t="22172"/>
          <a:stretch/>
        </p:blipFill>
        <p:spPr>
          <a:xfrm>
            <a:off x="8354281" y="2628970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30" name="Google Shape;730;p41"/>
          <p:cNvPicPr preferRelativeResize="0"/>
          <p:nvPr/>
        </p:nvPicPr>
        <p:blipFill rotWithShape="1">
          <a:blip r:embed="rId3">
            <a:alphaModFix/>
          </a:blip>
          <a:srcRect b="0" l="4507" r="65914" t="22172"/>
          <a:stretch/>
        </p:blipFill>
        <p:spPr>
          <a:xfrm>
            <a:off x="7856467" y="2628970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31" name="Google Shape;731;p41"/>
          <p:cNvPicPr preferRelativeResize="0"/>
          <p:nvPr/>
        </p:nvPicPr>
        <p:blipFill rotWithShape="1">
          <a:blip r:embed="rId3">
            <a:alphaModFix/>
          </a:blip>
          <a:srcRect b="0" l="4507" r="65914" t="22172"/>
          <a:stretch/>
        </p:blipFill>
        <p:spPr>
          <a:xfrm>
            <a:off x="8354281" y="3035840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32" name="Google Shape;732;p41"/>
          <p:cNvPicPr preferRelativeResize="0"/>
          <p:nvPr/>
        </p:nvPicPr>
        <p:blipFill rotWithShape="1">
          <a:blip r:embed="rId3">
            <a:alphaModFix/>
          </a:blip>
          <a:srcRect b="0" l="4507" r="65914" t="22172"/>
          <a:stretch/>
        </p:blipFill>
        <p:spPr>
          <a:xfrm>
            <a:off x="8105373" y="3028639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33" name="Google Shape;733;p41"/>
          <p:cNvPicPr preferRelativeResize="0"/>
          <p:nvPr/>
        </p:nvPicPr>
        <p:blipFill rotWithShape="1">
          <a:blip r:embed="rId3">
            <a:alphaModFix/>
          </a:blip>
          <a:srcRect b="0" l="4507" r="65914" t="22172"/>
          <a:stretch/>
        </p:blipFill>
        <p:spPr>
          <a:xfrm>
            <a:off x="7850518" y="3029684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34" name="Google Shape;734;p41"/>
          <p:cNvPicPr preferRelativeResize="0"/>
          <p:nvPr/>
        </p:nvPicPr>
        <p:blipFill rotWithShape="1">
          <a:blip r:embed="rId3">
            <a:alphaModFix/>
          </a:blip>
          <a:srcRect b="0" l="4507" r="65914" t="22172"/>
          <a:stretch/>
        </p:blipFill>
        <p:spPr>
          <a:xfrm>
            <a:off x="8614616" y="2628970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35" name="Google Shape;735;p41"/>
          <p:cNvPicPr preferRelativeResize="0"/>
          <p:nvPr/>
        </p:nvPicPr>
        <p:blipFill rotWithShape="1">
          <a:blip r:embed="rId3">
            <a:alphaModFix/>
          </a:blip>
          <a:srcRect b="0" l="34668" r="35753" t="22172"/>
          <a:stretch/>
        </p:blipFill>
        <p:spPr>
          <a:xfrm>
            <a:off x="8603188" y="3028639"/>
            <a:ext cx="248907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41"/>
          <p:cNvSpPr txBox="1"/>
          <p:nvPr/>
        </p:nvSpPr>
        <p:spPr>
          <a:xfrm>
            <a:off x="6002988" y="2664690"/>
            <a:ext cx="144853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IMC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Картинки по запросу золотая медаль 1 место" id="737" name="Google Shape;737;p41"/>
          <p:cNvPicPr preferRelativeResize="0"/>
          <p:nvPr/>
        </p:nvPicPr>
        <p:blipFill rotWithShape="1">
          <a:blip r:embed="rId3">
            <a:alphaModFix/>
          </a:blip>
          <a:srcRect b="0" l="4507" r="65914" t="22172"/>
          <a:stretch/>
        </p:blipFill>
        <p:spPr>
          <a:xfrm>
            <a:off x="6505430" y="2609935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38" name="Google Shape;738;p41"/>
          <p:cNvPicPr preferRelativeResize="0"/>
          <p:nvPr/>
        </p:nvPicPr>
        <p:blipFill rotWithShape="1">
          <a:blip r:embed="rId3">
            <a:alphaModFix/>
          </a:blip>
          <a:srcRect b="0" l="4507" r="65914" t="22172"/>
          <a:stretch/>
        </p:blipFill>
        <p:spPr>
          <a:xfrm>
            <a:off x="6774716" y="2609935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39" name="Google Shape;739;p41"/>
          <p:cNvPicPr preferRelativeResize="0"/>
          <p:nvPr/>
        </p:nvPicPr>
        <p:blipFill rotWithShape="1">
          <a:blip r:embed="rId3">
            <a:alphaModFix/>
          </a:blip>
          <a:srcRect b="0" l="4507" r="65914" t="22172"/>
          <a:stretch/>
        </p:blipFill>
        <p:spPr>
          <a:xfrm>
            <a:off x="6505430" y="2966856"/>
            <a:ext cx="2489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золотая медаль 1 место" id="740" name="Google Shape;740;p41"/>
          <p:cNvPicPr preferRelativeResize="0"/>
          <p:nvPr/>
        </p:nvPicPr>
        <p:blipFill rotWithShape="1">
          <a:blip r:embed="rId3">
            <a:alphaModFix/>
          </a:blip>
          <a:srcRect b="0" l="34668" r="35753" t="22172"/>
          <a:stretch/>
        </p:blipFill>
        <p:spPr>
          <a:xfrm>
            <a:off x="6785458" y="2973567"/>
            <a:ext cx="248907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2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Центр студенческих олимпиад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46" name="Google Shape;746;p42"/>
          <p:cNvCxnSpPr>
            <a:endCxn id="747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7" name="Google Shape;747;p42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42"/>
          <p:cNvSpPr/>
          <p:nvPr/>
        </p:nvSpPr>
        <p:spPr>
          <a:xfrm>
            <a:off x="551266" y="1244099"/>
            <a:ext cx="4714500" cy="3563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 ноябре 2020 </a:t>
            </a: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Иван Сафонов, Рамазан Рахматуллин и Максим Гороховский</a:t>
            </a: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выиграли </a:t>
            </a: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Moscow Regional Contest – ¼ финала ICPC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 IMС 2021 Иван Сафонов, Даниил Иваник и Фёдор Куянов получили золотые медали; Михаил Петров получил серебряную медаль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 2021 на ¼ финала ICPC победила команда ФКН (Иван Сафонов, Тимофей Федосеев и Максим Гороховский)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 IMС 2022 один студент ФКН завоевал первое место с отличием, шесть студентов — первое место и один студент — второе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9" name="Google Shape;74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5766" y="1244099"/>
            <a:ext cx="3878225" cy="2589935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42"/>
          <p:cNvSpPr/>
          <p:nvPr/>
        </p:nvSpPr>
        <p:spPr>
          <a:xfrm>
            <a:off x="5265766" y="3953246"/>
            <a:ext cx="379146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Студенты ФКН Филипп Грибов, Даниил Николенко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Асхат Сахабиев. Тренер – Михаил Густокашин</a:t>
            </a:r>
            <a:endParaRPr/>
          </a:p>
        </p:txBody>
      </p:sp>
      <p:pic>
        <p:nvPicPr>
          <p:cNvPr id="751" name="Google Shape;751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3"/>
          <p:cNvSpPr/>
          <p:nvPr/>
        </p:nvSpPr>
        <p:spPr>
          <a:xfrm>
            <a:off x="551275" y="3987425"/>
            <a:ext cx="3451500" cy="2739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43"/>
          <p:cNvSpPr/>
          <p:nvPr/>
        </p:nvSpPr>
        <p:spPr>
          <a:xfrm>
            <a:off x="551275" y="4478675"/>
            <a:ext cx="3451500" cy="2739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43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Стипендия за успехи </a:t>
            </a:r>
            <a:endParaRPr b="1" i="0" sz="3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 спортивном программировании</a:t>
            </a:r>
            <a:endParaRPr b="1" i="0" sz="3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59" name="Google Shape;759;p43"/>
          <p:cNvCxnSpPr>
            <a:endCxn id="760" idx="2"/>
          </p:cNvCxnSpPr>
          <p:nvPr/>
        </p:nvCxnSpPr>
        <p:spPr>
          <a:xfrm>
            <a:off x="-24090" y="11511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0" name="Google Shape;760;p43"/>
          <p:cNvSpPr/>
          <p:nvPr/>
        </p:nvSpPr>
        <p:spPr>
          <a:xfrm>
            <a:off x="6885810" y="10142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43"/>
          <p:cNvSpPr/>
          <p:nvPr/>
        </p:nvSpPr>
        <p:spPr>
          <a:xfrm>
            <a:off x="551275" y="1628300"/>
            <a:ext cx="46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Могут претендовать: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3028" lvl="0" marL="28572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Студенты НИУ ВШЭ очной формы обучения, состоящие в команде, получившей не ранее, чем за год до начала выплат стипендии, право принять участие в  Northern Eurasia Programming Contest</a:t>
            </a:r>
            <a:endParaRPr b="1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Назначается четыре раза в год: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174" lvl="0" marL="34287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 ноября по декабрь;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174" lvl="0" marL="34287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 января по март;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174" lvl="0" marL="34287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 апреля по июнь;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174" lvl="0" marL="34287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 сентября по октябрь.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2" name="Google Shape;762;p43"/>
          <p:cNvSpPr/>
          <p:nvPr/>
        </p:nvSpPr>
        <p:spPr>
          <a:xfrm>
            <a:off x="767274" y="3987426"/>
            <a:ext cx="4631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Размер стипендии — 15 000 рублей</a:t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3" name="Google Shape;763;p43"/>
          <p:cNvSpPr/>
          <p:nvPr/>
        </p:nvSpPr>
        <p:spPr>
          <a:xfrm>
            <a:off x="767265" y="4478676"/>
            <a:ext cx="395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Повышенная — 30 000 рублей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4" name="Google Shape;76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9966" y="1628299"/>
            <a:ext cx="3699458" cy="2463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ÐÑÑÑÑ ÐÐµÑÑÑÐ¾Ð²ÑÐºÐ¸Ð¹, ÐÐ½Ð´ÑÐµÐ¹ ÐÐµÑÐ°ÑÐºÐµÐ²Ð¸Ñ, ÐÐ°ÑÐº ÐÐ¾ÑÐ½ÐµÐ¹ÑÐ¸Ðº" id="765" name="Google Shape;76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4550" y="1628300"/>
            <a:ext cx="3699450" cy="2449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4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Стипендия </a:t>
            </a:r>
            <a:endParaRPr b="1" i="0" sz="3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для первокурсников ФКН</a:t>
            </a:r>
            <a:endParaRPr b="1" i="0" sz="3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72" name="Google Shape;772;p44"/>
          <p:cNvCxnSpPr>
            <a:endCxn id="773" idx="2"/>
          </p:cNvCxnSpPr>
          <p:nvPr/>
        </p:nvCxnSpPr>
        <p:spPr>
          <a:xfrm>
            <a:off x="-24090" y="11511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3" name="Google Shape;773;p44"/>
          <p:cNvSpPr/>
          <p:nvPr/>
        </p:nvSpPr>
        <p:spPr>
          <a:xfrm>
            <a:off x="6885810" y="10142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44"/>
          <p:cNvSpPr/>
          <p:nvPr/>
        </p:nvSpPr>
        <p:spPr>
          <a:xfrm>
            <a:off x="551275" y="1628300"/>
            <a:ext cx="4608300" cy="33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Стипендия Яндекса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для победителей и призеров заключительного этапа Всероссийской олимпиады школьников по информатике, математике и физике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Стипендия для медалистов международных олимпиад школьников — </a:t>
            </a: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20 000 руб для студентов, получивших золотую, серебряную или бронзовую медаль на International Olympiad in Informatics/International Mathematical Olympiad/International Physics Olympiad</a:t>
            </a:r>
            <a:endParaRPr b="1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75" name="Google Shape;77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9966" y="1628299"/>
            <a:ext cx="3699458" cy="246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2952" y="1629038"/>
            <a:ext cx="3693497" cy="246385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44"/>
          <p:cNvSpPr/>
          <p:nvPr/>
        </p:nvSpPr>
        <p:spPr>
          <a:xfrm>
            <a:off x="551275" y="2577638"/>
            <a:ext cx="3451500" cy="2739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44"/>
          <p:cNvSpPr/>
          <p:nvPr/>
        </p:nvSpPr>
        <p:spPr>
          <a:xfrm>
            <a:off x="551275" y="2916338"/>
            <a:ext cx="3451500" cy="2739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44"/>
          <p:cNvSpPr/>
          <p:nvPr/>
        </p:nvSpPr>
        <p:spPr>
          <a:xfrm>
            <a:off x="767274" y="2577638"/>
            <a:ext cx="4631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Победителям 20 000 рублей</a:t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0" name="Google Shape;780;p44"/>
          <p:cNvSpPr/>
          <p:nvPr/>
        </p:nvSpPr>
        <p:spPr>
          <a:xfrm>
            <a:off x="767265" y="2916338"/>
            <a:ext cx="395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Призерам 12 000 рублей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81" name="Google Shape;781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5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Клуб хакатонщиков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87" name="Google Shape;787;p45"/>
          <p:cNvCxnSpPr>
            <a:endCxn id="788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8" name="Google Shape;788;p45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45"/>
          <p:cNvSpPr/>
          <p:nvPr/>
        </p:nvSpPr>
        <p:spPr>
          <a:xfrm>
            <a:off x="1140800" y="2185274"/>
            <a:ext cx="4608300" cy="1631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начать участвовать в хакатонах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«прокачать» навыки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найти команду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готовиться к хакатону вместе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90" name="Google Shape;790;p45"/>
          <p:cNvCxnSpPr/>
          <p:nvPr/>
        </p:nvCxnSpPr>
        <p:spPr>
          <a:xfrm flipH="1">
            <a:off x="670550" y="3102413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1" name="Google Shape;791;p45"/>
          <p:cNvCxnSpPr/>
          <p:nvPr/>
        </p:nvCxnSpPr>
        <p:spPr>
          <a:xfrm flipH="1">
            <a:off x="670550" y="3453838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2" name="Google Shape;792;p45"/>
          <p:cNvCxnSpPr/>
          <p:nvPr/>
        </p:nvCxnSpPr>
        <p:spPr>
          <a:xfrm>
            <a:off x="667800" y="2361450"/>
            <a:ext cx="0" cy="11718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3" name="Google Shape;793;p45"/>
          <p:cNvSpPr/>
          <p:nvPr/>
        </p:nvSpPr>
        <p:spPr>
          <a:xfrm>
            <a:off x="551275" y="1189700"/>
            <a:ext cx="499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Core Team состоит из студентов ФКН — опытных участников хакатонов и экспертов-волонтеров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Клуб хакатонщиков поможет вам: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www.hse.ru/data/2019/11/08/1531585045/kUhiE0KiTTE.jpg" id="794" name="Google Shape;79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6275" y="1189699"/>
            <a:ext cx="3727725" cy="2486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5" name="Google Shape;795;p45"/>
          <p:cNvCxnSpPr/>
          <p:nvPr/>
        </p:nvCxnSpPr>
        <p:spPr>
          <a:xfrm flipH="1">
            <a:off x="670550" y="2399575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6" name="Google Shape;796;p45"/>
          <p:cNvCxnSpPr/>
          <p:nvPr/>
        </p:nvCxnSpPr>
        <p:spPr>
          <a:xfrm flipH="1">
            <a:off x="670550" y="2751000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97" name="Google Shape;797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6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Онлайн-курсы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03" name="Google Shape;803;p46"/>
          <p:cNvCxnSpPr>
            <a:endCxn id="804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4" name="Google Shape;804;p46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5" name="Google Shape;80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46"/>
          <p:cNvSpPr/>
          <p:nvPr/>
        </p:nvSpPr>
        <p:spPr>
          <a:xfrm>
            <a:off x="738876" y="983299"/>
            <a:ext cx="4608300" cy="36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Платформа «Открытое образование»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Python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Искусственный интеллект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Математическая статистика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А/В тестирование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Анализ данных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Машинное обучение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Цифровая грамотность (курсы Data Culture)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07" name="Google Shape;807;p46"/>
          <p:cNvCxnSpPr/>
          <p:nvPr/>
        </p:nvCxnSpPr>
        <p:spPr>
          <a:xfrm flipH="1">
            <a:off x="591642" y="2593338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8" name="Google Shape;808;p46"/>
          <p:cNvCxnSpPr/>
          <p:nvPr/>
        </p:nvCxnSpPr>
        <p:spPr>
          <a:xfrm flipH="1">
            <a:off x="591642" y="2964699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9" name="Google Shape;809;p46"/>
          <p:cNvCxnSpPr/>
          <p:nvPr/>
        </p:nvCxnSpPr>
        <p:spPr>
          <a:xfrm flipH="1">
            <a:off x="551266" y="902269"/>
            <a:ext cx="11810" cy="3225231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0" name="Google Shape;810;p46"/>
          <p:cNvCxnSpPr/>
          <p:nvPr/>
        </p:nvCxnSpPr>
        <p:spPr>
          <a:xfrm flipH="1">
            <a:off x="591642" y="1868985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1" name="Google Shape;811;p46"/>
          <p:cNvCxnSpPr/>
          <p:nvPr/>
        </p:nvCxnSpPr>
        <p:spPr>
          <a:xfrm flipH="1">
            <a:off x="591642" y="2241925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2" name="Google Shape;812;p46"/>
          <p:cNvCxnSpPr/>
          <p:nvPr/>
        </p:nvCxnSpPr>
        <p:spPr>
          <a:xfrm flipH="1">
            <a:off x="591642" y="3690623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3" name="Google Shape;813;p46"/>
          <p:cNvCxnSpPr/>
          <p:nvPr/>
        </p:nvCxnSpPr>
        <p:spPr>
          <a:xfrm flipH="1">
            <a:off x="589748" y="1513085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4" name="Google Shape;814;p46"/>
          <p:cNvCxnSpPr/>
          <p:nvPr/>
        </p:nvCxnSpPr>
        <p:spPr>
          <a:xfrm flipH="1">
            <a:off x="591642" y="3335760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5" name="Google Shape;815;p46"/>
          <p:cNvSpPr/>
          <p:nvPr/>
        </p:nvSpPr>
        <p:spPr>
          <a:xfrm>
            <a:off x="5256804" y="983296"/>
            <a:ext cx="4095524" cy="1415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Платформа Stepik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Введение в программирование (C++)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Введение в базы данных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Обработка изображений</a:t>
            </a:r>
            <a:endParaRPr/>
          </a:p>
        </p:txBody>
      </p:sp>
      <p:cxnSp>
        <p:nvCxnSpPr>
          <p:cNvPr id="816" name="Google Shape;816;p46"/>
          <p:cNvCxnSpPr/>
          <p:nvPr/>
        </p:nvCxnSpPr>
        <p:spPr>
          <a:xfrm>
            <a:off x="5108152" y="901969"/>
            <a:ext cx="7510" cy="175823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7" name="Google Shape;817;p46"/>
          <p:cNvCxnSpPr/>
          <p:nvPr/>
        </p:nvCxnSpPr>
        <p:spPr>
          <a:xfrm flipH="1">
            <a:off x="5136718" y="1868685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8" name="Google Shape;818;p46"/>
          <p:cNvCxnSpPr/>
          <p:nvPr/>
        </p:nvCxnSpPr>
        <p:spPr>
          <a:xfrm flipH="1">
            <a:off x="5136718" y="2241625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9" name="Google Shape;819;p46"/>
          <p:cNvCxnSpPr/>
          <p:nvPr/>
        </p:nvCxnSpPr>
        <p:spPr>
          <a:xfrm flipH="1">
            <a:off x="5144704" y="1513385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7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Онлайн-магистратура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Master of Data Science</a:t>
            </a:r>
            <a:endParaRPr b="1" i="0" sz="3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25" name="Google Shape;825;p47"/>
          <p:cNvCxnSpPr>
            <a:endCxn id="826" idx="2"/>
          </p:cNvCxnSpPr>
          <p:nvPr/>
        </p:nvCxnSpPr>
        <p:spPr>
          <a:xfrm>
            <a:off x="-24090" y="11511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6" name="Google Shape;826;p47"/>
          <p:cNvSpPr/>
          <p:nvPr/>
        </p:nvSpPr>
        <p:spPr>
          <a:xfrm>
            <a:off x="6885810" y="10142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47"/>
          <p:cNvSpPr/>
          <p:nvPr/>
        </p:nvSpPr>
        <p:spPr>
          <a:xfrm>
            <a:off x="551275" y="1399700"/>
            <a:ext cx="4608300" cy="750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Первая в России магистерская программа, реализованная полностью в онлайн-формате 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8" name="Google Shape;828;p47"/>
          <p:cNvSpPr/>
          <p:nvPr/>
        </p:nvSpPr>
        <p:spPr>
          <a:xfrm>
            <a:off x="551266" y="1977400"/>
            <a:ext cx="42804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32 онлайн-курса по четырем блокам</a:t>
            </a:r>
            <a:endParaRPr b="1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9" name="Google Shape;829;p47"/>
          <p:cNvSpPr/>
          <p:nvPr/>
        </p:nvSpPr>
        <p:spPr>
          <a:xfrm rot="10800000">
            <a:off x="682166" y="2380850"/>
            <a:ext cx="2050200" cy="4236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FFAC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47"/>
          <p:cNvSpPr txBox="1"/>
          <p:nvPr/>
        </p:nvSpPr>
        <p:spPr>
          <a:xfrm>
            <a:off x="838348" y="2418013"/>
            <a:ext cx="18135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Математика</a:t>
            </a:r>
            <a:endParaRPr b="0" i="0" sz="12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31" name="Google Shape;831;p47"/>
          <p:cNvSpPr/>
          <p:nvPr/>
        </p:nvSpPr>
        <p:spPr>
          <a:xfrm rot="10800000">
            <a:off x="682166" y="3014525"/>
            <a:ext cx="2050200" cy="5367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FFAC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47"/>
          <p:cNvSpPr txBox="1"/>
          <p:nvPr/>
        </p:nvSpPr>
        <p:spPr>
          <a:xfrm>
            <a:off x="838348" y="3051563"/>
            <a:ext cx="18135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Профессиональный блок</a:t>
            </a:r>
            <a:endParaRPr b="0" i="0" sz="12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33" name="Google Shape;833;p47"/>
          <p:cNvSpPr/>
          <p:nvPr/>
        </p:nvSpPr>
        <p:spPr>
          <a:xfrm rot="10800000">
            <a:off x="2826616" y="2380850"/>
            <a:ext cx="2050200" cy="4236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FFAC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47"/>
          <p:cNvSpPr txBox="1"/>
          <p:nvPr/>
        </p:nvSpPr>
        <p:spPr>
          <a:xfrm>
            <a:off x="2982798" y="2418013"/>
            <a:ext cx="18135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Программирование</a:t>
            </a:r>
            <a:endParaRPr b="0" i="0" sz="12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35" name="Google Shape;835;p47"/>
          <p:cNvSpPr/>
          <p:nvPr/>
        </p:nvSpPr>
        <p:spPr>
          <a:xfrm rot="10800000">
            <a:off x="2826616" y="3014525"/>
            <a:ext cx="2050200" cy="5367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FFAC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47"/>
          <p:cNvSpPr txBox="1"/>
          <p:nvPr/>
        </p:nvSpPr>
        <p:spPr>
          <a:xfrm>
            <a:off x="2982798" y="3051563"/>
            <a:ext cx="18135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Проектный </a:t>
            </a:r>
            <a:endParaRPr b="0" i="0" sz="12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 блок</a:t>
            </a:r>
            <a:endParaRPr b="0" i="0" sz="12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37" name="Google Shape;837;p47"/>
          <p:cNvSpPr/>
          <p:nvPr/>
        </p:nvSpPr>
        <p:spPr>
          <a:xfrm>
            <a:off x="551266" y="3761325"/>
            <a:ext cx="47202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Прием на программу осуществляется два раза в год</a:t>
            </a:r>
            <a:endParaRPr b="1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8" name="Google Shape;838;p47"/>
          <p:cNvSpPr/>
          <p:nvPr/>
        </p:nvSpPr>
        <p:spPr>
          <a:xfrm>
            <a:off x="2139641" y="4193500"/>
            <a:ext cx="1339500" cy="295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47"/>
          <p:cNvSpPr txBox="1"/>
          <p:nvPr/>
        </p:nvSpPr>
        <p:spPr>
          <a:xfrm>
            <a:off x="2320966" y="4161150"/>
            <a:ext cx="9792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осенью</a:t>
            </a:r>
            <a:endParaRPr b="0" i="0" sz="16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40" name="Google Shape;840;p47"/>
          <p:cNvSpPr/>
          <p:nvPr/>
        </p:nvSpPr>
        <p:spPr>
          <a:xfrm>
            <a:off x="682166" y="4193500"/>
            <a:ext cx="1339500" cy="295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47"/>
          <p:cNvSpPr txBox="1"/>
          <p:nvPr/>
        </p:nvSpPr>
        <p:spPr>
          <a:xfrm>
            <a:off x="863491" y="4161150"/>
            <a:ext cx="9792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зимой</a:t>
            </a:r>
            <a:endParaRPr b="0" i="0" sz="16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42" name="Google Shape;842;p47"/>
          <p:cNvSpPr/>
          <p:nvPr/>
        </p:nvSpPr>
        <p:spPr>
          <a:xfrm>
            <a:off x="5542164" y="2446363"/>
            <a:ext cx="3015625" cy="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Data Scientist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Machine Learning Engineer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Researcher in Data Science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43" name="Google Shape;843;p47"/>
          <p:cNvCxnSpPr/>
          <p:nvPr/>
        </p:nvCxnSpPr>
        <p:spPr>
          <a:xfrm flipH="1">
            <a:off x="5340141" y="2580057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4" name="Google Shape;844;p47"/>
          <p:cNvCxnSpPr/>
          <p:nvPr/>
        </p:nvCxnSpPr>
        <p:spPr>
          <a:xfrm flipH="1">
            <a:off x="5340141" y="2771282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5" name="Google Shape;845;p47"/>
          <p:cNvCxnSpPr/>
          <p:nvPr/>
        </p:nvCxnSpPr>
        <p:spPr>
          <a:xfrm flipH="1">
            <a:off x="5340141" y="2962507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6" name="Google Shape;846;p47"/>
          <p:cNvSpPr/>
          <p:nvPr/>
        </p:nvSpPr>
        <p:spPr>
          <a:xfrm>
            <a:off x="5482666" y="3456814"/>
            <a:ext cx="4140170" cy="8994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Лайв-сессии и вебинары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Общение в Slack и Zoom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Задания, оцениваемые преподавателями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Прикладные проекты</a:t>
            </a:r>
            <a:endParaRPr b="1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47" name="Google Shape;847;p47"/>
          <p:cNvCxnSpPr/>
          <p:nvPr/>
        </p:nvCxnSpPr>
        <p:spPr>
          <a:xfrm flipH="1">
            <a:off x="5337810" y="3603239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8" name="Google Shape;848;p47"/>
          <p:cNvCxnSpPr/>
          <p:nvPr/>
        </p:nvCxnSpPr>
        <p:spPr>
          <a:xfrm flipH="1">
            <a:off x="5337810" y="3775280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9" name="Google Shape;849;p47"/>
          <p:cNvCxnSpPr/>
          <p:nvPr/>
        </p:nvCxnSpPr>
        <p:spPr>
          <a:xfrm flipH="1">
            <a:off x="5337810" y="3948268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0" name="Google Shape;850;p47"/>
          <p:cNvCxnSpPr/>
          <p:nvPr/>
        </p:nvCxnSpPr>
        <p:spPr>
          <a:xfrm flipH="1">
            <a:off x="5337810" y="4132305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51" name="Google Shape;85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5091" y="1489643"/>
            <a:ext cx="964885" cy="294583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47"/>
          <p:cNvSpPr/>
          <p:nvPr/>
        </p:nvSpPr>
        <p:spPr>
          <a:xfrm>
            <a:off x="5271466" y="2021465"/>
            <a:ext cx="1044416" cy="3965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Три трека</a:t>
            </a:r>
            <a:endParaRPr b="1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3" name="Google Shape;853;p47"/>
          <p:cNvSpPr/>
          <p:nvPr/>
        </p:nvSpPr>
        <p:spPr>
          <a:xfrm>
            <a:off x="5271466" y="3074635"/>
            <a:ext cx="2533582" cy="3965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Особенности программы</a:t>
            </a:r>
            <a:endParaRPr b="1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54" name="Google Shape;854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2760" y="4489000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48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ИТ-лекторий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60" name="Google Shape;860;p48"/>
          <p:cNvCxnSpPr>
            <a:endCxn id="861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1" name="Google Shape;861;p48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2" name="Google Shape;862;p48"/>
          <p:cNvSpPr txBox="1"/>
          <p:nvPr/>
        </p:nvSpPr>
        <p:spPr>
          <a:xfrm>
            <a:off x="551266" y="875699"/>
            <a:ext cx="4090583" cy="3354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Лекции от сотрудников ведущих ИТ-компаний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Примеры: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Базы данных, как делать НЕ надо, Wildberries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Самые громкие киберинциденты последних двух лет, Лаборатория Касперского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Использование TensorFlow для анализа языка и «умных» ответов на запросы, Google Research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are internships really like?, Facebook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ИТ-лекторий анонс" id="863" name="Google Shape;86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0519" y="1392621"/>
            <a:ext cx="4053481" cy="2701209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48"/>
          <p:cNvSpPr/>
          <p:nvPr/>
        </p:nvSpPr>
        <p:spPr>
          <a:xfrm>
            <a:off x="623222" y="2476896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5" name="Google Shape;865;p48"/>
          <p:cNvSpPr/>
          <p:nvPr/>
        </p:nvSpPr>
        <p:spPr>
          <a:xfrm>
            <a:off x="623222" y="2023848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6" name="Google Shape;866;p48"/>
          <p:cNvSpPr/>
          <p:nvPr/>
        </p:nvSpPr>
        <p:spPr>
          <a:xfrm>
            <a:off x="623222" y="3090875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7" name="Google Shape;867;p48"/>
          <p:cNvSpPr/>
          <p:nvPr/>
        </p:nvSpPr>
        <p:spPr>
          <a:xfrm>
            <a:off x="624444" y="3732278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68" name="Google Shape;868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49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Майская смена в «Сириусе»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74" name="Google Shape;874;p49"/>
          <p:cNvCxnSpPr>
            <a:endCxn id="875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5" name="Google Shape;875;p49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49"/>
          <p:cNvSpPr/>
          <p:nvPr/>
        </p:nvSpPr>
        <p:spPr>
          <a:xfrm>
            <a:off x="551266" y="1089300"/>
            <a:ext cx="5478900" cy="1482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Совместный проект факультета компьютерных наук 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 факультета математики НИУ ВШЭ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Образовательная программа включает в себя лекции, семинары, практические мастер-классы, лекции учёных 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 представителей IT-компаний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77" name="Google Shape;87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" y="3284814"/>
            <a:ext cx="3128860" cy="207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49"/>
          <p:cNvPicPr preferRelativeResize="0"/>
          <p:nvPr/>
        </p:nvPicPr>
        <p:blipFill rotWithShape="1">
          <a:blip r:embed="rId4">
            <a:alphaModFix/>
          </a:blip>
          <a:srcRect b="6445" l="0" r="0" t="0"/>
          <a:stretch/>
        </p:blipFill>
        <p:spPr>
          <a:xfrm>
            <a:off x="3128850" y="3284837"/>
            <a:ext cx="3044856" cy="189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50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Летняя школа по разработке мобильных приложений</a:t>
            </a:r>
            <a:endParaRPr b="1" i="0" sz="3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85" name="Google Shape;885;p50"/>
          <p:cNvCxnSpPr>
            <a:endCxn id="886" idx="2"/>
          </p:cNvCxnSpPr>
          <p:nvPr/>
        </p:nvCxnSpPr>
        <p:spPr>
          <a:xfrm>
            <a:off x="-24090" y="11511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86" name="Google Shape;886;p50"/>
          <p:cNvSpPr/>
          <p:nvPr/>
        </p:nvSpPr>
        <p:spPr>
          <a:xfrm>
            <a:off x="6885810" y="10142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87" name="Google Shape;88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2009" y="3284819"/>
            <a:ext cx="2828129" cy="188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" y="3284819"/>
            <a:ext cx="1653882" cy="195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12594" y="3284814"/>
            <a:ext cx="3242856" cy="2162646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50"/>
          <p:cNvSpPr txBox="1"/>
          <p:nvPr/>
        </p:nvSpPr>
        <p:spPr>
          <a:xfrm>
            <a:off x="210175" y="1481514"/>
            <a:ext cx="4583926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Направления: разработка приложений для iOS и Android, Kotlin, UI/UX-разработка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18–29 июля 2022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19 участников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школьники 9–11 классов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1" name="Google Shape;891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0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Рейтинги ВШЭ</a:t>
            </a:r>
            <a:endParaRPr b="0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6" name="Google Shape;146;p15"/>
          <p:cNvCxnSpPr>
            <a:endCxn id="147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7" name="Google Shape;147;p15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8" name="Google Shape;14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4525" y="1076475"/>
            <a:ext cx="1576705" cy="4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5"/>
          <p:cNvSpPr txBox="1"/>
          <p:nvPr/>
        </p:nvSpPr>
        <p:spPr>
          <a:xfrm>
            <a:off x="2621794" y="2395381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451-500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15"/>
          <p:cNvSpPr txBox="1"/>
          <p:nvPr/>
        </p:nvSpPr>
        <p:spPr>
          <a:xfrm>
            <a:off x="2699616" y="1083175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2018</a:t>
            </a:r>
            <a:endParaRPr b="0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3808913" y="2395383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401-450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15"/>
          <p:cNvSpPr txBox="1"/>
          <p:nvPr/>
        </p:nvSpPr>
        <p:spPr>
          <a:xfrm>
            <a:off x="3886734" y="1083175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2019</a:t>
            </a:r>
            <a:endParaRPr b="0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2631520" y="1982979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101-150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15"/>
          <p:cNvSpPr txBox="1"/>
          <p:nvPr/>
        </p:nvSpPr>
        <p:spPr>
          <a:xfrm>
            <a:off x="3818639" y="1986395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101-150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627300" y="1526925"/>
            <a:ext cx="212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QS по компьютерным</a:t>
            </a:r>
            <a:endParaRPr b="0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наукам</a:t>
            </a:r>
            <a:endParaRPr b="0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15"/>
          <p:cNvSpPr txBox="1"/>
          <p:nvPr/>
        </p:nvSpPr>
        <p:spPr>
          <a:xfrm>
            <a:off x="2621794" y="1561565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251-300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3798824" y="1561565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201-250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4839863" y="2398533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401-450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15"/>
          <p:cNvSpPr txBox="1"/>
          <p:nvPr/>
        </p:nvSpPr>
        <p:spPr>
          <a:xfrm>
            <a:off x="4917684" y="1086325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2020</a:t>
            </a:r>
            <a:endParaRPr b="0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4849589" y="1989545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101-150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15"/>
          <p:cNvSpPr txBox="1"/>
          <p:nvPr/>
        </p:nvSpPr>
        <p:spPr>
          <a:xfrm>
            <a:off x="4829774" y="1564715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151-200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15"/>
          <p:cNvSpPr txBox="1"/>
          <p:nvPr/>
        </p:nvSpPr>
        <p:spPr>
          <a:xfrm>
            <a:off x="637827" y="1991373"/>
            <a:ext cx="212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QS по математике</a:t>
            </a:r>
            <a:endParaRPr b="0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15"/>
          <p:cNvSpPr txBox="1"/>
          <p:nvPr/>
        </p:nvSpPr>
        <p:spPr>
          <a:xfrm>
            <a:off x="635888" y="2353700"/>
            <a:ext cx="212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QS по инженерным наукам и технологиям</a:t>
            </a:r>
            <a:endParaRPr b="0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4" name="Google Shape;16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524" y="2999675"/>
            <a:ext cx="872424" cy="4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5"/>
          <p:cNvSpPr txBox="1"/>
          <p:nvPr/>
        </p:nvSpPr>
        <p:spPr>
          <a:xfrm>
            <a:off x="2689399" y="2935987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2018</a:t>
            </a:r>
            <a:endParaRPr b="0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15"/>
          <p:cNvSpPr txBox="1"/>
          <p:nvPr/>
        </p:nvSpPr>
        <p:spPr>
          <a:xfrm>
            <a:off x="3781850" y="2944476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2019</a:t>
            </a:r>
            <a:endParaRPr b="0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15"/>
          <p:cNvSpPr txBox="1"/>
          <p:nvPr/>
        </p:nvSpPr>
        <p:spPr>
          <a:xfrm>
            <a:off x="2621303" y="3835791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401-500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15"/>
          <p:cNvSpPr txBox="1"/>
          <p:nvPr/>
        </p:nvSpPr>
        <p:spPr>
          <a:xfrm>
            <a:off x="3731903" y="3846469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401-500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15"/>
          <p:cNvSpPr txBox="1"/>
          <p:nvPr/>
        </p:nvSpPr>
        <p:spPr>
          <a:xfrm>
            <a:off x="627300" y="3384075"/>
            <a:ext cx="212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 по компьютерным</a:t>
            </a:r>
            <a:endParaRPr b="0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наукам</a:t>
            </a:r>
            <a:endParaRPr b="0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Google Shape;170;p15"/>
          <p:cNvSpPr txBox="1"/>
          <p:nvPr/>
        </p:nvSpPr>
        <p:spPr>
          <a:xfrm>
            <a:off x="2611577" y="3414377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301-400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1" name="Google Shape;171;p15"/>
          <p:cNvSpPr txBox="1"/>
          <p:nvPr/>
        </p:nvSpPr>
        <p:spPr>
          <a:xfrm>
            <a:off x="3712088" y="3421639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301-400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15"/>
          <p:cNvSpPr txBox="1"/>
          <p:nvPr/>
        </p:nvSpPr>
        <p:spPr>
          <a:xfrm>
            <a:off x="4907467" y="2939137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2020</a:t>
            </a:r>
            <a:endParaRPr b="0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15"/>
          <p:cNvSpPr txBox="1"/>
          <p:nvPr/>
        </p:nvSpPr>
        <p:spPr>
          <a:xfrm>
            <a:off x="4839372" y="3842357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401-500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15"/>
          <p:cNvSpPr txBox="1"/>
          <p:nvPr/>
        </p:nvSpPr>
        <p:spPr>
          <a:xfrm>
            <a:off x="4819557" y="3417527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301-400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15"/>
          <p:cNvSpPr txBox="1"/>
          <p:nvPr/>
        </p:nvSpPr>
        <p:spPr>
          <a:xfrm>
            <a:off x="627300" y="3813900"/>
            <a:ext cx="212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 по физическим наукам</a:t>
            </a:r>
            <a:endParaRPr b="0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15"/>
          <p:cNvSpPr txBox="1"/>
          <p:nvPr/>
        </p:nvSpPr>
        <p:spPr>
          <a:xfrm>
            <a:off x="5925227" y="2398533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451-500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15"/>
          <p:cNvSpPr txBox="1"/>
          <p:nvPr/>
        </p:nvSpPr>
        <p:spPr>
          <a:xfrm>
            <a:off x="6003048" y="1086325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endParaRPr b="0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15"/>
          <p:cNvSpPr txBox="1"/>
          <p:nvPr/>
        </p:nvSpPr>
        <p:spPr>
          <a:xfrm>
            <a:off x="5934953" y="1989545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95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15"/>
          <p:cNvSpPr txBox="1"/>
          <p:nvPr/>
        </p:nvSpPr>
        <p:spPr>
          <a:xfrm>
            <a:off x="5915138" y="1564715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151-200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15"/>
          <p:cNvSpPr txBox="1"/>
          <p:nvPr/>
        </p:nvSpPr>
        <p:spPr>
          <a:xfrm>
            <a:off x="6003048" y="2935025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endParaRPr b="0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15"/>
          <p:cNvSpPr txBox="1"/>
          <p:nvPr/>
        </p:nvSpPr>
        <p:spPr>
          <a:xfrm>
            <a:off x="5934953" y="3838245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501-600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15"/>
          <p:cNvSpPr txBox="1"/>
          <p:nvPr/>
        </p:nvSpPr>
        <p:spPr>
          <a:xfrm>
            <a:off x="5915138" y="3413415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401-500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3" name="Google Shape;18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5"/>
          <p:cNvSpPr txBox="1"/>
          <p:nvPr/>
        </p:nvSpPr>
        <p:spPr>
          <a:xfrm>
            <a:off x="6966266" y="2390966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451-500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p15"/>
          <p:cNvSpPr txBox="1"/>
          <p:nvPr/>
        </p:nvSpPr>
        <p:spPr>
          <a:xfrm>
            <a:off x="7044087" y="1078758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2022</a:t>
            </a:r>
            <a:endParaRPr b="0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15"/>
          <p:cNvSpPr txBox="1"/>
          <p:nvPr/>
        </p:nvSpPr>
        <p:spPr>
          <a:xfrm>
            <a:off x="6975992" y="1981978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72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15"/>
          <p:cNvSpPr txBox="1"/>
          <p:nvPr/>
        </p:nvSpPr>
        <p:spPr>
          <a:xfrm>
            <a:off x="6956177" y="1557148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151-200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15"/>
          <p:cNvSpPr txBox="1"/>
          <p:nvPr/>
        </p:nvSpPr>
        <p:spPr>
          <a:xfrm>
            <a:off x="7103559" y="2935025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2022</a:t>
            </a:r>
            <a:endParaRPr b="0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" name="Google Shape;189;p15"/>
          <p:cNvSpPr txBox="1"/>
          <p:nvPr/>
        </p:nvSpPr>
        <p:spPr>
          <a:xfrm>
            <a:off x="7035464" y="3838245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501-600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15"/>
          <p:cNvSpPr txBox="1"/>
          <p:nvPr/>
        </p:nvSpPr>
        <p:spPr>
          <a:xfrm>
            <a:off x="7015649" y="3413415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401-500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51"/>
          <p:cNvSpPr txBox="1"/>
          <p:nvPr/>
        </p:nvSpPr>
        <p:spPr>
          <a:xfrm>
            <a:off x="551266" y="110650"/>
            <a:ext cx="6753300" cy="52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Проект «Я — айтишник»</a:t>
            </a:r>
            <a:endParaRPr b="0" i="0" sz="3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97" name="Google Shape;897;p51"/>
          <p:cNvCxnSpPr>
            <a:endCxn id="898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98" name="Google Shape;898;p51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51"/>
          <p:cNvSpPr/>
          <p:nvPr/>
        </p:nvSpPr>
        <p:spPr>
          <a:xfrm>
            <a:off x="551275" y="1381400"/>
            <a:ext cx="416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Рассказы студентов Вышки школьникам Москвы о компьютерных науках, программировании, стажировках 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 ИТ-компаниях, научных работах и проектах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00" name="Google Shape;90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7450" y="1381400"/>
            <a:ext cx="4022274" cy="301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52"/>
          <p:cNvSpPr txBox="1"/>
          <p:nvPr/>
        </p:nvSpPr>
        <p:spPr>
          <a:xfrm>
            <a:off x="551275" y="6600"/>
            <a:ext cx="5936998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Летняя школа по компьютерным наукам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07" name="Google Shape;907;p52"/>
          <p:cNvCxnSpPr>
            <a:endCxn id="908" idx="2"/>
          </p:cNvCxnSpPr>
          <p:nvPr/>
        </p:nvCxnSpPr>
        <p:spPr>
          <a:xfrm>
            <a:off x="0" y="1072605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8" name="Google Shape;908;p52"/>
          <p:cNvSpPr/>
          <p:nvPr/>
        </p:nvSpPr>
        <p:spPr>
          <a:xfrm>
            <a:off x="6909900" y="935655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9" name="Google Shape;909;p52"/>
          <p:cNvSpPr/>
          <p:nvPr/>
        </p:nvSpPr>
        <p:spPr>
          <a:xfrm>
            <a:off x="551275" y="1395174"/>
            <a:ext cx="4020725" cy="3390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Существует с 2016 года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24 июля – 7 августа 2021, Елец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80 участников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7–11 классы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24 региона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Совместно с Центром поддержки одаренных детей «Стратегия»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16-30 июля 2022, Липецк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95 участников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8–10 классы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30 регионов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Совместно с Центром поддержки одаренных детей «Стратегия»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pp.userapi.com/c850216/v850216133/15556/FV14TLhp6q0.jpg" id="910" name="Google Shape;91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0732" y="1381399"/>
            <a:ext cx="4023267" cy="3017474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52"/>
          <p:cNvSpPr/>
          <p:nvPr/>
        </p:nvSpPr>
        <p:spPr>
          <a:xfrm>
            <a:off x="612406" y="2311467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2" name="Google Shape;912;p52"/>
          <p:cNvSpPr/>
          <p:nvPr/>
        </p:nvSpPr>
        <p:spPr>
          <a:xfrm>
            <a:off x="612406" y="2528088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3" name="Google Shape;913;p52"/>
          <p:cNvSpPr/>
          <p:nvPr/>
        </p:nvSpPr>
        <p:spPr>
          <a:xfrm>
            <a:off x="612406" y="2733331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4" name="Google Shape;914;p52"/>
          <p:cNvSpPr/>
          <p:nvPr/>
        </p:nvSpPr>
        <p:spPr>
          <a:xfrm>
            <a:off x="612406" y="2092638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15" name="Google Shape;915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52"/>
          <p:cNvSpPr/>
          <p:nvPr/>
        </p:nvSpPr>
        <p:spPr>
          <a:xfrm>
            <a:off x="612406" y="3816417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7" name="Google Shape;917;p52"/>
          <p:cNvSpPr/>
          <p:nvPr/>
        </p:nvSpPr>
        <p:spPr>
          <a:xfrm>
            <a:off x="612406" y="4033038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8" name="Google Shape;918;p52"/>
          <p:cNvSpPr/>
          <p:nvPr/>
        </p:nvSpPr>
        <p:spPr>
          <a:xfrm>
            <a:off x="612406" y="4238281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9" name="Google Shape;919;p52"/>
          <p:cNvSpPr/>
          <p:nvPr/>
        </p:nvSpPr>
        <p:spPr>
          <a:xfrm>
            <a:off x="612406" y="3597588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53"/>
          <p:cNvSpPr txBox="1"/>
          <p:nvPr/>
        </p:nvSpPr>
        <p:spPr>
          <a:xfrm>
            <a:off x="551266" y="110650"/>
            <a:ext cx="6254483" cy="5435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Проект КоДиМ для школьников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25" name="Google Shape;925;p53"/>
          <p:cNvCxnSpPr>
            <a:endCxn id="926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6" name="Google Shape;926;p53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53"/>
          <p:cNvSpPr/>
          <p:nvPr/>
        </p:nvSpPr>
        <p:spPr>
          <a:xfrm>
            <a:off x="4657675" y="3842300"/>
            <a:ext cx="471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8" name="Google Shape;928;p53"/>
          <p:cNvSpPr txBox="1"/>
          <p:nvPr/>
        </p:nvSpPr>
        <p:spPr>
          <a:xfrm>
            <a:off x="752438" y="1584576"/>
            <a:ext cx="43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9" name="Google Shape;929;p53"/>
          <p:cNvSpPr/>
          <p:nvPr/>
        </p:nvSpPr>
        <p:spPr>
          <a:xfrm>
            <a:off x="360474" y="1087526"/>
            <a:ext cx="4199812" cy="14348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КоДиМ (Компьютеры и Дискретная математика) — новый проект ФКН, нацеленный на работу со школьниками.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Занятия онлайн c преподавателем по 2-4 академических часа несколько раза в неделю.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0" name="Google Shape;930;p53"/>
          <p:cNvSpPr/>
          <p:nvPr/>
        </p:nvSpPr>
        <p:spPr>
          <a:xfrm>
            <a:off x="5147875" y="1097666"/>
            <a:ext cx="3715800" cy="2848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Руководитель: Ольга Максименкова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1" name="Google Shape;931;p53"/>
          <p:cNvSpPr/>
          <p:nvPr/>
        </p:nvSpPr>
        <p:spPr>
          <a:xfrm>
            <a:off x="5147875" y="1377048"/>
            <a:ext cx="4224300" cy="283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2" name="Google Shape;932;p53"/>
          <p:cNvCxnSpPr/>
          <p:nvPr/>
        </p:nvCxnSpPr>
        <p:spPr>
          <a:xfrm>
            <a:off x="4786650" y="1131395"/>
            <a:ext cx="0" cy="8352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33" name="Google Shape;933;p53"/>
          <p:cNvCxnSpPr/>
          <p:nvPr/>
        </p:nvCxnSpPr>
        <p:spPr>
          <a:xfrm flipH="1">
            <a:off x="4786650" y="1224995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34" name="Google Shape;934;p53"/>
          <p:cNvCxnSpPr/>
          <p:nvPr/>
        </p:nvCxnSpPr>
        <p:spPr>
          <a:xfrm flipH="1">
            <a:off x="4786650" y="1528645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35" name="Google Shape;935;p53"/>
          <p:cNvCxnSpPr/>
          <p:nvPr/>
        </p:nvCxnSpPr>
        <p:spPr>
          <a:xfrm flipH="1">
            <a:off x="4786650" y="1832295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36" name="Google Shape;936;p53"/>
          <p:cNvCxnSpPr/>
          <p:nvPr/>
        </p:nvCxnSpPr>
        <p:spPr>
          <a:xfrm>
            <a:off x="4786650" y="1430971"/>
            <a:ext cx="0" cy="742329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37" name="Google Shape;937;p53"/>
          <p:cNvSpPr/>
          <p:nvPr/>
        </p:nvSpPr>
        <p:spPr>
          <a:xfrm>
            <a:off x="5138250" y="1398571"/>
            <a:ext cx="4224300" cy="2670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Интенсивы на каникулах и модульные курсы</a:t>
            </a:r>
            <a:endParaRPr/>
          </a:p>
        </p:txBody>
      </p:sp>
      <p:sp>
        <p:nvSpPr>
          <p:cNvPr id="938" name="Google Shape;938;p53"/>
          <p:cNvSpPr/>
          <p:nvPr/>
        </p:nvSpPr>
        <p:spPr>
          <a:xfrm>
            <a:off x="5138250" y="1690779"/>
            <a:ext cx="4224300" cy="243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15-20 человек в группе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9" name="Google Shape;939;p53"/>
          <p:cNvSpPr txBox="1"/>
          <p:nvPr/>
        </p:nvSpPr>
        <p:spPr>
          <a:xfrm>
            <a:off x="836199" y="2798628"/>
            <a:ext cx="292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Несколько основных программ: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40" name="Google Shape;940;p53"/>
          <p:cNvCxnSpPr/>
          <p:nvPr/>
        </p:nvCxnSpPr>
        <p:spPr>
          <a:xfrm flipH="1">
            <a:off x="961749" y="3481795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1" name="Google Shape;941;p53"/>
          <p:cNvCxnSpPr/>
          <p:nvPr/>
        </p:nvCxnSpPr>
        <p:spPr>
          <a:xfrm flipH="1">
            <a:off x="961749" y="3219753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2" name="Google Shape;942;p53"/>
          <p:cNvSpPr/>
          <p:nvPr/>
        </p:nvSpPr>
        <p:spPr>
          <a:xfrm>
            <a:off x="360474" y="2893553"/>
            <a:ext cx="475800" cy="1392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53"/>
          <p:cNvSpPr txBox="1"/>
          <p:nvPr/>
        </p:nvSpPr>
        <p:spPr>
          <a:xfrm>
            <a:off x="1374374" y="3067103"/>
            <a:ext cx="3197626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Первые игры на Unreal Engine 4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4" name="Google Shape;944;p53"/>
          <p:cNvSpPr txBox="1"/>
          <p:nvPr/>
        </p:nvSpPr>
        <p:spPr>
          <a:xfrm>
            <a:off x="1374374" y="3323241"/>
            <a:ext cx="3197626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Графы на С++ для начинающих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45" name="Google Shape;945;p53"/>
          <p:cNvCxnSpPr/>
          <p:nvPr/>
        </p:nvCxnSpPr>
        <p:spPr>
          <a:xfrm flipH="1">
            <a:off x="961749" y="3744437"/>
            <a:ext cx="351600" cy="30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6" name="Google Shape;946;p53"/>
          <p:cNvSpPr txBox="1"/>
          <p:nvPr/>
        </p:nvSpPr>
        <p:spPr>
          <a:xfrm>
            <a:off x="1374374" y="3591995"/>
            <a:ext cx="3197626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Графы на С++ для продолжающих</a:t>
            </a:r>
            <a:endParaRPr/>
          </a:p>
        </p:txBody>
      </p:sp>
      <p:pic>
        <p:nvPicPr>
          <p:cNvPr descr="Изображение выглядит как знак, внешний, бутылка, сидит&#10;&#10;Автоматически созданное описание" id="947" name="Google Shape;94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1026" y="2522336"/>
            <a:ext cx="1411565" cy="146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54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Поход ФКН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54" name="Google Shape;954;p54"/>
          <p:cNvCxnSpPr>
            <a:endCxn id="955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55" name="Google Shape;955;p54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54"/>
          <p:cNvSpPr/>
          <p:nvPr/>
        </p:nvSpPr>
        <p:spPr>
          <a:xfrm>
            <a:off x="551275" y="1487375"/>
            <a:ext cx="654900" cy="295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54"/>
          <p:cNvSpPr txBox="1"/>
          <p:nvPr/>
        </p:nvSpPr>
        <p:spPr>
          <a:xfrm>
            <a:off x="1355575" y="1439975"/>
            <a:ext cx="18312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три маршрута</a:t>
            </a:r>
            <a:endParaRPr b="0" i="0" sz="14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58" name="Google Shape;958;p54"/>
          <p:cNvSpPr/>
          <p:nvPr/>
        </p:nvSpPr>
        <p:spPr>
          <a:xfrm>
            <a:off x="551275" y="1974575"/>
            <a:ext cx="654900" cy="295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54"/>
          <p:cNvSpPr txBox="1"/>
          <p:nvPr/>
        </p:nvSpPr>
        <p:spPr>
          <a:xfrm>
            <a:off x="1355575" y="1927175"/>
            <a:ext cx="26619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более 50 км за сутки на длинном маршруте</a:t>
            </a:r>
            <a:endParaRPr b="0" i="0" sz="14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0" name="Google Shape;960;p54"/>
          <p:cNvSpPr/>
          <p:nvPr/>
        </p:nvSpPr>
        <p:spPr>
          <a:xfrm>
            <a:off x="551275" y="2565600"/>
            <a:ext cx="654900" cy="295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54"/>
          <p:cNvSpPr txBox="1"/>
          <p:nvPr/>
        </p:nvSpPr>
        <p:spPr>
          <a:xfrm>
            <a:off x="1355575" y="2518200"/>
            <a:ext cx="28215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70 студентов, а также сотрудники и преподаватели</a:t>
            </a:r>
            <a:endParaRPr b="0" i="0" sz="14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2" name="Google Shape;962;p54"/>
          <p:cNvSpPr/>
          <p:nvPr/>
        </p:nvSpPr>
        <p:spPr>
          <a:xfrm>
            <a:off x="551275" y="3156625"/>
            <a:ext cx="654900" cy="2955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54"/>
          <p:cNvSpPr txBox="1"/>
          <p:nvPr/>
        </p:nvSpPr>
        <p:spPr>
          <a:xfrm>
            <a:off x="1355575" y="3109225"/>
            <a:ext cx="28215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Проводники на маршрутах: Кирилл Головко </a:t>
            </a:r>
            <a:endParaRPr b="0" i="0" sz="1400" u="none" cap="none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Андрей Кончагин</a:t>
            </a:r>
            <a:endParaRPr b="0" i="0" sz="1400" u="none" cap="none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Полина Силина</a:t>
            </a:r>
            <a:endParaRPr b="0" i="0" sz="14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descr="C:\Users\tkolevatyh\Desktop\rqO65Zs_D7k.jpg" id="964" name="Google Shape;96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1326" y="1356400"/>
            <a:ext cx="4022676" cy="301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538" y="1227412"/>
            <a:ext cx="1556377" cy="10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6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0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Рейтинги ВШЭ</a:t>
            </a:r>
            <a:endParaRPr b="0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7" name="Google Shape;197;p16"/>
          <p:cNvCxnSpPr>
            <a:endCxn id="198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8" name="Google Shape;198;p16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6"/>
          <p:cNvSpPr txBox="1"/>
          <p:nvPr/>
        </p:nvSpPr>
        <p:spPr>
          <a:xfrm>
            <a:off x="2361804" y="1505735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2018</a:t>
            </a:r>
            <a:endParaRPr b="1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16"/>
          <p:cNvSpPr txBox="1"/>
          <p:nvPr/>
        </p:nvSpPr>
        <p:spPr>
          <a:xfrm>
            <a:off x="3548922" y="1505735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2019</a:t>
            </a:r>
            <a:endParaRPr b="1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16"/>
          <p:cNvSpPr txBox="1"/>
          <p:nvPr/>
        </p:nvSpPr>
        <p:spPr>
          <a:xfrm>
            <a:off x="627300" y="1984125"/>
            <a:ext cx="212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ru" sz="1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U.S. по математике</a:t>
            </a:r>
            <a:endParaRPr b="1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16"/>
          <p:cNvSpPr txBox="1"/>
          <p:nvPr/>
        </p:nvSpPr>
        <p:spPr>
          <a:xfrm>
            <a:off x="2283982" y="1984125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107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16"/>
          <p:cNvSpPr txBox="1"/>
          <p:nvPr/>
        </p:nvSpPr>
        <p:spPr>
          <a:xfrm>
            <a:off x="3461012" y="1984125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105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4" name="Google Shape;20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0850" y="2879768"/>
            <a:ext cx="1478700" cy="49773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6"/>
          <p:cNvSpPr txBox="1"/>
          <p:nvPr/>
        </p:nvSpPr>
        <p:spPr>
          <a:xfrm>
            <a:off x="2352737" y="2978204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2018</a:t>
            </a:r>
            <a:endParaRPr b="1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16"/>
          <p:cNvSpPr txBox="1"/>
          <p:nvPr/>
        </p:nvSpPr>
        <p:spPr>
          <a:xfrm>
            <a:off x="3575760" y="2978204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2019</a:t>
            </a:r>
            <a:endParaRPr b="1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16"/>
          <p:cNvSpPr txBox="1"/>
          <p:nvPr/>
        </p:nvSpPr>
        <p:spPr>
          <a:xfrm>
            <a:off x="627300" y="3453700"/>
            <a:ext cx="212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ru" sz="1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ARWU по математике</a:t>
            </a:r>
            <a:endParaRPr b="1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16"/>
          <p:cNvSpPr txBox="1"/>
          <p:nvPr/>
        </p:nvSpPr>
        <p:spPr>
          <a:xfrm>
            <a:off x="2274915" y="3456594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76-100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16"/>
          <p:cNvSpPr txBox="1"/>
          <p:nvPr/>
        </p:nvSpPr>
        <p:spPr>
          <a:xfrm>
            <a:off x="3497938" y="3456594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76-100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p16"/>
          <p:cNvSpPr txBox="1"/>
          <p:nvPr/>
        </p:nvSpPr>
        <p:spPr>
          <a:xfrm>
            <a:off x="4693831" y="1505735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2020</a:t>
            </a:r>
            <a:endParaRPr b="1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16"/>
          <p:cNvSpPr txBox="1"/>
          <p:nvPr/>
        </p:nvSpPr>
        <p:spPr>
          <a:xfrm>
            <a:off x="4605921" y="1984125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82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16"/>
          <p:cNvSpPr txBox="1"/>
          <p:nvPr/>
        </p:nvSpPr>
        <p:spPr>
          <a:xfrm>
            <a:off x="4707184" y="2978166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2020</a:t>
            </a:r>
            <a:endParaRPr b="1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16"/>
          <p:cNvSpPr txBox="1"/>
          <p:nvPr/>
        </p:nvSpPr>
        <p:spPr>
          <a:xfrm>
            <a:off x="4629484" y="3454318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101-150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16"/>
          <p:cNvSpPr txBox="1"/>
          <p:nvPr/>
        </p:nvSpPr>
        <p:spPr>
          <a:xfrm>
            <a:off x="5949866" y="2978166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endParaRPr b="1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16"/>
          <p:cNvSpPr txBox="1"/>
          <p:nvPr/>
        </p:nvSpPr>
        <p:spPr>
          <a:xfrm>
            <a:off x="5872044" y="3456556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76-100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6" name="Google Shape;21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6"/>
          <p:cNvSpPr txBox="1"/>
          <p:nvPr/>
        </p:nvSpPr>
        <p:spPr>
          <a:xfrm>
            <a:off x="5890634" y="1501843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endParaRPr b="1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5802724" y="1980233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85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16"/>
          <p:cNvSpPr txBox="1"/>
          <p:nvPr/>
        </p:nvSpPr>
        <p:spPr>
          <a:xfrm>
            <a:off x="6952736" y="1501843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2022</a:t>
            </a:r>
            <a:endParaRPr b="1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16"/>
          <p:cNvSpPr txBox="1"/>
          <p:nvPr/>
        </p:nvSpPr>
        <p:spPr>
          <a:xfrm>
            <a:off x="6864826" y="1980233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85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" name="Google Shape;221;p16"/>
          <p:cNvSpPr txBox="1"/>
          <p:nvPr/>
        </p:nvSpPr>
        <p:spPr>
          <a:xfrm>
            <a:off x="7003712" y="2975310"/>
            <a:ext cx="147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rgbClr val="FFD745"/>
                </a:solidFill>
                <a:latin typeface="Roboto"/>
                <a:ea typeface="Roboto"/>
                <a:cs typeface="Roboto"/>
                <a:sym typeface="Roboto"/>
              </a:rPr>
              <a:t>2022</a:t>
            </a:r>
            <a:endParaRPr b="1" i="0" sz="1400" u="none" cap="none" strike="noStrike">
              <a:solidFill>
                <a:srgbClr val="FFD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p16"/>
          <p:cNvSpPr txBox="1"/>
          <p:nvPr/>
        </p:nvSpPr>
        <p:spPr>
          <a:xfrm>
            <a:off x="6925890" y="3453700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76-100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Образовательные программы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8" name="Google Shape;228;p17"/>
          <p:cNvCxnSpPr>
            <a:endCxn id="229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9" name="Google Shape;229;p17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17"/>
          <p:cNvSpPr/>
          <p:nvPr/>
        </p:nvSpPr>
        <p:spPr>
          <a:xfrm>
            <a:off x="2230534" y="789844"/>
            <a:ext cx="39312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Прикладная математика и информатика</a:t>
            </a:r>
            <a:endParaRPr b="0" i="0" sz="1200" u="none" cap="none" strike="noStrike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Программная инженерия</a:t>
            </a:r>
            <a:endParaRPr b="0" i="0" sz="1200" u="none" cap="none" strike="noStrike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Системная и программная инженерия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17"/>
          <p:cNvSpPr/>
          <p:nvPr/>
        </p:nvSpPr>
        <p:spPr>
          <a:xfrm>
            <a:off x="551116" y="992440"/>
            <a:ext cx="1590600" cy="273900"/>
          </a:xfrm>
          <a:prstGeom prst="chevron">
            <a:avLst>
              <a:gd fmla="val 50000" name="adj"/>
            </a:avLst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17"/>
          <p:cNvSpPr txBox="1"/>
          <p:nvPr/>
        </p:nvSpPr>
        <p:spPr>
          <a:xfrm>
            <a:off x="704116" y="960140"/>
            <a:ext cx="12843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2014/2015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17"/>
          <p:cNvSpPr/>
          <p:nvPr/>
        </p:nvSpPr>
        <p:spPr>
          <a:xfrm>
            <a:off x="2230534" y="1407132"/>
            <a:ext cx="5751416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Науки о данных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Математические методы оптимизации и стохастики (до 2017/2018 года)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34" name="Google Shape;234;p17"/>
          <p:cNvGrpSpPr/>
          <p:nvPr/>
        </p:nvGrpSpPr>
        <p:grpSpPr>
          <a:xfrm>
            <a:off x="547431" y="1474472"/>
            <a:ext cx="1590600" cy="488700"/>
            <a:chOff x="547579" y="1316288"/>
            <a:chExt cx="1590600" cy="488700"/>
          </a:xfrm>
        </p:grpSpPr>
        <p:sp>
          <p:nvSpPr>
            <p:cNvPr id="235" name="Google Shape;235;p17"/>
            <p:cNvSpPr/>
            <p:nvPr/>
          </p:nvSpPr>
          <p:spPr>
            <a:xfrm>
              <a:off x="547579" y="1348588"/>
              <a:ext cx="1590600" cy="273900"/>
            </a:xfrm>
            <a:prstGeom prst="chevron">
              <a:avLst>
                <a:gd fmla="val 50000" name="adj"/>
              </a:avLst>
            </a:prstGeom>
            <a:solidFill>
              <a:srgbClr val="FFD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6" name="Google Shape;236;p17"/>
            <p:cNvSpPr txBox="1"/>
            <p:nvPr/>
          </p:nvSpPr>
          <p:spPr>
            <a:xfrm>
              <a:off x="700579" y="1316288"/>
              <a:ext cx="12843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714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ru" sz="1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2015/2016</a:t>
              </a:r>
              <a:endParaRPr b="0" i="0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7" name="Google Shape;237;p17"/>
          <p:cNvSpPr/>
          <p:nvPr/>
        </p:nvSpPr>
        <p:spPr>
          <a:xfrm>
            <a:off x="2230386" y="1866492"/>
            <a:ext cx="3793800" cy="309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Анализ данных в биологии и медицине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38" name="Google Shape;238;p17"/>
          <p:cNvGrpSpPr/>
          <p:nvPr/>
        </p:nvGrpSpPr>
        <p:grpSpPr>
          <a:xfrm>
            <a:off x="540888" y="1832486"/>
            <a:ext cx="1590600" cy="488700"/>
            <a:chOff x="541036" y="2393039"/>
            <a:chExt cx="1590600" cy="488700"/>
          </a:xfrm>
        </p:grpSpPr>
        <p:sp>
          <p:nvSpPr>
            <p:cNvPr id="239" name="Google Shape;239;p17"/>
            <p:cNvSpPr/>
            <p:nvPr/>
          </p:nvSpPr>
          <p:spPr>
            <a:xfrm>
              <a:off x="541036" y="2421487"/>
              <a:ext cx="1590600" cy="273900"/>
            </a:xfrm>
            <a:prstGeom prst="chevron">
              <a:avLst>
                <a:gd fmla="val 50000" name="adj"/>
              </a:avLst>
            </a:prstGeom>
            <a:solidFill>
              <a:srgbClr val="FFD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0" name="Google Shape;240;p17"/>
            <p:cNvSpPr txBox="1"/>
            <p:nvPr/>
          </p:nvSpPr>
          <p:spPr>
            <a:xfrm>
              <a:off x="694036" y="2393039"/>
              <a:ext cx="12843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714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ru" sz="1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2016/2017</a:t>
              </a:r>
              <a:endParaRPr b="0" i="0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1" name="Google Shape;241;p17"/>
          <p:cNvSpPr/>
          <p:nvPr/>
        </p:nvSpPr>
        <p:spPr>
          <a:xfrm>
            <a:off x="2240614" y="2120194"/>
            <a:ext cx="4387286" cy="814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Математика машинного обучения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Финансовые технологии и анализ данных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Системное программирование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42" name="Google Shape;242;p17"/>
          <p:cNvGrpSpPr/>
          <p:nvPr/>
        </p:nvGrpSpPr>
        <p:grpSpPr>
          <a:xfrm>
            <a:off x="551116" y="2271726"/>
            <a:ext cx="1590600" cy="488700"/>
            <a:chOff x="541036" y="2892691"/>
            <a:chExt cx="1590600" cy="488700"/>
          </a:xfrm>
        </p:grpSpPr>
        <p:sp>
          <p:nvSpPr>
            <p:cNvPr id="243" name="Google Shape;243;p17"/>
            <p:cNvSpPr/>
            <p:nvPr/>
          </p:nvSpPr>
          <p:spPr>
            <a:xfrm>
              <a:off x="541036" y="2921243"/>
              <a:ext cx="1590600" cy="273900"/>
            </a:xfrm>
            <a:prstGeom prst="chevron">
              <a:avLst>
                <a:gd fmla="val 50000" name="adj"/>
              </a:avLst>
            </a:prstGeom>
            <a:solidFill>
              <a:srgbClr val="FFD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4" name="Google Shape;244;p17"/>
            <p:cNvSpPr txBox="1"/>
            <p:nvPr/>
          </p:nvSpPr>
          <p:spPr>
            <a:xfrm>
              <a:off x="694036" y="2892691"/>
              <a:ext cx="12843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714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ru" sz="1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2017/2018</a:t>
              </a:r>
              <a:endParaRPr b="0" i="0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5" name="Google Shape;245;p17"/>
          <p:cNvSpPr/>
          <p:nvPr/>
        </p:nvSpPr>
        <p:spPr>
          <a:xfrm>
            <a:off x="2236929" y="2743237"/>
            <a:ext cx="3519300" cy="269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ru" sz="1200" u="none" cap="none" strike="noStrik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Прикладной анализ данных</a:t>
            </a:r>
            <a:endParaRPr b="0" i="0" sz="1200" u="none" cap="none" strike="noStrike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46" name="Google Shape;246;p17"/>
          <p:cNvGrpSpPr/>
          <p:nvPr/>
        </p:nvGrpSpPr>
        <p:grpSpPr>
          <a:xfrm>
            <a:off x="547431" y="2723478"/>
            <a:ext cx="1590600" cy="488700"/>
            <a:chOff x="540888" y="3829779"/>
            <a:chExt cx="1590600" cy="488700"/>
          </a:xfrm>
        </p:grpSpPr>
        <p:sp>
          <p:nvSpPr>
            <p:cNvPr id="247" name="Google Shape;247;p17"/>
            <p:cNvSpPr/>
            <p:nvPr/>
          </p:nvSpPr>
          <p:spPr>
            <a:xfrm>
              <a:off x="540888" y="3851879"/>
              <a:ext cx="1590600" cy="273900"/>
            </a:xfrm>
            <a:prstGeom prst="chevron">
              <a:avLst>
                <a:gd fmla="val 50000" name="adj"/>
              </a:avLst>
            </a:prstGeom>
            <a:solidFill>
              <a:srgbClr val="FFD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8" name="Google Shape;248;p17"/>
            <p:cNvSpPr txBox="1"/>
            <p:nvPr/>
          </p:nvSpPr>
          <p:spPr>
            <a:xfrm>
              <a:off x="693888" y="3829779"/>
              <a:ext cx="12843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714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ru" sz="1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2018/2019</a:t>
              </a:r>
              <a:endParaRPr b="0" i="0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2218552" y="3383893"/>
            <a:ext cx="5751564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Компьютерные науки и анализ данных (дистанционная)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Машинное обучение и высоконагруженные системы (дистанционная)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50" name="Google Shape;250;p17"/>
          <p:cNvGrpSpPr/>
          <p:nvPr/>
        </p:nvGrpSpPr>
        <p:grpSpPr>
          <a:xfrm>
            <a:off x="551116" y="3104381"/>
            <a:ext cx="1590600" cy="488700"/>
            <a:chOff x="540888" y="4311862"/>
            <a:chExt cx="1590600" cy="488700"/>
          </a:xfrm>
        </p:grpSpPr>
        <p:sp>
          <p:nvSpPr>
            <p:cNvPr id="251" name="Google Shape;251;p17"/>
            <p:cNvSpPr/>
            <p:nvPr/>
          </p:nvSpPr>
          <p:spPr>
            <a:xfrm>
              <a:off x="540888" y="4344162"/>
              <a:ext cx="1590600" cy="273900"/>
            </a:xfrm>
            <a:prstGeom prst="chevron">
              <a:avLst>
                <a:gd fmla="val 50000" name="adj"/>
              </a:avLst>
            </a:prstGeom>
            <a:solidFill>
              <a:srgbClr val="FFD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2" name="Google Shape;252;p17"/>
            <p:cNvSpPr txBox="1"/>
            <p:nvPr/>
          </p:nvSpPr>
          <p:spPr>
            <a:xfrm>
              <a:off x="693888" y="4311862"/>
              <a:ext cx="12843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714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ru" sz="1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2020/2021</a:t>
              </a:r>
              <a:endParaRPr b="0" i="0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3" name="Google Shape;253;p17"/>
          <p:cNvSpPr txBox="1"/>
          <p:nvPr/>
        </p:nvSpPr>
        <p:spPr>
          <a:xfrm>
            <a:off x="2236929" y="3106894"/>
            <a:ext cx="297766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Master of Data Science (online)</a:t>
            </a:r>
            <a:endParaRPr/>
          </a:p>
        </p:txBody>
      </p:sp>
      <p:grpSp>
        <p:nvGrpSpPr>
          <p:cNvPr id="254" name="Google Shape;254;p17"/>
          <p:cNvGrpSpPr/>
          <p:nvPr/>
        </p:nvGrpSpPr>
        <p:grpSpPr>
          <a:xfrm>
            <a:off x="547431" y="3504037"/>
            <a:ext cx="1590600" cy="488700"/>
            <a:chOff x="540888" y="4311862"/>
            <a:chExt cx="1590600" cy="488700"/>
          </a:xfrm>
        </p:grpSpPr>
        <p:sp>
          <p:nvSpPr>
            <p:cNvPr id="255" name="Google Shape;255;p17"/>
            <p:cNvSpPr/>
            <p:nvPr/>
          </p:nvSpPr>
          <p:spPr>
            <a:xfrm>
              <a:off x="540888" y="4344162"/>
              <a:ext cx="1590600" cy="273900"/>
            </a:xfrm>
            <a:prstGeom prst="chevron">
              <a:avLst>
                <a:gd fmla="val 50000" name="adj"/>
              </a:avLst>
            </a:prstGeom>
            <a:solidFill>
              <a:srgbClr val="FFD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6" name="Google Shape;256;p17"/>
            <p:cNvSpPr txBox="1"/>
            <p:nvPr/>
          </p:nvSpPr>
          <p:spPr>
            <a:xfrm>
              <a:off x="693888" y="4311862"/>
              <a:ext cx="12843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714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ru" sz="1600" u="none" cap="none" strike="noStrik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2021/2022</a:t>
              </a:r>
              <a:endParaRPr b="0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57" name="Google Shape;25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7"/>
          <p:cNvSpPr/>
          <p:nvPr/>
        </p:nvSpPr>
        <p:spPr>
          <a:xfrm>
            <a:off x="2236929" y="3899539"/>
            <a:ext cx="4499903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Экономика и анализ данных</a:t>
            </a:r>
            <a:endParaRPr b="0" i="0" sz="1200" u="none" cap="none" strike="noStrike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Современные компьютерные науки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59" name="Google Shape;259;p17"/>
          <p:cNvGrpSpPr/>
          <p:nvPr/>
        </p:nvGrpSpPr>
        <p:grpSpPr>
          <a:xfrm>
            <a:off x="549333" y="3945518"/>
            <a:ext cx="1590600" cy="488700"/>
            <a:chOff x="540888" y="4311862"/>
            <a:chExt cx="1590600" cy="488700"/>
          </a:xfrm>
        </p:grpSpPr>
        <p:sp>
          <p:nvSpPr>
            <p:cNvPr id="260" name="Google Shape;260;p17"/>
            <p:cNvSpPr/>
            <p:nvPr/>
          </p:nvSpPr>
          <p:spPr>
            <a:xfrm>
              <a:off x="540888" y="4344162"/>
              <a:ext cx="1590600" cy="273900"/>
            </a:xfrm>
            <a:prstGeom prst="chevron">
              <a:avLst>
                <a:gd fmla="val 50000" name="adj"/>
              </a:avLst>
            </a:prstGeom>
            <a:solidFill>
              <a:srgbClr val="FFD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1" name="Google Shape;261;p17"/>
            <p:cNvSpPr txBox="1"/>
            <p:nvPr/>
          </p:nvSpPr>
          <p:spPr>
            <a:xfrm>
              <a:off x="693888" y="4311862"/>
              <a:ext cx="12843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714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ru" sz="1600" u="none" cap="none" strike="noStrik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2022/2023</a:t>
              </a:r>
              <a:endParaRPr b="0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62" name="Google Shape;262;p17"/>
          <p:cNvSpPr/>
          <p:nvPr/>
        </p:nvSpPr>
        <p:spPr>
          <a:xfrm>
            <a:off x="2236929" y="4415185"/>
            <a:ext cx="4499903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Анализ данных в девелопменте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63" name="Google Shape;263;p17"/>
          <p:cNvGrpSpPr/>
          <p:nvPr/>
        </p:nvGrpSpPr>
        <p:grpSpPr>
          <a:xfrm>
            <a:off x="540888" y="4377474"/>
            <a:ext cx="1590600" cy="488700"/>
            <a:chOff x="540888" y="4311862"/>
            <a:chExt cx="1590600" cy="488700"/>
          </a:xfrm>
        </p:grpSpPr>
        <p:sp>
          <p:nvSpPr>
            <p:cNvPr id="264" name="Google Shape;264;p17"/>
            <p:cNvSpPr/>
            <p:nvPr/>
          </p:nvSpPr>
          <p:spPr>
            <a:xfrm>
              <a:off x="540888" y="4344162"/>
              <a:ext cx="1590600" cy="273900"/>
            </a:xfrm>
            <a:prstGeom prst="chevron">
              <a:avLst>
                <a:gd fmla="val 50000" name="adj"/>
              </a:avLst>
            </a:prstGeom>
            <a:solidFill>
              <a:srgbClr val="FFD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5" name="Google Shape;265;p17"/>
            <p:cNvSpPr txBox="1"/>
            <p:nvPr/>
          </p:nvSpPr>
          <p:spPr>
            <a:xfrm>
              <a:off x="693888" y="4311862"/>
              <a:ext cx="12843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714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ru" sz="1600" u="none" cap="none" strike="noStrik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2022/2023</a:t>
              </a:r>
              <a:endParaRPr b="0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ПМИ vs ПАД vs ПИ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1" name="Google Shape;271;p18"/>
          <p:cNvCxnSpPr>
            <a:endCxn id="272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2" name="Google Shape;272;p18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73" name="Google Shape;273;p18"/>
          <p:cNvGraphicFramePr/>
          <p:nvPr/>
        </p:nvGraphicFramePr>
        <p:xfrm>
          <a:off x="497325" y="1047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{A2658745-3EE7-40E2-A74F-E06E53C84338}</a:tableStyleId>
              </a:tblPr>
              <a:tblGrid>
                <a:gridCol w="2582575"/>
                <a:gridCol w="2582575"/>
                <a:gridCol w="2582575"/>
              </a:tblGrid>
              <a:tr h="343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145 бюджетных мест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90 платных мест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135 бюджетных мест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Много базовой математики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Много базовой математики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Немного меньше базовой математики, больше разработки ПО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На русском, с некоторыми английскими курсами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На английском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На русском, с некоторыми английскими курсами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9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Фокус на исследованиях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Фокус на прикладном 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анализе данных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Фокус на разработке ПО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0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Несколько специализаций, наборы курсов по выбору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Фокус на прикладном анализе данных, небольшой объем выборнорности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Две специализации, но шире круг и число курсов по выбору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9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Вводный курс экономики + майнор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Цикл экономических дисциплин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Упор на экономику фирмы и разработки ПО + майнор (по желанию)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74" name="Google Shape;274;p18"/>
          <p:cNvSpPr/>
          <p:nvPr/>
        </p:nvSpPr>
        <p:spPr>
          <a:xfrm>
            <a:off x="865025" y="1039275"/>
            <a:ext cx="1921800" cy="369000"/>
          </a:xfrm>
          <a:prstGeom prst="rect">
            <a:avLst/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ПМИ</a:t>
            </a:r>
            <a:endParaRPr b="0" i="0" sz="14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75" name="Google Shape;275;p18"/>
          <p:cNvSpPr/>
          <p:nvPr/>
        </p:nvSpPr>
        <p:spPr>
          <a:xfrm>
            <a:off x="3410288" y="1039275"/>
            <a:ext cx="1921800" cy="369000"/>
          </a:xfrm>
          <a:prstGeom prst="rect">
            <a:avLst/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ПАД</a:t>
            </a:r>
            <a:endParaRPr b="0" i="0" sz="14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76" name="Google Shape;276;p18"/>
          <p:cNvSpPr/>
          <p:nvPr/>
        </p:nvSpPr>
        <p:spPr>
          <a:xfrm>
            <a:off x="6002238" y="1039275"/>
            <a:ext cx="1921800" cy="369000"/>
          </a:xfrm>
          <a:prstGeom prst="rect">
            <a:avLst/>
          </a:prstGeom>
          <a:solidFill>
            <a:srgbClr val="FFD7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ПИ</a:t>
            </a:r>
            <a:endParaRPr b="0" i="0" sz="14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77" name="Google Shape;27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"/>
          <p:cNvSpPr txBox="1"/>
          <p:nvPr/>
        </p:nvSpPr>
        <p:spPr>
          <a:xfrm>
            <a:off x="551266" y="110650"/>
            <a:ext cx="6753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Факультативы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3" name="Google Shape;283;p19"/>
          <p:cNvCxnSpPr>
            <a:endCxn id="284" idx="2"/>
          </p:cNvCxnSpPr>
          <p:nvPr/>
        </p:nvCxnSpPr>
        <p:spPr>
          <a:xfrm>
            <a:off x="-24090" y="693999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4" name="Google Shape;284;p19"/>
          <p:cNvSpPr/>
          <p:nvPr/>
        </p:nvSpPr>
        <p:spPr>
          <a:xfrm>
            <a:off x="6885810" y="557049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p19"/>
          <p:cNvSpPr/>
          <p:nvPr/>
        </p:nvSpPr>
        <p:spPr>
          <a:xfrm>
            <a:off x="1140800" y="2185974"/>
            <a:ext cx="442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9"/>
          <p:cNvSpPr txBox="1"/>
          <p:nvPr/>
        </p:nvSpPr>
        <p:spPr>
          <a:xfrm>
            <a:off x="5563400" y="1661646"/>
            <a:ext cx="3650700" cy="23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Адаптационные: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Adaptation Course in Discrete Mathematics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Введение в программирование (C#)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Практикум по линейной алгебре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Вводный курс по математическому анализу</a:t>
            </a:r>
            <a:endParaRPr/>
          </a:p>
        </p:txBody>
      </p:sp>
      <p:sp>
        <p:nvSpPr>
          <p:cNvPr id="287" name="Google Shape;287;p19"/>
          <p:cNvSpPr txBox="1"/>
          <p:nvPr/>
        </p:nvSpPr>
        <p:spPr>
          <a:xfrm>
            <a:off x="551266" y="1671808"/>
            <a:ext cx="53715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Примеры основных: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Продвинутые алгоритмы и структуры данных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Введение в топологию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Машинное обучение в Process Mining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Случайные графы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Введение в алгебраическую геометрию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От олимпиадной к высшей математике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ru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Международные практики в управлении разработкой ПО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19"/>
          <p:cNvSpPr txBox="1"/>
          <p:nvPr/>
        </p:nvSpPr>
        <p:spPr>
          <a:xfrm>
            <a:off x="551266" y="919691"/>
            <a:ext cx="643396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 втором семестре 2020 года на факультете проводится 14 основных и шесть адаптационных факультативов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9"/>
          <p:cNvSpPr/>
          <p:nvPr/>
        </p:nvSpPr>
        <p:spPr>
          <a:xfrm>
            <a:off x="618425" y="2185974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19"/>
          <p:cNvSpPr/>
          <p:nvPr/>
        </p:nvSpPr>
        <p:spPr>
          <a:xfrm>
            <a:off x="618425" y="2533674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19"/>
          <p:cNvSpPr/>
          <p:nvPr/>
        </p:nvSpPr>
        <p:spPr>
          <a:xfrm>
            <a:off x="618425" y="2835740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19"/>
          <p:cNvSpPr/>
          <p:nvPr/>
        </p:nvSpPr>
        <p:spPr>
          <a:xfrm>
            <a:off x="618425" y="3137806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" name="Google Shape;293;p19"/>
          <p:cNvSpPr/>
          <p:nvPr/>
        </p:nvSpPr>
        <p:spPr>
          <a:xfrm>
            <a:off x="618425" y="3470951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p19"/>
          <p:cNvSpPr/>
          <p:nvPr/>
        </p:nvSpPr>
        <p:spPr>
          <a:xfrm>
            <a:off x="618425" y="4109809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" name="Google Shape;295;p19"/>
          <p:cNvSpPr/>
          <p:nvPr/>
        </p:nvSpPr>
        <p:spPr>
          <a:xfrm>
            <a:off x="5651634" y="2185974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6" name="Google Shape;296;p19"/>
          <p:cNvSpPr/>
          <p:nvPr/>
        </p:nvSpPr>
        <p:spPr>
          <a:xfrm>
            <a:off x="5651634" y="2835740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p19"/>
          <p:cNvSpPr/>
          <p:nvPr/>
        </p:nvSpPr>
        <p:spPr>
          <a:xfrm>
            <a:off x="5651634" y="3137806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8" name="Google Shape;298;p19"/>
          <p:cNvSpPr txBox="1"/>
          <p:nvPr/>
        </p:nvSpPr>
        <p:spPr>
          <a:xfrm>
            <a:off x="788327" y="4755851"/>
            <a:ext cx="354991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https://cs.hse.ru/electives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9"/>
          <p:cNvSpPr/>
          <p:nvPr/>
        </p:nvSpPr>
        <p:spPr>
          <a:xfrm>
            <a:off x="618425" y="3776664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0" name="Google Shape;30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9"/>
          <p:cNvSpPr/>
          <p:nvPr/>
        </p:nvSpPr>
        <p:spPr>
          <a:xfrm>
            <a:off x="5651634" y="3470951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0"/>
          <p:cNvSpPr txBox="1"/>
          <p:nvPr/>
        </p:nvSpPr>
        <p:spPr>
          <a:xfrm>
            <a:off x="488583" y="1310120"/>
            <a:ext cx="7141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ru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Проекты: </a:t>
            </a:r>
            <a:r>
              <a:rPr b="0" i="0" lang="ru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студент выполняет исследовательский или прикладной проект в рамках учебного процесса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ru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Командные проекты: </a:t>
            </a:r>
            <a:r>
              <a:rPr b="0" i="0" lang="ru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студенты учатся взаимодействию в команде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ru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Стажировки и практики в компаниях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ru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Поддержка предпринимательской деятельности студентов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ru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Конференция CoCoS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7" name="Google Shape;307;p20"/>
          <p:cNvSpPr/>
          <p:nvPr/>
        </p:nvSpPr>
        <p:spPr>
          <a:xfrm>
            <a:off x="625176" y="1444372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" name="Google Shape;308;p20"/>
          <p:cNvSpPr/>
          <p:nvPr/>
        </p:nvSpPr>
        <p:spPr>
          <a:xfrm>
            <a:off x="615471" y="2064857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9" name="Google Shape;309;p20"/>
          <p:cNvSpPr/>
          <p:nvPr/>
        </p:nvSpPr>
        <p:spPr>
          <a:xfrm>
            <a:off x="615471" y="2685342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0" name="Google Shape;310;p20"/>
          <p:cNvSpPr/>
          <p:nvPr/>
        </p:nvSpPr>
        <p:spPr>
          <a:xfrm>
            <a:off x="615471" y="3403416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1" name="Google Shape;311;p20"/>
          <p:cNvSpPr txBox="1"/>
          <p:nvPr/>
        </p:nvSpPr>
        <p:spPr>
          <a:xfrm>
            <a:off x="851877" y="4804461"/>
            <a:ext cx="33528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https://cs.hse.ru/cppr/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226" y="4588075"/>
            <a:ext cx="1991228" cy="577388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0"/>
          <p:cNvSpPr txBox="1"/>
          <p:nvPr/>
        </p:nvSpPr>
        <p:spPr>
          <a:xfrm>
            <a:off x="273435" y="34799"/>
            <a:ext cx="6395154" cy="10038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Центр практик, проектной работы и предпринимательства</a:t>
            </a:r>
            <a:endParaRPr b="1" i="0" sz="3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14" name="Google Shape;314;p20"/>
          <p:cNvCxnSpPr/>
          <p:nvPr/>
        </p:nvCxnSpPr>
        <p:spPr>
          <a:xfrm>
            <a:off x="0" y="1107588"/>
            <a:ext cx="6909900" cy="0"/>
          </a:xfrm>
          <a:prstGeom prst="straightConnector1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5" name="Google Shape;315;p20"/>
          <p:cNvSpPr/>
          <p:nvPr/>
        </p:nvSpPr>
        <p:spPr>
          <a:xfrm>
            <a:off x="6920597" y="976141"/>
            <a:ext cx="273900" cy="273900"/>
          </a:xfrm>
          <a:prstGeom prst="ellipse">
            <a:avLst/>
          </a:prstGeom>
          <a:noFill/>
          <a:ln cap="flat" cmpd="sng" w="76200">
            <a:solidFill>
              <a:srgbClr val="FFD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20"/>
          <p:cNvSpPr/>
          <p:nvPr/>
        </p:nvSpPr>
        <p:spPr>
          <a:xfrm>
            <a:off x="615471" y="3043329"/>
            <a:ext cx="114900" cy="114000"/>
          </a:xfrm>
          <a:prstGeom prst="ellipse">
            <a:avLst/>
          </a:prstGeom>
          <a:solidFill>
            <a:srgbClr val="FFC6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