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8" r:id="rId3"/>
    <p:sldId id="260" r:id="rId4"/>
    <p:sldId id="261" r:id="rId5"/>
    <p:sldId id="262" r:id="rId6"/>
    <p:sldId id="264" r:id="rId7"/>
    <p:sldId id="301" r:id="rId8"/>
    <p:sldId id="285" r:id="rId9"/>
    <p:sldId id="286" r:id="rId10"/>
    <p:sldId id="287" r:id="rId11"/>
    <p:sldId id="295" r:id="rId12"/>
    <p:sldId id="294" r:id="rId13"/>
    <p:sldId id="290" r:id="rId14"/>
    <p:sldId id="275" r:id="rId15"/>
    <p:sldId id="297" r:id="rId16"/>
    <p:sldId id="293" r:id="rId17"/>
    <p:sldId id="29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900"/>
    <a:srgbClr val="0F2D69"/>
    <a:srgbClr val="374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4" autoAdjust="0"/>
    <p:restoredTop sz="95465" autoAdjust="0"/>
  </p:normalViewPr>
  <p:slideViewPr>
    <p:cSldViewPr snapToGrid="0" snapToObjects="1" showGuides="1">
      <p:cViewPr varScale="1">
        <p:scale>
          <a:sx n="73" d="100"/>
          <a:sy n="73" d="100"/>
        </p:scale>
        <p:origin x="834" y="66"/>
      </p:cViewPr>
      <p:guideLst>
        <p:guide orient="horz" pos="5"/>
        <p:guide pos="7680"/>
      </p:guideLst>
    </p:cSldViewPr>
  </p:slideViewPr>
  <p:notesTextViewPr>
    <p:cViewPr>
      <p:scale>
        <a:sx n="45" d="100"/>
        <a:sy n="4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7T20:34:13.537"/>
    </inkml:context>
    <inkml:brush xml:id="br0">
      <inkml:brushProperty name="width" value="0.2" units="cm"/>
      <inkml:brushProperty name="height" value="0.2" units="cm"/>
      <inkml:brushProperty name="color" value="#FFFFFF"/>
      <inkml:brushProperty name="transparency" value="168"/>
    </inkml:brush>
  </inkml:definitions>
  <inkml:trace contextRef="#ctx0" brushRef="#br0">2040 156 24575,'-26'-19'0,"6"3"0,8 4 0,4 2 0,1 0 0,1 1 0,1 2 0,1 2 0,1 2 0,-1-4 0,0 1 0,0-3 0,-1 0 0,0 1 0,0 0 0,1 2 0,1 2 0,-1 2 0,-2 0 0,0 0 0,0 1 0,2 1 0,-2-1 0,-1 1 0,-2 0 0,-3 0 0,-1 0 0,0 1 0,0 2 0,3 0 0,2 2 0,1 1 0,2-1 0,-1 1 0,-1 1 0,0 1 0,0 1 0,-1-1 0,3 1 0,-1-2 0,0 1 0,0-1 0,-1 0 0,0 2 0,-1 1 0,0 1 0,0 1 0,2-2 0,1-1 0,1-2 0,1-1 0,0-1 0,0 1 0,-1 1 0,0 0 0,0 1 0,-1-1 0,0 2 0,-1 1 0,0 1 0,-1 1 0,-1 0 0,-1 1 0,0-1 0,1-1 0,1-1 0,1-1 0,2-2 0,1-1 0,0-2 0,0 1 0,-1 0 0,-2 2 0,-1 0 0,1 0 0,0 1 0,0-2 0,2 0 0,0-3 0,0 0 0,-2 0 0,0 0 0,-1 1 0,2-1 0,0 0 0,0-1 0,1 0 0,-1-1 0,1-6 0,3 1 0,3-7 0,3 3 0,4-4 0,2-2 0,1-1 0,0 1 0,-4 5 0,-1 2 0,-1 3 0,-1 1 0,-2 1 0,3-2 0,0-1 0,2-2 0,0-2 0,2-1 0,0-1 0,0 1 0,-3 2 0,-2 3 0,-2 3 0,-15 13 0,-6 9 0,-15 16 0,-1 4 0,2-2 0,5-6 0,6-6 0,6-8 0,6-6 0,2-3 0,3-4 0,1-1 0,-2-1 0,0-3 0,-1 1 0,-1-1 0,0 0 0,-2 0 0,1 0 0,-1 0 0,1 0 0,1 0 0,0 0 0,1 0 0,1 0 0,1 0 0,-3 0 0,2 0 0,-2 0 0,2 0 0,0 0 0,-1 0 0,2 0 0,-4 0 0,3 0 0,-2 0 0,2 0 0,-2 0 0,1 0 0,1 0 0,0 0 0,-3 0 0,1 0 0,-5 0 0,2 0 0,0 0 0,2 0 0,2 0 0,0-1 0,1 0 0,-1-1 0,0-1 0,-1 1 0,2 0 0,0 0 0,0-1 0,2 0 0,-2-1 0,1-1 0,0 1 0,1-1 0,-2 0 0,2 1 0,-1-1 0,1 2 0,-2-3 0,2 3 0,-2-3 0,1 2 0,1 1 0,-1-1 0,-1 1 0,1-1 0,-1 0 0,1 0 0,0 1 0,0-1 0,0 1 0,0 0 0,-1 0 0,0 0 0,1 0 0,-1 0 0,0 0 0,-1 0 0,0-1 0,0 0 0,0 1 0,1 0 0,0 0 0,0 0 0,0 1 0,0 0 0,0 0 0,-2 0 0,2 0 0,-3 1 0,2 0 0,0 0 0,0 0 0,-1 0 0,1 1 0,-1-1 0,1 0 0,-2-1 0,1 0 0,-1 1 0,1-1 0,1 1 0,0 0 0,2 1 0,-2 0 0,1 0 0,0 0 0,-1-1 0,0 0 0,0 0 0,1 0 0,0 1 0,-2 0 0,2 0 0,0 0 0,-1 0 0,2 0 0,-2 0 0,0 0 0,0 0 0,0 0 0,1-1 0,0 0 0,0 0 0,-3 0 0,1 0 0,-1 0 0,1 0 0,2 1 0,1 0 0,-3 0 0,2 0 0,-4 0 0,2 0 0,0 0 0,-1 0 0,-2 0 0,0 0 0,-1 0 0,1 0 0,0 0 0,1 0 0,-1 0 0,1 0 0,1 1 0,1-1 0,2 2 0,1 0 0,-1 0 0,1 1 0,-1 0 0,0 0 0,1-1 0,0 1 0,-2-1 0,2 0 0,-2 0 0,1 0 0,-1-1 0,-1 2 0,0-2 0,0 1 0,0 0 0,0 0 0,1 0 0,-1 0 0,0-1 0,0 0 0,0 0 0,-1 1 0,2-1 0,-1 0 0,1 0 0,-1-1 0,-1 0 0,-1 1 0,0 0 0,-2 1 0,0 0 0,0 0 0,0 0 0,2 0 0,0 0 0,1 0 0,1-1 0,1 0 0,1 0 0,1 0 0,-2 0 0,1 1 0,-2-1 0,3 0 0,-1 0 0,-1-1 0,0 0 0,0 0 0,1 0 0,0 0 0,-1 0 0,0 0 0,0 0 0,0 0 0,1 0 0,-1 0 0,1 0 0,0 0 0,-1 0 0,1 0 0,-2 0 0,2 0 0,-1 0 0,1 0 0,-1 0 0,1 0 0,-1 0 0,2 0 0,-2 0 0,1 0 0,0 0 0,-1 0 0,2 0 0,-3 0 0,2 0 0,0 0 0,-1 0 0,2 0 0,-2-1 0,1 0 0,0-2 0,0 0 0,1 0 0,-1 1 0,0-1 0,1 3 0,-2-2 0,1 1 0,1-1 0,-1-2 0,0 3 0,14 11 0,-5-4 0,14 11 0,-6-8 0,0 1 0,3 1 0,0 1 0,1 2 0,2 1 0,0 2 0,-2-2 0,-3-2 0,-2-2 0,-3-3 0,-2-3 0,-1 0 0,-2-2 0,1 0 0,0-1 0,0 2 0,1-1 0,-2 1 0,0 1 0,-3 0 0,1 1 0,-1-1 0,0 0 0,0 1 0,0-1 0,0 0 0,1 1 0,0-1 0,0 0 0,1 1 0,-2-2 0,3 2 0,-1-1 0,0 0 0,1 0 0,-2 1 0,2-1 0,-1 0 0,0 0 0,0 2 0,1-1 0,-1 0 0,0 1 0,1-1 0,-1 0 0,0 0 0,1 0 0,-1-1 0,0 0 0,1 0 0,-1-1 0,0 1 0,3 1 0,-3-2 0,2 3 0,-1-3 0,-1 0 0,2 1 0,0 0 0,2 2 0,0-1 0,0 0 0,0 1 0,1-1 0,-1 1 0,1-2 0,-2 0 0,1 0 0,-1-2 0,1 1 0,0-1 0,1 1 0,0 0 0,1-1 0,-2-1 0,1 1 0,-2-1 0,0 1 0,2 1 0,-1-1 0,3 2 0,1 0 0,2 1 0,2 0 0,0 2 0,-1-1 0,0-1 0,-2 0 0,-2-2 0,0 1 0,-2-2 0,-1-1 0,0 0 0,-2 0 0,2-1 0,-1 0 0,0 0 0,2-1 0,-3 0 0,3 0 0,-1 0 0,1 0 0,3 0 0,1 0 0,0 0 0,0 0 0,-1 0 0,-2 0 0,0 0 0,-1 0 0,1 0 0,2 0 0,-1 0 0,1 0 0,-2 0 0,-1 0 0,-2 0 0,1 0 0,-1 0 0,1 0 0,0 0 0,1-1 0,7-2 0,4-2 0,1-1 0,-1 1 0,-6 1 0,-3 1 0,-3 1 0,-1-1 0,0 0 0,0 1 0,1-1 0,-1 0 0,-1 1 0,1-1 0,-1 1 0,3-2 0,-2 1 0,2-1 0,-1 1 0,2-1 0,2 0 0,1-1 0,1 0 0,-2 1 0,0 0 0,-3 0 0,0 2 0,-2-1 0,1 1 0,-1-2 0,3-1 0,1 0 0,3-2 0,1-1 0,1 0 0,-1-1 0,-2 2 0,-1 0 0,-3 2 0,-1 1 0,-1 1 0,-1 1 0,2-1 0,-1 0 0,1-1 0,-1 0 0,0-1 0,-2 0 0,-1 0 0,-1 0 0,-1-1 0,0 1 0,0-1 0,0-1 0,-4-2 0,-3-3 0,-5 0 0,-5-1 0,-3-1 0,-3 0 0,-3 1 0,-1 3 0,0 0 0,2 2 0,4 1 0,6 1 0,5 1 0,4-1 0,3 1 0,3-3 0,0-2 0,0-1 0,-1 0 0,-1 3 0,-1 2 0,-1 3 0,-2 2 0,-2 0 0,-2 1 0,-4-1 0,-3 0 0,-3-1 0,-3 1 0,0 1 0,-1 0 0,0 0 0,0 0 0,0 0 0,3 0 0,0 0 0,3 0 0,1 0 0,0 0 0,0 0 0,-1 0 0,1 0 0,3 1 0,1 1 0,3 1 0,2 1 0,2 1 0,0 0 0,2 1 0,3 0 0,0-1 0,1 0 0,-1 1 0,1-1 0,-1 1 0,0-1 0,0 0 0,1 1 0,0-1 0,0 0 0,-1 1 0,-3-3 0,-1 1 0,-1-4 0,1-1 0,-1-4 0,3 0 0,0-5 0,2 3 0,-1 0 0,1 2 0,-2 1 0,7 17 0,2-4 0,6 13 0,2-10 0,1 1 0,0-2 0,-4-2 0,-2-4 0,-2-2 0,0 0 0,4 0 0,3 2 0,2 2 0,3 2 0,2 3 0,0 1 0,-1-1 0,-1-1 0,-1-2 0,-1-1 0,-1-3 0,1-2 0,-1-2 0,3-1 0,1-1 0,3-3 0,-1-3 0,-2-2 0,-4 0 0,-3 1 0,-3 2 0,-1 0 0,1 1 0,3 0 0,4 0 0,7-2 0,6-1 0,4-1 0,4-1 0,1 1 0,-2 1 0,-4 1 0,-3 1 0,-5 0 0,0 0 0,-1 0 0,-1-2 0,-4 1 0,-3 0 0,-4 1 0,-2 0 0,0 0 0,1-1 0,2-2 0,1 0 0,0 0 0,0 0 0,-1 2 0,-2 1 0,0 1 0,-1-2 0,1 0 0,2-2 0,3-2 0,1-2 0,-1-1 0,-1 1 0,-4 1 0,-1 3 0,-2 2 0,-2-1 0,1 0 0,-1-2 0,2-1 0,0-2 0,0 0 0,0 0 0,-1 1 0,1 3 0,-1 0 0,0 2 0,-2 1 0,0 2 0,-2 0 0,0 1 0,2-2 0,1-2 0,2-2 0,1 0 0,0 1 0,-2 2 0,-1 3 0,-3 2 0,3 1 0,-1 0 0,3 0 0,-1 0 0,-1 0 0,-1 0 0,-2 6 0,-3 6 0,-3 10 0,-2 3 0,-1-2 0,1-6 0,2-6 0,1-4 0,1-2 0,0 0 0,0-1 0,0 2 0,1-1 0,0 1 0,0 3 0,0 7 0,0 8 0,0 3 0,0-2 0,0-7 0,0-7 0,0-5 0,0-3 0,0 6 0,0-1 0,0 6 0,0-2 0,0-1 0,0-3 0,0-1 0,0-1 0,0-1 0,0 3 0,0 2 0,0 3 0,0-1 0,0-2 0,0-1 0,0-3 0,0-2 0,0 1 0,0 0 0,0 2 0,0 2 0,0 1 0,0 1 0,0-1 0,0-2 0,0 0 0,0-3 0,0 0 0,0 1 0,0 1 0,0 1 0,0 0 0,0 1 0,0-1 0,0-1 0,0-1 0,0-2 0,0 5 0,0 0 0,-1 4 0,-1-2 0,-1-1 0,0-1 0,0 1 0,0-1 0,0 0 0,0-1 0,0 0 0,0-2 0,1 0 0,-1-2 0,0 1 0,-1 1 0,0 0 0,1 2 0,-1 0 0,0 2 0,0-1 0,1 1 0,0-2 0,-1 0 0,1-1 0,-1 1 0,-1-1 0,0 0 0,0-1 0,-1 0 0,-1 1 0,-1 0 0,0 1 0,0-1 0,0 0 0,2 0 0,0-1 0,0 0 0,-1-1 0,-1 1 0,0-1 0,-1 1 0,2-2 0,1-1 0,2-1 0,-2 0 0,2-1 0,-2 3 0,2-2 0,0 1 0,-1 0 0,0-1 0,-1 3 0,0-1 0,0 0 0,1 0 0,-1-1 0,2 0 0,0 0 0,-1-1 0,1 2 0,-1-1 0,1 0 0,-1 1 0,0-1 0,-2 2 0,3-2 0,-1 1 0,0-1 0,-1 0 0,-2 1 0,-1 1 0,0 0 0,0-1 0,0-2 0,1 0 0,-1-1 0,1 1 0,0-1 0,0-1 0,1 0 0,3 0 0,-1 0 0,-1 1 0,0-1 0,-3 1 0,1 0 0,-2 1 0,1-1 0,1 0 0,1 0 0,0 0 0,0 0 0,0 1 0,0-1 0,1 0 0,1 0 0,-1 1 0,0-2 0,-1 2 0,0-1 0,0 0 0,-1 1 0,-1-1 0,0 0 0,-1 0 0,0 0 0,0 0 0,0 0 0,0 0 0,1 0 0,1 0 0,0 0 0,1-1 0,0 0 0,1 0 0,0 1 0,1 0 0,-2-1 0,1 1 0,-2 0 0,1 0 0,-1 0 0,0 0 0,-1-1 0,1 0 0,-2 1 0,2 0 0,-1 0 0,0-1 0,1 0 0,-1 0 0,1 1 0,-2 0 0,1 0 0,-1 0 0,-1-1 0,0 1 0,1 0 0,1 0 0,1 0 0,0-1 0,1 1 0,0 0 0,0 0 0,2-1 0,0 0 0,-2 0 0,2 0 0,-2 0 0,1 1 0,-1 0 0,1 0 0,-1 0 0,1-1 0,0 1 0,0 0 0,-1 1 0,1-1 0,0 0 0,1 0 0,-1 0 0,0 0 0,-1 1 0,1 0 0,-1-1 0,1 1 0,-1 0 0,0 0 0,0-1 0,0 0 0,1 1 0,-1 0 0,0 0 0,-1 0 0,1 1 0,1-2 0,0 1 0,0 0 0,1 0 0,1 0 0,-2 0 0,3 0 0,-3 1 0,3 1 0,-1-1 0,0 3 0,2-4 0,-2 4 0,1-2 0,1 0 0,-4 1 0,2-1 0,-1 0 0,1 0 0,2 0 0,-2 2 0,0-1 0,-1 2 0,0-1 0,1-1 0,0 1 0,-1 0 0,1 0 0,-1 0 0,0 0 0,0-1 0,1 0 0,0-1 0,1 0 0,-1 0 0,1 0 0,-1 1 0,-1 0 0,1-1 0,0 1 0,1 0 0,-1 0 0,0 1 0,-1-1 0,1 1 0,-2-1 0,2 1 0,-2 0 0,0 1 0,0 0 0,0 1 0,1-1 0,1-2 0,0-1 0,-1-2 0,0-1 0,-1 1 0,0-1 0,2 2 0,-3-1 0,3 0 0,-2 2 0,2-1 0,1 0 0,-1 2 0,1-2 0,-1 2 0,0-1 0,1-1 0,-1 1 0,1 0 0,1 0 0,-3 1 0,3-1 0,0 1 0,2 1 0,-3-2 0,0 2 0,-2-2 0,2 0 0,3 2 0,4-2 0,-1 0 0,4-1 0,-2-1 0,1 0 0,-1-1 0,-1 1 0,3-1 0,-2 0 0,2 0 0,-2 0 0,1 0 0,-2 1 0,2-1 0,-1 0 0,1-1 0,-1 1 0,0 1 0,0 0 0,0 1 0,1-1 0,-2 1 0,1 0 0,0 1 0,-1 0 0,2 1 0,-1 0 0,0-1 0,0 1 0,-1-1 0,-1 0 0,0 0 0,1-1 0,0 2 0,-1-2 0,0-15 0,-1 4 0,-1-13 0,2 6 0,1 0 0,1 1 0,0 3 0,-1 1 0,-1 4 0,0 0 0,0 2 0,-1 0 0,1-3 0,-1 2 0,1-2 0,-1 3 0,0 0 0,0-1 0,1 0 0,1 0 0,-1 0 0,0 0 0,0 1 0,-1-1 0,0 1 0,1-1 0,0 0 0,0-1 0,0-1 0,1 0 0,0-1 0,0-1 0,1-1 0,0-2 0,1-1 0,0-2 0,-1 3 0,-1 2 0,-1 1 0,-1 2 0,0 0 0,1 1 0,-1 0 0,1-1 0,0 0 0,1-1 0,-1 0 0,2-2 0,-1 0 0,0 0 0,0 1 0,-1 1 0,0 1 0,-1-1 0,1-1 0,0 0 0,0-1 0,0 0 0,1-2 0,0-1 0,0 2 0,0 1 0,0 2 0,-2 2 0,1 0 0,-1 1 0,1 1 0,0 0 0,2-1 0,-2 0 0,1 0 0,-1-2 0,2 1 0,1-1 0,1 1 0,0-1 0,3 1 0,0-1 0,1 1 0,-1 0 0,-1 2 0,-2 1 0,0 0 0,-2 2 0,0-1 0,1-1 0,2 0 0,4-2 0,4-2 0,2 0 0,2-2 0,-2 2 0,-3 1 0,-2 1 0,0 1 0,0 1 0,3-1 0,4-1 0,6-1 0,6-3 0,8-2 0,1 0 0,0-1 0,-5 4 0,-7 1 0,-8 3 0,-6 2 0,-4 0 0,-3 1 0,-2 0 0,1-2 0,0 1 0,1-2 0,0 1 0,1-1 0,-2 0 0,-2 1 0,-1 0 0,0-1 0,0-2 0,3-4 0,1-2 0,1-1 0,0 1 0,-1 3 0,-1 2 0,-1 0 0,-1 1 0,1-2 0,-1 1 0,1 0 0,-3 2 0,1 1 0,-1 0 0,0-1 0,1-1 0,1-2 0,0-1 0,1 0 0,-2-1 0,-1 2 0,0-1 0,0 2 0,0-1 0,2-2 0,0-1 0,-1 0 0,0 2 0,-1 2 0,-1 1 0,0 0 0,0-3 0,2-3 0,2-4 0,0 0 0,-2 2 0,0 5 0,-2 4 0,2 17 0,-3-5 0,3 12 0,-4-5 0,0 7 0,-1 6 0,-1 5 0,-2-3 0,-2-2 0,1-6 0,1-6 0,0-5 0,2-3 0,-1-2 0,0 0 0,0-2 0,0 1 0,0 1 0,-1 1 0,0 0 0,-1 2 0,-3 2 0,-2 2 0,-1 0 0,-3-1 0,-3-2 0,-2-1 0,-5-2 0,-5-3 0,0-1 0,3-3 0,6-2 0,7-2 0,5-1 0,3-1 0,3 1 0,0 0 0,0-2 0,0 0 0,0-2 0,0-2 0,1 0 0,-1 0 0,1 2 0,0 2 0,0 0 0,1-1 0,0-4 0,1-2 0,5-4 0,6-5 0,5-5 0,6-4 0,-1 2 0,-4 4 0,-4 7 0,-4 7 0,-4 5 0,-1 4 0,-2 0 0,-2-1 0,1 0 0,-2-1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7T20:37:23.244"/>
    </inkml:context>
    <inkml:brush xml:id="br0">
      <inkml:brushProperty name="width" value="0.2" units="cm"/>
      <inkml:brushProperty name="height" value="0.2" units="cm"/>
      <inkml:brushProperty name="color" value="#FFFFFF"/>
      <inkml:brushProperty name="transparency" value="168"/>
    </inkml:brush>
  </inkml:definitions>
  <inkml:trace contextRef="#ctx0" brushRef="#br0">7 13 24575,'16'15'0,"-1"0"0,-5-5 0,0-1 0,-1 0 0,-2-1 0,1-1 0,-2 0 0,1 0 0,1 1 0,0 1 0,0-1 0,1 1 0,0 0 0,-1-1 0,1 1 0,-1-1 0,0 1 0,1 0 0,0 0 0,0-1 0,-2 0 0,-1-2 0,-1-2 0,-2 0 0,-15-18 0,-2 0 0,-13-15 0,4 7 0,3 2 0,4 4 0,2 5 0,4 2 0,2 1 0,2 2 0,2 0 0,0 2 0,1 0 0,0 0 0,0-1 0,0 0 0,0 1 0,0 0 0,-1 1 0,1-1 0,0 0 0,1-1 0,-1 0 0,-2 2 0,1-1 0,0 2 0,1-2 0,-2 2 0,1-1 0,15 12 0,-5-5 0,13 11 0,-11-6 0,-1 1 0,0 0 0,1 0 0,-2 0 0,1-1 0,-2-1 0,0 0 0,-1-1 0,0-1 0,-1 0 0,0-1 0,0 0 0,-1 0 0,0-1 0,-9 1 0,-1-3 0,-8-1 0,2-5 0,2-1 0,1-3 0,2-1 0,2 1 0,1 1 0,3 3 0,1 1 0,7 15 0,-3-6 0,6 11 0,-5-10 0,0 0 0,-1-1 0,-1 0 0,0 0 0,0 2 0,-1 0 0,0 1 0,0 0 0,0-2 0,0-1 0,0-1 0,0 1 0,0-1 0,0 1 0,0 0 0,0 2 0,0 2 0,0 1 0,0-1 0,0-2 0,0-2 0,0-1 0,-1 0 0,0 0 0,0 1 0,-1 0 0,1 0 0,0-1 0,-1 1 0,0 2 0,0 2 0,0 2 0,1-2 0,0-1 0,1-2 0,0-1 0,0-1 0,0 1 0,0-1 0,0 0 0,0 2 0,0-2 0,0 2 0,0 0 0,0 1 0,0 1 0,0 1 0,0-1 0,0-2 0,0 1 0,0-2 0,0 0 0,0-1 0,0 2 0,0 1 0,0 1 0,0 2 0,0 0 0,0 0 0,0 0 0,0 0 0,-1-1 0,0 0 0,0 0 0,1 0 0,0-1 0,0 0 0,0 1 0,0 2 0,0 1 0,0 1 0,-1-1 0,0-2 0,0-2 0,1 0 0,0 0 0,-1 0 0,1 2 0,-1 0 0,-1 0 0,1-1 0,-1 0 0,0-2 0,1-2 0,0 0 0,-1-1 0,2 0 0,-2 2 0,2-2 0,-1 4 0,0-2 0,0 0 0,1 0 0,-1-2 0,0 0 0,1 0 0,0 0 0,0 1 0,14-7 0,-3 2 0,14-4 0,-7 3 0,0 0 0,-3 0 0,-3 0 0,-3 0 0,-2 0 0,-1 0 0,0 0 0,-1 0 0,2 0 0,-3 0 0,2 0 0,-1 0 0,-1 0 0,2 0 0,1 0 0,0 0 0,3 0 0,1 0 0,2 0 0,0 0 0,1 0 0,1 1 0,1 0 0,1 1 0,1 0 0,1 0 0,-2-1 0,-4 1 0,-2-2 0,-4 1 0,-1-1 0,-1 0 0,3 0 0,-1 0 0,2 0 0,-1 0 0,-1 0 0,0 0 0,0 0 0,1 0 0,1 0 0,1 0 0,0 0 0,1 0 0,1 0 0,0 0 0,-1 0 0,0 0 0,0 0 0,0 0 0,2 0 0,0 0 0,0 0 0,3 0 0,0 0 0,0 0 0,-2 0 0,-2 0 0,-2 0 0,-1-1 0,-1 0 0,0 1 0,1-1 0,1 1 0,1 0 0,-1-1 0,-1 0 0,-1 1 0,-1-1 0,0 0 0,0 0 0,0 1 0,0-1 0,-1 0 0,0 1 0,-1-1 0,1 1 0,-1 0 0,0 0 0,1 0 0,1 0 0,1 0 0,0 0 0,-1 0 0,-1 0 0,-1 0 0,1 0 0,1 0 0,2 0 0,4 0 0,1 0 0,1 0 0,-1 0 0,-3 0 0,-1 0 0,-1 0 0,0 0 0,0 0 0,1 0 0,1 0 0,1 0 0,2 0 0,3 1 0,1 0 0,-1-1 0,-2 1 0,-4-1 0,-3 0 0,-1 0 0,-2 0 0,0 0 0,2 0 0,1 0 0,2 0 0,3 0 0,1 0 0,0 0 0,0 0 0,0 0 0,2 0 0,0 0 0,2 0 0,1 0 0,-1 0 0,0 0 0,-3 0 0,-3 0 0,-1 0 0,0 0 0,1 0 0,2 0 0,-1 0 0,0 0 0,-2 0 0,-1 0 0,-1 0 0,1 0 0,1 0 0,-1 0 0,1 0 0,-2 0 0,-1 0 0,-2 0 0,0 0 0,0 0 0,1 0 0,2 0 0,2 0 0,2-1 0,-1 0 0,0 0 0,-3 1 0,-2 0 0,-2-1 0,0 1 0,1-1 0,-1 1 0,2 0 0,-2 0 0,0 0 0,0 0 0,1 0 0,-1 0 0,2 0 0,-1 0 0,1 0 0,-3 0 0,1 0 0,0 0 0,1 0 0,-1 0 0,0 0 0,1 0 0,-1 0 0,0 0 0,2 0 0,-2 0 0,2 0 0,-2 0 0,1 0 0,-1 0 0,0 0 0,1 0 0,-1 0 0,0 0 0,1 0 0,0 0 0,1 0 0,-1 0 0,-1 0 0,1 0 0,0 0 0,1 0 0,0 0 0,0 0 0,-1 0 0,-1 0 0,0 0 0,0 0 0,1 0 0,-1 0 0,0 0 0,0 0 0,0 0 0,0 0 0,0 0 0,0 0 0,2 0 0,-3 0 0,3 0 0,-2 0 0,3 0 0,0 0 0,1 0 0,-1 0 0,-2 0 0,-2 0 0,2 0 0,-2 0 0,2 0 0,-1 0 0,0 0 0,0 0 0,0 0 0,0 0 0,0 1 0,0-1 0,-4-8 0,0 5 0,-3-7 0,-1 6 0,1 2 0,0-5 0,1 2 0,-1-3 0,2 1 0,-1-1 0,0-1 0,0 0 0,0 2 0,1 1 0,2 25 0,0-9 0,2 18 0,-2-18 0,-1-4 0,-1-3 0,4 3 0,-2-2 0,3 3 0,-3-3 0,1 0 0,1-1 0,-7-19 0,3 9 0,-7-16 0,5 16 0,0 2 0,2 1 0,0-2 0,0-1 0,0-1 0,0 0 0,0 1 0,0 1 0,0 0 0,0 2 0,0-4 0,0 1 0,0-2 0,0 2 0,0 0 0,0 2 0,0-1 0,0 2 0,0-2 0,0 1 0,0 0 0,0-3 0,0 4 0,0-2 0,0 0 0,0 1 0,0-4 0,0 1 0,0 1 0,0-1 0,0 2 0,0 1 0,0 0 0,0-1 0,0-1 0,0-2 0,0 1 0,0 0 0,0 3 0,-2 0 0,2-1 0,-2-2 0,1 0 0,0 1 0,0 2 0,1 0 0,-1 0 0,-1-2 0,2 2 0,-2-2 0,1 1 0,1 1 0,-1-3 0,1 2 0,0-1 0,0 2 0,0 0 0,0-3 0,0 1 0,0-3 0,0 2 0,0 1 0,0 2 0,0 0 0,0-1 0,0 0 0,0-2 0,0 2 0,0-1 0,0-1 0,0-2 0,0 0 0,0 1 0,0 2 0,0 0 0,0-1 0,0 0 0,0 0 0,0 0 0,0 1 0,0 1 0,0-2 0,-1-2 0,-1 0 0,1 1 0,0 1 0,1 1 0,-1-1 0,0-3 0,0 0 0,0-1 0,0 0 0,-1 0 0,0 0 0,0 0 0,1 2 0,0 0 0,0 1 0,0 0 0,0 0 0,0 1 0,0 1 0,1 3 0,0-4 0,0 3 0,0-3 0,0 4 0,0-1 0,1-1 0,0 1 0,2-2 0,0 3 0,0 0 0,1 0 0,-1 0 0,1 0 0,-1-2 0,0 3 0,0-3 0,-1 1 0,-1 1 0,0-2 0,-14 14 0,5-4 0,-12 10 0,11-7 0,2-2 0,2-2 0,0-1 0,0 0 0,1-1 0,-2 1 0,1-2 0,0 2 0,13-12 0,-4 5 0,9-9 0,-7 9 0,0 0 0,-2 2 0,1 1 0,0-1 0,0 1 0,0-1 0,-1 0 0,-1-1 0,1 1 0,0-1 0,0 1 0,1 1 0,0 0 0,-17 16 0,6-7 0,-14 11 0,12-11 0,2-2 0,2-2 0,1 0 0,-4-2 0,1 0 0,-5 0 0,2 0 0,0 1 0,2-1 0,2 0 0,0-1 0,-1 1 0,1-1 0,-1 1 0,1-1 0,0 0 0,-1 0 0,-1 1 0,1 0 0,1-1 0,1 1 0,-2-1 0,1 0 0,0 0 0,0 0 0,-2 0 0,2 0 0,-4 0 0,0 0 0,-1 1 0,-3 0 0,-1 1 0,-2 1 0,-1-1 0,-1 0 0,2 0 0,1 0 0,0-1 0,2 0 0,1 0 0,3-1 0,1 0 0,3 0 0,0 0 0,1 0 0,-2 0 0,1 0 0,0 0 0,-2 0 0,3 0 0,-4 0 0,4 0 0,-4 0 0,1 0 0,0 0 0,-2 0 0,0 0 0,0 1 0,1 0 0,-1 0 0,-1-1 0,1 1 0,1 0 0,0 0 0,2 0 0,2 0 0,-3-1 0,1 0 0,-1 0 0,0 0 0,1 1 0,0 0 0,0 0 0,0 0 0,1-1 0,-1 2 0,-1-2 0,-1 2 0,1-1 0,0 1 0,1-1 0,1-1 0,0 1 0,0 0 0,0-1 0,-1 1 0,1 0 0,0-1 0,0 1 0,-1 0 0,1-1 0,0 0 0,-1 0 0,1 1 0,0-1 0,-2 1 0,3-1 0,-1 3 0,3 2 0,0 0 0,2 2 0,0-1 0,0-1 0,0 1 0,0 0 0,-1-2 0,0 3 0,0-1 0,-1 1 0,0 2 0,0 0 0,0 0 0,0-2 0,0-1 0,1 0 0,-1 2 0,-1 2 0,1 2 0,-2 0 0,2 0 0,-1-1 0,0-3 0,0-1 0,0-1 0,0 0 0,-1 1 0,1 0 0,-1 1 0,0-1 0,1 1 0,-1-1 0,0-1 0,0-1 0,0 0 0,0-1 0,0-1 0,-1 0 0,0-1 0,0 0 0,-2 0 0,-2 1 0,-2 2 0,0 0 0,-1-1 0,2 0 0,1-2 0,1 0 0,3-1 0,0-1 0,0 1 0,1 0 0,-3 1 0,1 0 0,1-1 0,-2 2 0,1-2 0,1 0 0,-1 1 0,1-2 0,0 2 0,-2-2 0,1 1 0,0 0 0,0 0 0,0 0 0,0-1 0,0 0 0,0 0 0,-2 0 0,1 0 0,-1 0 0,-2 0 0,1 0 0,-1 0 0,1 0 0,-1-2 0,3 0 0,1-2 0,1 1 0,1-1 0,-1 0 0,0-1 0,0-2 0,-1 1 0,1 0 0,1 0 0,0 1 0,1 0 0,-1-1 0,1 2 0,0-1 0,1 1 0,-2 0 0,-1-1 0,1 1 0,0 0 0,0-1 0,2 2 0,-3-1 0,1 0 0,0 0 0,0 0 0,1 0 0,0 1 0,-1-3 0,1 3 0,-1-3 0,1 2 0,-1 0 0,1-1 0,0 2 0,-1-3 0,2 2 0,-1-2 0,1 3 0,0-3 0,1 1 0,-1-1 0,1 0 0,0 0 0,-1 0 0,1 1 0,0-2 0,0 2 0,1-1 0,-1 0 0,0 2 0,0-2 0,1 1 0,-1 1 0,0-3 0,-1 3 0,-2 0 0,-1 2 0,0 1 0,-4-1 0,2-1 0,-4-1 0,1 0 0,1 2 0,1 0 0,1 0 0,-1 1 0,0-1 0,1 1 0,2-1 0,20 0 0,-8 2 0,15-1 0,-15 1 0,-1 0 0,-2 0 0,1 1 0,1 0 0,-2 0 0,2 1 0,-1-1 0,1 0 0,0-1 0,-2 1 0,0 3 0,-2 3 0,-1 0 0,-1 0 0,0-1 0,0-1 0,0 0 0,0 1 0,0-1 0,0 1 0,0-1 0,1 1 0,0-1 0,2 1 0,2 2 0,0 0 0,-1 1 0,0-2 0,-1-1 0,-1 0 0,0-1 0,1 0 0,0 1 0,0-1 0,0 0 0,-1 0 0,0-1 0,2 2 0,-1-3 0,2 2 0,-1 0 0,2 0 0,3 3 0,2 1 0,2 2 0,-1-1 0,-2-1 0,-3-2 0,-2-3 0,-1-1 0,1 0 0,-1-1 0,2 2 0,-2 0 0,-1-1 0,-16-10 0,4 2 0,-13-8 0,10 5 0,2 1 0,0 0 0,1 1 0,-2-1 0,-2-1 0,1 0 0,2 2 0,2 0 0,2 1 0,1-1 0,0 1 0,0-1 0,0-1 0,0 0 0,-1 0 0,1-1 0,-1-1 0,0 0 0,0 0 0,1 1 0,1 2 0,0 1 0,2 0 0,1 0 0,0 1 0,-1-2 0,-1-1 0,-2 1 0,1 0 0,-3 1 0,1 2 0,-2 0 0,-1 1 0,1 0 0,0 0 0,1 1 0,1-1 0,0 0 0,1 1 0,0-1 0,-1 1 0,0-1 0,-1-1 0,-1 0 0,0 0 0,1 0 0,1 0 0,2 1 0,-1-1 0,0 2 0,-1-1 0,0 2 0,0-2 0,-2 1 0,0 0 0,-2 0 0,1 0 0,0 0 0,0-1 0,2 1 0,-1-1 0,1 1 0,-2-1 0,1 1 0,0-1 0,1 0 0,1 1 0,0-1 0,1 0 0,0 0 0,-1 0 0,1 1 0,-2 0 0,2-1 0,0 1 0,-2 0 0,0-1 0,0 1 0,-2 0 0,-1-1 0,-1 0 0,0 0 0,0 0 0,1 0 0,0 0 0,1 1 0,1-1 0,0 2 0,1-2 0,1 2 0,0-1 0,0-1 0,0 2 0,-1-1 0,-1 0 0,-1 0 0,2 1 0,-1-1 0,1 1 0,1 0 0,0 0 0,1-1 0,0 0 0,3 8 0,2 2 0,4 7 0,3 1 0,1 1 0,-1-3 0,-1-1 0,-1-2 0,-2-4 0,0 3 0,-1 3 0,1 4 0,-1 4 0,0 0 0,-1-4 0,0-3 0,1-4 0,-2-2 0,1-1 0,0 2 0,-1 2 0,0 1 0,0 0 0,0-1 0,-1 1 0,0-1 0,-2 2 0,0 2 0,-1 2 0,0 2 0,1 0 0,0-1 0,1-2 0,1-3 0,1-3 0,0-1 0,0-2 0,0 0 0,0-1 0,0 0 0,0-2 0,0-1 0,2 2 0,2-3 0,2 0 0,2-1 0,6 1 0,3 3 0,0 0 0,-2 0 0,-7-3 0,-3-1 0,-1-1 0,2 2 0,-3-1 0,2 3 0,-4 0 0,-8 1 0,-1 0 0,-6-3 0,3-1 0,1 0 0,3 0 0,0 0 0,2-1 0,-1 1 0,0 1 0,0 0 0,0 0 0,1-1 0,1 1 0,26-3 0,13-1 0,42-3 0,11 1 0,5 0 0,-4 3 0,-16 0 0,-14 0 0,-6 3 0,-9 1 0,-2 2 0,-1 0 0,-6-2 0,-7-1 0,-9-1 0,-7-1 0,-3 0 0,-1 0 0,2 0 0,4-1 0,6 1 0,6 0 0,7 0 0,5 0 0,4 1 0,0 0 0,1 1 0,-2 0 0,1-1 0,-2 1 0,-5-1 0,-6-1 0,-9 0 0,-6-1 0,-2 0 0,0 0 0,2 0 0,2 0 0,2 0 0,1 0 0,-1 0 0,-2 0 0,1 0 0,3 0 0,2 0 0,3 0 0,0 0 0,-3 0 0,-5 0 0,-6 0 0,-4 0 0,-3 0 0,1-1 0,-1-6 0,0 0 0,0-23 0,-3-20 0,0-14 0,-1-7 0,0 14 0,0 17 0,-1 13 0,0 9 0,-1 3 0,1-1 0,0-3 0,1 1 0,0 3 0,0 5 0,0 4 0,0 3 0,-14 2 0,-2 0 0,-14 1 0,1 0 0,-3 0 0,0 0 0,1 0 0,3 0 0,3 0 0,2 0 0,4 0 0,3 0 0,1 0 0,1 0 0,2 1 0,2 0 0,3 0 0,2 1 0,1 0 0,1 3 0,0 0 0,0 1 0,1 1 0,-1 4 0,-3 5 0,-2 7 0,-4 4 0,0 1 0,1-2 0,1-6 0,3-4 0,3-4 0,2-4 0,1-2 0,1 0 0,5-2 0,2-2 0,10-1 0,12 0 0,12 3 0,12 3 0,0 1 0,-10 0 0,-11-2 0,-15-3 0,-9-1 0,-4-3 0,-3-6 0,0 2 0,-1-5 0,0 4 0,-1 2 0,-4 0 0,0 1 0,-6 1 0,-5 1 0,-10 1 0,-9 0 0,-6 2 0,0 1 0,4 2 0,6 2 0,4 0 0,2-1 0,2-1 0,2-2 0,5-1 0,3-1 0,2-1 0,0 0 0,-2 0 0,-3 0 0,-2 0 0,-1 0 0,1 0 0,0 0 0,2 0 0,0 0 0,1 0 0,1 0 0,0 0 0,-1 0 0,-2-1 0,0 0 0,-1 0 0,-1 1 0,-2 0 0,-3 0 0,-1 0 0,1 0 0,3 0 0,2 0 0,3 0 0,1 0 0,0 0 0,1 0 0,1 0 0,1 0 0,2 0 0,0 0 0,0-1 0,-2-1 0,-1-3 0,-2-2 0,-2-1 0,0-2 0,-1-1 0,1 1 0,4 1 0,2 1 0,3 0 0,-1 1 0,1-1 0,0 0 0,0 1 0,2-1 0,0 0 0,0 0 0,-1 0 0,-1 0 0,0 0 0,0 1 0,-3-1 0,-2-2 0,-2-1 0,-2-1 0,1 2 0,1 1 0,2 3 0,1 0 0,2 2 0,2 1 0,0 1 0,0 2 0,1-1 0,1 1 0,-1 0 0,1 0 0,1 1 0,4 9 0,2 2 0,5 12 0,1-3 0,2 0 0,-2-3 0,-1-2 0,-1-3 0,-1-1 0,-2 0 0,0-1 0,-1 1 0,-1-2 0,0-1 0,1-2 0,1-1 0,-1-2 0,5-2 0,-2-1 0,4-1 0,12 17 0,-14-13 0,12 13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7T20:39:09.254"/>
    </inkml:context>
    <inkml:brush xml:id="br0">
      <inkml:brushProperty name="width" value="0.2" units="cm"/>
      <inkml:brushProperty name="height" value="0.2" units="cm"/>
      <inkml:brushProperty name="color" value="#FFFFFF"/>
      <inkml:brushProperty name="transparency" value="168"/>
    </inkml:brush>
  </inkml:definitions>
  <inkml:trace contextRef="#ctx0" brushRef="#br0">648 237 24575,'-11'-30'0,"6"10"0,-4-5 0,3 11 0,-4-1 0,-6-4 0,-4 0 0,1 2 0,4 4 0,5 6 0,4 3 0,-1 0 0,-1-1 0,-1 0 0,-1 0 0,-1 0 0,1 0 0,-2 1 0,1 0 0,0 1 0,2 0 0,2 1 0,-1 0 0,0 1 0,-2 0 0,0-1 0,-1 1 0,0 0 0,0 1 0,-2 0 0,1 0 0,-1 0 0,2 0 0,2 0 0,2 0 0,-1 1 0,-1 2 0,-5 1 0,-3 2 0,-1 2 0,0 0 0,1 1 0,3-1 0,2-2 0,1 0 0,3-1 0,2-1 0,0-1 0,1 0 0,0 1 0,1-2 0,0 2 0,-1 0 0,-1 2 0,-1 1 0,-1 1 0,-1 2 0,1 0 0,1 0 0,1 0 0,0-1 0,2 0 0,-1 0 0,1 1 0,0 0 0,-2 2 0,1-1 0,-1 0 0,2-2 0,2-1 0,0-2 0,1-3 0,0 4 0,1 2 0,0 5 0,0 1 0,0 0 0,0-4 0,0-2 0,0-2 0,0 1 0,1 6 0,3 5 0,2 4 0,1-1 0,0-6 0,-1-5 0,-1-3 0,1 0 0,1 1 0,0 2 0,-1-1 0,-2-2 0,-1-3 0,-1-2 0,2 1 0,4 2 0,2 5 0,3 2 0,1 0 0,-2-2 0,-2-2 0,-3-3 0,-2-2 0,1 1 0,0 1 0,3 3 0,1-1 0,-2 1 0,0-3 0,-2 0 0,3 0 0,1 1 0,1 1 0,-1 0 0,-2-2 0,-2-2 0,-2-2 0,0 1 0,4 4 0,4 4 0,4 3 0,0 0 0,-3-3 0,-3-3 0,0 2 0,2 2 0,0 2 0,0-1 0,-2-2 0,-2-2 0,-3-3 0,1 0 0,0 2 0,1 1 0,-1-1 0,-1 0 0,2 2 0,2 4 0,5 4 0,2 3 0,1-1 0,-2-4 0,-5-5 0,-2-3 0,-2-3 0,2 1 0,-1 0 0,1 1 0,1 0 0,-1 1 0,2 1 0,-1-1 0,-1 0 0,-2-2 0,-2-2 0,-2 1 0,0-2 0,1 3 0,1-3 0,1 1 0,1 0 0,0 0 0,0-1 0,-1-2 0,1-8 0,-2 1 0,2-4 0,-2 4 0,0 1 0,0 1 0,1-1 0,1-1 0,2-1 0,1-1 0,1 1 0,-2 0 0,-1 1 0,-1 1 0,-1 0 0,2-2 0,2-2 0,0 1 0,-1 0 0,0 1 0,-3 3 0,1-1 0,0-2 0,1-1 0,0-3 0,2-1 0,0-1 0,-1 2 0,0 0 0,-1 2 0,2 0 0,1 0 0,0-1 0,1-1 0,0 0 0,0 0 0,1 1 0,-2 1 0,0 0 0,-1 3 0,-1 0 0,0 1 0,0 0 0,0-1 0,0 0 0,0-1 0,0 1 0,-2 0 0,1 1 0,-1 0 0,1 0 0,-1-2 0,1-2 0,1 1 0,-1-1 0,1 2 0,-1 0 0,0 0 0,0-2 0,1-2 0,1 0 0,0-1 0,-1 2 0,0 0 0,0 0 0,1 1 0,0 1 0,-1-1 0,1 2 0,-2 1 0,0 2 0,1 0 0,-1 0 0,2-1 0,0-1 0,0 0 0,-1 0 0,0 0 0,-2 1 0,1 0 0,-2-2 0,1 0 0,-1-2 0,-1-1 0,1 1 0,-2 2 0,0 2 0,-2 1 0,0 0 0,1-3 0,0-2 0,1-2 0,1 1 0,-1-1 0,1-1 0,-1-1 0,-1 0 0,0-1 0,0 0 0,0-2 0,-1 0 0,1 1 0,-1 2 0,1 3 0,-1 4 0,0 1 0,-1 0 0,0-3 0,0-2 0,0-1 0,0 0 0,0 1 0,0 3 0,0 2 0,0 0 0,-2-1 0,-1-2 0,-2 0 0,0 0 0,2 3 0,0 1 0,0 0 0,-2 0 0,2 0 0,-3-1 0,3 2 0,-2 0 0,-1-1 0,2 2 0,-1-1 0,0 0 0,0 1 0,-1-1 0,0 1 0,1 0 0,0-1 0,-1 1 0,0-1 0,0 1 0,-1-1 0,0 1 0,2 1 0,0 0 0,0-1 0,0 1 0,0-2 0,0 1 0,1 0 0,-2-1 0,1 2 0,0-1 0,-1 0 0,1 1 0,0 0 0,-1 0 0,1 0 0,-2 1 0,3 0 0,-1-1 0,-2 0 0,1 0 0,-2 0 0,1 1 0,0 0 0,-1 0 0,1 0 0,-1 0 0,-1 0 0,1 0 0,1 0 0,2 0 0,0 0 0,1 0 0,-4 0 0,3 0 0,-2 0 0,2 0 0,0 0 0,-1 0 0,1 0 0,-2 1 0,3 1 0,-2 0 0,2 2 0,-1 0 0,0 1 0,-1 1 0,0 0 0,0 0 0,0 1 0,1-1 0,1 2 0,-1 0 0,0 2 0,-2 0 0,1 1 0,0-1 0,1 0 0,1-2 0,0-1 0,1-2 0,-1 1 0,-1-1 0,-2 2 0,-2 0 0,1 0 0,-1-1 0,2-2 0,2-1 0,0-1 0,0 0 0,-1 0 0,-2 0 0,1 1 0,0-1 0,2-2 0,2-6 0,2 2 0,2-8 0,6-1 0,5-4 0,1-1 0,-1 2 0,-5 8 0,-2 3 0,-1 3 0,1-1 0,-2 0 0,2 0 0,0-1 0,-1 2 0,3 1 0,-1 1 0,3 0 0,-3 0 0,1 0 0,0 0 0,0 0 0,1 0 0,2 0 0,2 1 0,1 2 0,-1 1 0,0 2 0,0 0 0,3 3 0,2 2 0,-2 1 0,-2-1 0,-2-3 0,1-1 0,2 2 0,4 2 0,3 2 0,0 1 0,-5-3 0,-6-2 0,-3-4 0,-4-1 0,-1 2 0,-2 0 0,0 6 0,-1 6 0,-3 7 0,-7 5 0,-7 0 0,-5-2 0,-2-3 0,1-5 0,1-4 0,2-4 0,3-1 0,1-1 0,2 0 0,1 0 0,1 1 0,-1 1 0,1 1 0,0 1 0,1-1 0,1 3 0,2 1 0,0 2 0,0 4 0,0 1 0,-1 2 0,0-1 0,-1-2 0,1-2 0,-2-3 0,-1-2 0,-1-3 0,-4-1 0,-1-1 0,-1 0 0,0-2 0,2 0 0,2-3 0,3 0 0,3-2 0,3-2 0,2-1 0,1 0 0,-6-12 0,-2-7 0,-5-15 0,2-8 0,1-4 0,2-1 0,1 4 0,1 5 0,2 10 0,1 7 0,0 7 0,0 3 0,-2 0 0,-1 2 0,-3-1 0,-1 0 0,-3 2 0,-3 1 0,-3 1 0,-2 1 0,0 0 0,0 0 0,1 0 0,0-2 0,0-2 0,0-3 0,2-3 0,2-2 0,4-3 0,4-2 0,5-4 0,3-1 0,3 1 0,1 2 0,1 5 0,3 4 0,3 3 0,2 4 0,2 1 0,-1 2 0,0 1 0,-1 1 0,2 0 0,2 1 0,5 0 0,5 0 0,5 1 0,3 0 0,-1 0 0,-5 0 0,-6 0 0,-6 0 0,-6 0 0,-2 0 0,1 3 0,2 7 0,3 8 0,1 6 0,-2-1 0,-2-6 0,-3-7 0,-2-4 0,0-2 0,1 0 0,2 2 0,5 3 0,3 2 0,2 1 0,0-1 0,-1-2 0,-1-2 0,-2-1 0,-1-1 0,-2 0 0,1-3 0,1 1 0,4-2 0,4 0 0,5-1 0,4-4 0,0-6 0,-1-6 0,-5-3 0,-6 3 0,-7 6 0,-5 4 0,-1 4 0,2 8 0,0-3 0,8 4 0,9-10 0,8-5 0,2-4 0,-4-1 0,-12 4 0,-6 4 0,-5 3 0,-3 1 0,-8 23 0,-9 8 0,-10 23 0,-6-2 0,1-4 0,6-11 0,8-11 0,6-11 0,4-6 0,-1-1 0,-3 0 0,-5 0 0,-4 1 0,2-1 0,1 1 0,5-2 0,3-1 0,2-1 0,2-3 0,-2-1 0,-1 0 0,-3-1 0,-5-2 0,-2-1 0,0 0 0,2 2 0,8 1 0,4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7T20:42:02.022"/>
    </inkml:context>
    <inkml:brush xml:id="br0">
      <inkml:brushProperty name="width" value="0.2" units="cm"/>
      <inkml:brushProperty name="height" value="0.2" units="cm"/>
      <inkml:brushProperty name="color" value="#FFFFFF"/>
      <inkml:brushProperty name="transparency" value="168"/>
    </inkml:brush>
  </inkml:definitions>
  <inkml:trace contextRef="#ctx0" brushRef="#br0">505 0 24575,'10'21'0,"0"-2"0,-2-10 0,-2 0 0,-2-3 0,-1-2 0,0 0 0,0 0 0,1 3 0,1 3 0,2 2 0,-1 2 0,0-1 0,0-2 0,-2-3 0,-2-3 0,0-1 0,0 1 0,1 0 0,1 4 0,2 0 0,-1 0 0,-1-1 0,-2-3 0,0-1 0,3 3 0,-1 2 0,4 4 0,-2 0 0,1-1 0,-1-2 0,0-1 0,-1-1 0,0-1 0,-1-1 0,-2-1 0,0-1 0,2 2 0,1 2 0,1 5 0,2 1 0,-1 1 0,0-2 0,0-4 0,-3-2 0,-1-3 0,1 1 0,0 1 0,2 1 0,-2 0 0,0-2 0,-2-1 0,2 1 0,-1 0 0,3 3 0,0 1 0,0-1 0,0 1 0,-1-1 0,0-1 0,-2 0 0,1 0 0,1 1 0,1 2 0,2 2 0,0 0 0,0 1 0,0-1 0,0 0 0,0 1 0,-1-1 0,0 0 0,-1-2 0,-1-3 0,-2-3 0,1 2 0,0 1 0,2 3 0,1 2 0,0-2 0,-2-2 0,-1-3 0,-2-2 0,2 1 0,-1 1 0,2 3 0,-2-2 0,0 1 0,1-2 0,-1 1 0,0-2 0,-1 2 0,-1-2 0,1 2 0,0 1 0,1-1 0,1 1 0,1 0 0,1-1 0,-2 1 0,0-2 0,-2-2 0,3 2 0,-2-2 0,2 2 0,-2-1 0,0 0 0,1 1 0,0 0 0,-2 0 0,-15-7 0,-2-4 0,-12-7 0,5-1 0,3 2 0,5 5 0,3 1 0,3 3 0,1 1 0,2 0 0,1 0 0,-2 1 0,1 0 0,-2 1 0,2 0 0,-1 1 0,1 1 0,-1 0 0,2 0 0,-1 0 0,0 0 0,0-1 0,-1 0 0,2 1 0,-2-1 0,0 1 0,1-1 0,-2 0 0,2 1 0,-1-1 0,0 1 0,0 0 0,1-1 0,-2 1 0,0 0 0,1-1 0,-2 1 0,2-1 0,-1 0 0,2 0 0,0 0 0,0-1 0,0 1 0,0 1 0,-1-1 0,0 0 0,0-1 0,-1 1 0,1 0 0,-1 0 0,0 0 0,1 0 0,0 0 0,0 0 0,0 0 0,-2 0 0,0 1 0,-1 0 0,2 0 0,2-1 0,-1 0 0,1 0 0,-3 0 0,-1 1 0,-1 0 0,-1 1 0,0 0 0,-1 0 0,1 0 0,3 0 0,0-1 0,4-1 0,-1 0 0,-2 0 0,1 1 0,-1 0 0,2-1 0,1 0 0,-3 0 0,0 1 0,-4 0 0,0 1 0,-1 1 0,-1-1 0,1 1 0,0 0 0,0 1 0,1 0 0,1 0 0,0-1 0,3 0 0,0-1 0,1 0 0,2 0 0,0 0 0,-1 1 0,1-1 0,-3 2 0,3-1 0,-1 1 0,0 0 0,1 0 0,0 0 0,1 0 0,0-1 0,0 1 0,0-1 0,0 0 0,-5-13 0,2 2 0,-4-10 0,5 8 0,1 0 0,-1-1 0,0 0 0,0 1 0,2 3 0,1 1 0,-1-1 0,-1 0 0,0-2 0,-1 0 0,-1-2 0,1 1 0,1 1 0,-1 0 0,1 1 0,-1-1 0,0 1 0,2 1 0,0 1 0,0 1 0,-1-1 0,-1-2 0,-2 0 0,1 0 0,2 1 0,-1 0 0,1 0 0,-2-1 0,-1-1 0,1 0 0,0 0 0,2 3 0,2 1 0,-1 0 0,-1 0 0,0-1 0,0 2 0,1-1 0,-1 2 0,-1-2 0,1 1 0,0 1 0,-1-2 0,1 1 0,1-1 0,-1-1 0,3 1 0,-2-2 0,2 2 0,-1-2 0,1 1 0,1 1 0,-1-4 0,2-1 0,1-3 0,3-2 0,0 3 0,1 2 0,-2 3 0,0 2 0,0 0 0,0-2 0,2 1 0,1-1 0,0 1 0,0 0 0,0 2 0,-2 1 0,0-1 0,0 0 0,1-1 0,1-1 0,0 1 0,-1 0 0,0 1 0,0 0 0,1-1 0,2-1 0,2-2 0,3-1 0,-1-3 0,1 0 0,0-2 0,-2 0 0,-1 0 0,-1 3 0,-3 0 0,1 1 0,-1 0 0,1-1 0,1-1 0,-2 1 0,1 1 0,-2 2 0,0 2 0,-1 0 0,1 0 0,0-1 0,-1 0 0,1-2 0,0 1 0,0-1 0,0 2 0,0-1 0,0 0 0,0-2 0,0-1 0,0-2 0,1-1 0,-1-1 0,0 0 0,0 3 0,-1 3 0,-2 2 0,-2 3 0,2-2 0,2 4 0,2 7 0,5 11 0,1 20 0,1 8 0,-2-3 0,-2-6 0,-4-15 0,0-3 0,0-1 0,1 1 0,2 3 0,1 1 0,1 1 0,0-4 0,-2-5 0,-3-4 0,-1-5 0,-2-1 0,1 1 0,3 1 0,2 1 0,1 1 0,1 2 0,0-2 0,-1 1 0,-1-1 0,-2-2 0,-2-1 0,-3-1 0,-11 3 0,-1-3 0,-9 4 0,1-3 0,-5-1 0,-3 0 0,-3 0 0,1-1 0,2 1 0,5 0 0,4 0 0,4 0 0,2 0 0,0 0 0,1 0 0,-1 2 0,0-1 0,3-1 0,2-1 0,1-1 0,1-1 0,-3 0 0,-2 0 0,-3 0 0,1 0 0,2 0 0,1-1 0,2 0 0,2 0 0,0-6 0,2-3 0,0-9 0,2-5 0,4-2 0,2 2 0,4 5 0,2 5 0,0 4 0,2 1 0,2 0 0,3-1 0,-1-1 0,-1 1 0,-5 1 0,-4 4 0,-4 1 0,-2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9T22:38:27.234"/>
    </inkml:context>
    <inkml:brush xml:id="br0">
      <inkml:brushProperty name="width" value="0.1" units="cm"/>
      <inkml:brushProperty name="height" value="0.1" units="cm"/>
      <inkml:brushProperty name="color" value="#FFFFFF"/>
      <inkml:brushProperty name="transparency" value="168"/>
    </inkml:brush>
  </inkml:definitions>
  <inkml:trace contextRef="#ctx0" brushRef="#br0">543 100 24575,'-10'0'0,"1"0"0,4 0 0,2 0 0,0 0 0,0-1 0,1-1 0,-1 1 0,0 0 0,0 1 0,-1 0 0,0 0 0,1 0 0,1 0 0,-1 2 0,1 1 0,-1 1 0,2-1 0,-1-1 0,0 0 0,0 0 0,-1 1 0,1 0 0,0 0 0,0 1 0,0 0 0,1-2 0,0 0 0,-1 2 0,1-1 0,-2 2 0,2-2 0,0-1 0,-1 0 0,0 1 0,0 0 0,0 1 0,0 0 0,1-2 0,0 0 0,0 1 0,0 1 0,0 1 0,-1 1 0,1-1 0,0-2 0,1-1 0,0 1 0,0 1 0,0 4 0,0 2 0,0 2 0,0 0 0,0-1 0,0-2 0,0-2 0,0-4 0,0 0 0,0 0 0,0-1 0,1 2 0,0 1 0,0 3 0,0 2 0,-1 0 0,1 1 0,-1-2 0,0-2 0,0-1 0,0-3 0,0-1 0,1 1 0,1 0 0,0 3 0,1 0 0,1 0 0,-1-1 0,0 0 0,0-1 0,-1-1 0,0-1 0,0 1 0,-1 0 0,1 0 0,-1 0 0,1 0 0,-1-1 0,1 0 0,1 1 0,1 0 0,-1 0 0,1 1 0,1-1 0,0 0 0,2-1 0,1 1 0,0-1 0,-2 0 0,0-1 0,-2 0 0,-1 0 0,0-1 0,0 0 0,1 0 0,1 1 0,-1 0 0,1-1 0,0 1 0,-1-1 0,-1 0 0,-1 0 0,2 0 0,-2 0 0,2 1 0,0-1 0,0 1 0,-1-1 0,0 0 0,-1 0 0,1 0 0,1 0 0,0 0 0,0 0 0,-1 0 0,0 0 0,-1 0 0,1 0 0,1 0 0,0 0 0,0 0 0,0 0 0,-1 0 0,1 0 0,-1 0 0,0 0 0,1 0 0,-1 0 0,0 0 0,1-1 0,1 1 0,-1-2 0,1 1 0,-1 0 0,-1-1 0,1 0 0,0-1 0,-1 0 0,1 0 0,-1 0 0,0 1 0,-1-1 0,1-1 0,0 1 0,0-1 0,-1 1 0,0 0 0,0 0 0,-1 0 0,1 0 0,0 1 0,-1-1 0,1 0 0,-1 1 0,0 0 0,0-1 0,0 0 0,0-1 0,1-1 0,0 1 0,-1 0 0,0 1 0,0 0 0,0 0 0,0-1 0,0 1 0,0-1 0,0-1 0,0 1 0,0 0 0,0 1 0,0-1 0,0 1 0,0-1 0,0 0 0,0 0 0,1 0 0,-1 0 0,0 1 0,0 0 0,0 0 0,-1 0 0,1 1 0,0-1 0,0 1 0,-1-1 0,1 0 0,0-1 0,0-1 0,0 1 0,-1 1 0,0 0 0,1 0 0,-1-2 0,1 0 0,0-1 0,-1 0 0,1 1 0,-1 1 0,1 0 0,-1-1 0,0 1 0,0 1 0,0 0 0,0 0 0,0-1 0,0-4 0,0 1 0,-1 0 0,-1 3 0,0 2 0,0 0 0,0 1 0,-1 0 0,1-1 0,-1 1 0,1 0 0,-1-1 0,1 1 0,0-1 0,-1 0 0,1 0 0,0 1 0,-1-1 0,2 1 0,-2-1 0,1 0 0,0 0 0,1 0 0,-1 0 0,0 1 0,0-1 0,-1 0 0,1 0 0,-1 0 0,0 1 0,0 0 0,0 0 0,0 0 0,-1 0 0,1 0 0,0 0 0,-1 0 0,1 0 0,-1 1 0,-1-1 0,0 0 0,0 1 0,0-1 0,1 1 0,-1 0 0,1-1 0,0 0 0,1 1 0,-1 0 0,0-1 0,1 0 0,0 1 0,0-1 0,1 0 0,-1 0 0,1-1 0,-1 0 0,1 0 0,0 0 0,0 0 0,1 0 0,-1-1 0,1 1 0,0 0 0,1-1 0,0 1 0,0-2 0,0 2 0,0-1 0,0 0 0,0 0 0,0 0 0,2 1 0,1 1 0,1-1 0,0 1 0,1 0 0,1 0 0,2-1 0,0 0 0,2-1 0,-2 1 0,0 1 0,-1-1 0,-1 1 0,-1 0 0,0 1 0,0-1 0,-1 0 0,0 1 0,1-2 0,-1 1 0,0-1 0,0 1 0,1-1 0,0 0 0,-1 0 0,1 0 0,0 0 0,-1-1 0,1 1 0,-1 1 0,-1-1 0,1 1 0,0 0 0,-1 0 0,1 0 0,0 1 0,0-1 0,1 1 0,0-1 0,-1 0 0,1 0 0,0 1 0,-1-1 0,0 1 0,-1 0 0,0 0 0,0 0 0,0-1 0,0 1 0,0-1 0,1 0 0,0 1 0,-1 0 0,0 0 0,1 0 0,-1-1 0,1 0 0,0 0 0,0 1 0,-1-2 0,1 1 0,0 0 0,0-1 0,1 0 0,1 0 0,-1 0 0,-1 2 0,-2-1 0,0 5 0,-2 0 0,0 4 0,-1-1 0,0-1 0,0 0 0,-1-2 0,1 0 0,0 0 0,-1 0 0,0-1 0,1 1 0,-1 0 0,1 0 0,-1 1 0,-1 0 0,1-1 0,0 1 0,-1 0 0,2-1 0,0-1 0,0-1 0,0 1 0,0-1 0,1 1 0,-1 1 0,0-1 0,0 1 0,0 0 0,0 0 0,0 0 0,-1 0 0,1 2 0,-1-1 0,1 1 0,-1-2 0,1 1 0,0 0 0,-1 1 0,1 0 0,-1 0 0,1 0 0,0-1 0,0-1 0,0 2 0,-1-1 0,0 0 0,1 1 0,-1 0 0,-1 0 0,1 0 0,0-1 0,-1 1 0,1-1 0,-1 1 0,0 0 0,1 0 0,0-1 0,0-1 0,0 0 0,0 0 0,-1 1 0,1-1 0,0 1 0,0 0 0,0-1 0,0 1 0,0 0 0,1-1 0,0 1 0,1-1 0,-1 0 0,0 0 0,0-1 0,-1 1 0,1-1 0,0 0 0,0-1 0,4-11 0,2 0 0,3-9 0,1 2 0,0-7 0,1-2 0,-1 1 0,-2 5 0,-3 7 0,-2 3 0,0 3 0,-2 2 0,0 2 0,0-2 0,0 1 0,0-2 0,0 0 0,0 1 0,0-1 0,-1 0 0,-1 0 0,-1 0 0,-1-1 0,0-1 0,0 2 0,1 0 0,0 2 0,1 0 0,0 2 0,0-1 0,1 0 0,-2-1 0,0 1 0,0-1 0,1 2 0,3 10 0,-1-3 0,2 11 0,-2-6 0,0-2 0,0 0 0,0-1 0,0-1 0,0 1 0,0-1 0,0-1 0,0 1 0,0-1 0,0 2 0,0-1 0,-1 1 0,0 0 0,0-2 0,0 0 0,-1 0 0,0 0 0,0 1 0,-1 1 0,1 0 0,-1 0 0,0 0 0,1-1 0,0-1 0,0 0 0,0 1 0,0-1 0,0 0 0,0-1 0,1 0 0,-1 0 0,0 1 0,-1 0 0,1 0 0,0 0 0,0-1 0,0 1 0,-1 0 0,1 1 0,-1-1 0,2 0 0,-1-1 0,1-1 0,0 1 0,-1 0 0,1-1 0,-1 1 0,1-1 0,0 0 0,-1-1 0,1-1 0,-1 1 0,0 0 0,0 0 0,0-1 0,0 0 0,1 0 0,-1 0 0,-1 1 0,1-1 0,0 0 0,0 1 0,-1 0 0,1 0 0,-1 1 0,0 0 0,-1 0 0,0 1 0,0-1 0,0 0 0,1 0 0,-1-1 0,0 1 0,0 0 0,-2 1 0,1-1 0,-1 0 0,2-1 0,1 0 0,-1-1 0,1 1 0,0-1 0,0 1 0,0 0 0,1 0 0,-1-1 0,1 1 0,-1-1 0,0 1 0,1-1 0,-1 1 0,1 0 0,-1-1 0,1 0 0,-1 0 0,-1 2 0,0-1 0,0 1 0,0-1 0,0 0 0,1-1 0,-1 0 0,-1 1 0,1-1 0,-1 1 0,0 0 0,1-1 0,-1 1 0,0-1 0,0 0 0,-1 1 0,1-1 0,0 0 0,1 0 0,0-1 0,1 1 0,-1 0 0,0 0 0,-1 0 0,0 1 0,1-1 0,0 0 0,0 0 0,0 1 0,0-1 0,1 0 0,-1 0 0,0 1 0,0 0 0,-1 0 0,1 0 0,0 0 0,0 0 0,0 0 0,-1-1 0,1 1 0,0-1 0,0 1 0,0 0 0,-1 0 0,0 0 0,1 0 0,-1 1 0,0-1 0,0 0 0,1 1 0,-1 0 0,0 0 0,1 0 0,0-1 0,0 0 0,0 0 0,-1 1 0,0-1 0,0 1 0,-1 0 0,1-1 0,0 1 0,0-2 0,0 1 0,1-1 0,-1 0 0,0 0 0,1 1 0,-1-1 0,0 1 0,-1 0 0,1 0 0,1-1 0,1-1 0,0 0 0,-1 1 0,-1-1 0,0 1 0,0 0 0,1-1 0,0 0 0,0 1 0,1-1 0,0-1 0,-1 1 0,1 0 0,-1 0 0,0 0 0,0 0 0,0 0 0,0 0 0,0-1 0,0 1 0,0 0 0,1-1 0,0 1 0,0-1 0,1 0 0,-1 0 0,0 0 0,1 0 0,-1 0 0,0-1 0,-1-1 0,1-1 0,0-1 0,-1-1 0,0 1 0,0-1 0,1 1 0,0 0 0,0-1 0,0 1 0,0 0 0,0-2 0,0 1 0,0 0 0,-1-1 0,1 2 0,-1-1 0,1 1 0,1 1 0,-1 0 0,0 0 0,-1 0 0,1-1 0,-1 0 0,0 0 0,0 0 0,0 0 0,-1-1 0,1 1 0,1 0 0,-1-1 0,1 0 0,-1-1 0,1 0 0,-1 1 0,1 0 0,1 1 0,-1 0 0,1 0 0,-1-1 0,1 1 0,-1 0 0,1 0 0,0 0 0,-1 0 0,1 0 0,-1 1 0,1-1 0,-1 1 0,0-1 0,0 1 0,1 0 0,0 0 0,0 0 0,0 1 0,0 0 0,0 0 0,0 0 0,1-1 0,-1 1 0,1 0 0,-1 0 0,2-1 0,-1-1 0,1-2 0,0 0 0,1-2 0,0 2 0,1 1 0,1 1 0,-1 1 0,0-1 0,1 1 0,0-2 0,0 0 0,0 1 0,0 0 0,0 0 0,0 0 0,0-1 0,1 0 0,0-1 0,0 0 0,1-1 0,0 1 0,0 0 0,0 0 0,-1 0 0,0 1 0,-1 0 0,1 1 0,0 0 0,-1 0 0,1 0 0,0-1 0,1 0 0,0-1 0,0 1 0,0-1 0,0 1 0,0 1 0,0 0 0,-1 0 0,0-1 0,1 0 0,1-2 0,-1 1 0,1 0 0,-1 0 0,1 0 0,0 0 0,1-1 0,-1 1 0,0 0 0,0 1 0,-2 1 0,1 1 0,0-1 0,-1-1 0,2 0 0,-1 0 0,1 0 0,-3 2 0,0 1 0,-1 0 0,1-1 0,1 0 0,0-2 0,1-1 0,0 0 0,-1 2 0,0 1 0,-1 0 0,0 1 0,0-2 0,0 1 0,1-1 0,-1 1 0,-1 1 0,0 0 0,0-1 0,1 0 0,1-1 0,-1-1 0,1 1 0,-1-1 0,0 1 0,0 0 0,1 0 0,-1 0 0,0 0 0,-1 2 0,-1-1 0,1 1 0,0 1 0,0-3 0,1 2 0,0-2 0,0 0 0,0 1 0,0 0 0,0 0 0,-1 1 0,0 1 0,0-1 0,1 0 0,0-1 0,0 1 0,0-1 0,0 0 0,-1 1 0,0 1 0,-1 8 0,-1-1 0,0 8 0,-1-4 0,-2 1 0,1-1 0,1-1 0,-1-3 0,2-2 0,-1 2 0,-1 2 0,0 1 0,0 1 0,1-1 0,0-1 0,0 0 0,0-2 0,1 1 0,0-1 0,0 1 0,0 0 0,0 0 0,0-1 0,0 0 0,0 0 0,0-1 0,0 0 0,0 1 0,1 0 0,1 1 0,2 1 0,0 1 0,0-1 0,1-1 0,-1 0 0,0-1 0,0 0 0,1-1 0,-1 1 0,0 0 0,0-1 0,-1 0 0,0-2 0,-1 0 0,1 0 0,0 0 0,1 0 0,0 0 0,0 0 0,1-1 0,1 2 0,2-1 0,0 1 0,1 0 0,0 0 0,-2 0 0,-1 0 0,-1-1 0,0 0 0,-1-1 0,-1 0 0,0 0 0,-1-1 0,1 0 0,-1 1 0,1-1 0,-1 0 0,0 0 0,1 0 0,1 0 0,-1 0 0,1 0 0,-1 0 0,-1 0 0,1 0 0,-2 0 0,1 1 0,-5 1 0,-2 0 0,-5 1 0,-2-1 0,-3-1 0,1 0 0,1-1 0,4 0 0,3-1 0,2 0 0,-1 0 0,-1 0 0,0-2 0,-1-1 0,0-2 0,2-1 0,0 1 0,1 0 0,0-1 0,-1-1 0,1-1 0,0-1 0,0 1 0,1 1 0,-1 0 0,1-1 0,-1-2 0,-1-1 0,-1 0 0,1 1 0,0 1 0,1-1 0,-1 0 0,0-2 0,1 0 0,0 1 0,0 3 0,2 3 0,1 2 0,0 1 0,-2 2 0,0-1 0,-1 1 0,1 0 0,0 0 0,0 1 0,0 0 0,0 1 0,-1 0 0,-2 1 0,1 0 0,1 0 0,-1-1 0,1 1 0,-2 1 0,0 2 0,-1 0 0,-1 2 0,1 0 0,1-1 0,1 1 0,-1 1 0,0 1 0,-1 2 0,0 0 0,0 0 0,1-1 0,1-2 0,-1-1 0,2-1 0,-1-2 0,1 1 0,0-2 0,0 1 0,1 0 0,-1-1 0,-1 2 0,0-1 0,-1 1 0,1 0 0,2 0 0,0-2 0,1-2 0,1 0 0,0 1 0,0-1 0,-1 2 0,1-1 0,0-1 0,0 1 0,1 0 0,0 0 0,0 0 0,0-1 0,0 2 0,0 1 0,2 1 0,1 1 0,0-1 0,-1 1 0,0-2 0,0-1 0,-1-1 0,1 1 0,1 0 0,2 4 0,1 1 0,2 3 0,-1 0 0,-1-3 0,0-2 0,-2-2 0,0-1 0,-2-1 0,-1-2 0,1 1 0,0 0 0,1 0 0,0-1 0,1 0 0,10 0 0,6 0 0,5-2 0,1 0 0,-6-2 0,-4-2 0,-2 0 0,-3 1 0,-2 0 0,-1 1 0,-1-2 0,0 1 0,0-1 0,1 0 0,-2 0 0,0 1 0,-1 1 0,0 1 0,-1 0 0,-1 1 0,1-1 0,-1 0 0,0 0 0,1 0 0,-2 0 0,0 0 0,1 0 0,-2 0 0,1 0 0,-1-1 0,0 1 0,-1-2 0,0 0 0,-2-3 0,-3-2 0,-2-1 0,-4-2 0,1 2 0,0 0 0,1 2 0,1 2 0,1 0 0,1 1 0,0 0 0,1-1 0,-1 0 0,1 1 0,0-2 0,1 2 0,0 0 0,2-1 0,-1 0 0,2-1 0,-1 0 0,1 1 0,0 1 0,0 2 0,0 1 0,0 0 0,-2 0 0,0 0 0,-2 1 0,0 1 0,-2 0 0,-1 0 0,1 1 0,0 2 0,0 3 0,0 1 0,1 2 0,0 0 0,0 1 0,1-1 0,1-1 0,0 0 0,0 0 0,-1 1 0,0 0 0,0 1 0,0 0 0,1-2 0,2-2 0,0 0 0,0 1 0,0 0 0,0 1 0,1 0 0,1-2 0,0-1 0,0-2 0,0-1 0,0 2 0,1-1 0,4 2 0,4 0 0,4 1 0,1-1 0,0-1 0,-2-1 0,-1-1 0,1-1 0,3-1 0,0-2 0,0-1 0,-2-3 0,-3-1 0,-2 1 0,-3 0 0,-1 2 0,-1 0 0,-1 0 0,0 1 0,-1 0 0,-1 1 0,0-2 0,-2 0 0,-3-2 0,-3-1 0,-2 0 0,0 1 0,1 1 0,1 1 0,0 2 0,0 1 0,1 1 0,1 0 0,1 0 0,0 0 0,0 1 0,1 4 0,-1 2 0,1 3 0,1-1 0,0-1 0,2-2 0,0-1 0,0 1 0,0 1 0,1 0 0,-1-1 0,1-1 0,0 0 0,0-1 0,-1 0 0,0 0 0,0 1 0,0-1 0,-1 1 0,1 0 0,-1 1 0,0-1 0,1 0 0,0 0 0,-1 0 0,1-1 0,-1 2 0,0-1 0,0 0 0,0 1 0,1-2 0,-1 1 0,-1 0 0,0-1 0,0-1 0,0-1 0,1-1 0,0-1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4B3B4-DDB2-8849-9B89-4C448EDB9586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E8769-1D05-9547-88B4-C87F9360E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0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E8769-1D05-9547-88B4-C87F9360E65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0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E8769-1D05-9547-88B4-C87F9360E65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451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E8769-1D05-9547-88B4-C87F9360E65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449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E8769-1D05-9547-88B4-C87F9360E65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007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E8769-1D05-9547-88B4-C87F9360E65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201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E8769-1D05-9547-88B4-C87F9360E65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86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E8769-1D05-9547-88B4-C87F9360E65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448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E8769-1D05-9547-88B4-C87F9360E65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31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E8769-1D05-9547-88B4-C87F9360E65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881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E8769-1D05-9547-88B4-C87F9360E65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08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E8769-1D05-9547-88B4-C87F9360E65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171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E8769-1D05-9547-88B4-C87F9360E65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479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E8769-1D05-9547-88B4-C87F9360E65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2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C3F14-F1B8-054F-83F5-3345FFD46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2888FF-4061-F445-B453-B7D400A83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28E99-EBA3-BF43-8E90-98DA3CBE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21F3-8F47-034B-9EC8-AC199AAB0D8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C845FE-7268-4346-8EBA-746EF956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335C4-1DD6-DC4E-9FF0-68DD0EED2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15DF-5231-234C-9A9F-294A124C7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42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6483D-F2C9-6541-8C85-E3EFF4A9A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B9D2BA-8701-E84C-B7B3-EC2815491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351414-A9BB-DE47-96C3-5A8F8ABD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21F3-8F47-034B-9EC8-AC199AAB0D8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1F5B33-32C8-6B46-88A9-38F3532DA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CF3FCF-A35C-634A-9259-20263EF9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15DF-5231-234C-9A9F-294A124C7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6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D2A6F8-4907-474F-852D-9017727A48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B6215F-A562-C449-8A03-DDF40CD33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E7F06-4586-4C45-BC2D-B4957A5D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21F3-8F47-034B-9EC8-AC199AAB0D8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BA11C0-ACF6-524F-88E4-97CB8223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06A781-DE63-4548-94EF-CAAC14DF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15DF-5231-234C-9A9F-294A124C7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45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BE734-AB7A-944D-ADC9-9FE2D119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0A1C00-880C-6C46-9C37-19DB31A52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E1E84D-CFCF-7C48-8C89-CAE0403C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21F3-8F47-034B-9EC8-AC199AAB0D8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65DDB8-00B3-514A-9AB3-BDC57ED0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0E3BC-2E20-3A4A-94F5-0F4E9FE9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15DF-5231-234C-9A9F-294A124C7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4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87D37-F881-034A-A5C5-5A7E398B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19792A-5012-F240-B640-93E679878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845BDC-4561-804B-9C2B-E63DD2B7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21F3-8F47-034B-9EC8-AC199AAB0D8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87ED30-D9B3-A742-9FF8-264D5C585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9BB841-2209-5441-AE8F-0DE29C453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15DF-5231-234C-9A9F-294A124C7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62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E870C-D6AF-FE41-99A9-4940B998E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FABBCC-1028-9842-82B3-584B5C78B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AA5FCD-2F2A-0947-9488-B28E5B9AD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CEB304-95EB-E445-9450-0B2E19B6A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21F3-8F47-034B-9EC8-AC199AAB0D8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05B3BC-941E-5543-AD6C-5A28B386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7DE32D-3E34-214E-8454-88525927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15DF-5231-234C-9A9F-294A124C7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15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81801-FFAA-C94F-905D-BC17A89F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D117A3-D2AA-BA4D-8F64-14FA4F72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E6F792-501C-6345-AB27-7DDF634E4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24E9BB-9CC7-2848-BEB9-73A507FB3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681C03-8F6E-AE41-89DF-46A80A156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9447E1-5E88-DC44-B7BF-826E48F9B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21F3-8F47-034B-9EC8-AC199AAB0D8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25A0D4-50D5-4445-8ABE-86830B393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D45895-C9B9-7442-9B2B-D80B5283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15DF-5231-234C-9A9F-294A124C7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1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B2C75-4031-5E44-8FAB-E268800A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140C5B-20F0-6243-84CF-BF4005A1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21F3-8F47-034B-9EC8-AC199AAB0D8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9B2E4C-F9AD-C148-A233-35FABA63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5BCFF9-6FCB-1B41-B3B5-B139673E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15DF-5231-234C-9A9F-294A124C7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4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EB9A41-AC12-3B4A-9EEA-75B6C36A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21F3-8F47-034B-9EC8-AC199AAB0D8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A6C335-5911-F84B-AC84-E18D80C6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666F2D-ACC2-8748-9F8E-A1B73C4E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15DF-5231-234C-9A9F-294A124C7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99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1DADC-ADF7-F742-A45A-5512B3ED8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E3139-D882-0144-9B7E-15DF6E996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1F3B7B-0CC3-EB40-BC3E-4C4700999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E95D4D-C57C-A042-8B12-00B808E79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21F3-8F47-034B-9EC8-AC199AAB0D8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D1A63A-7769-A147-9A37-0B3FABD8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5B33CD-0DE9-B94C-83EA-FBB3072E6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15DF-5231-234C-9A9F-294A124C7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71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C2D38-65EE-F543-98A0-8DBE9C32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7F798-E500-BD43-9BC5-1A0C4ED5A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6C4A12-74AF-6E48-8479-64527D6F2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C477-11F6-094C-A7DE-62575FCD9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21F3-8F47-034B-9EC8-AC199AAB0D8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DA7719-65E5-5143-A90A-285700AF3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FF1131-05E5-274D-AD65-0ADF663F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15DF-5231-234C-9A9F-294A124C7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8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F2D69"/>
            </a:gs>
            <a:gs pos="100000">
              <a:srgbClr val="374B9B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954A9-3462-7A4E-BB19-19A8CD748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B55A69-7D55-2E48-8DFE-16CD979F8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7EC59B-6291-064E-9029-A3FC4EEF2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E21F3-8F47-034B-9EC8-AC199AAB0D8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C19303-C69E-B747-8DED-0F2C19046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F6104-B56B-8348-B986-F23A0D452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15DF-5231-234C-9A9F-294A124C7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svg"/><Relationship Id="rId5" Type="http://schemas.openxmlformats.org/officeDocument/2006/relationships/image" Target="../media/image36.png"/><Relationship Id="rId4" Type="http://schemas.openxmlformats.org/officeDocument/2006/relationships/image" Target="../media/image6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cs.hse.ru/aicenter" TargetMode="External"/><Relationship Id="rId4" Type="http://schemas.openxmlformats.org/officeDocument/2006/relationships/hyperlink" Target="https://cs.hse.ru/aicenter/" TargetMode="External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hyperlink" Target="https://ico.hse.ru/" TargetMode="Externa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svg"/><Relationship Id="rId11" Type="http://schemas.openxmlformats.org/officeDocument/2006/relationships/hyperlink" Target="https://www.hse.ru/en/" TargetMode="External"/><Relationship Id="rId5" Type="http://schemas.openxmlformats.org/officeDocument/2006/relationships/image" Target="../media/image42.png"/><Relationship Id="rId10" Type="http://schemas.openxmlformats.org/officeDocument/2006/relationships/image" Target="../media/image76.svg"/><Relationship Id="rId4" Type="http://schemas.openxmlformats.org/officeDocument/2006/relationships/image" Target="../media/image7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4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f.hse.ru/" TargetMode="External"/><Relationship Id="rId5" Type="http://schemas.openxmlformats.org/officeDocument/2006/relationships/hyperlink" Target="https://conf.hse.ru/2023/" TargetMode="External"/><Relationship Id="rId4" Type="http://schemas.openxmlformats.org/officeDocument/2006/relationships/image" Target="../media/image78.svg"/><Relationship Id="rId9" Type="http://schemas.openxmlformats.org/officeDocument/2006/relationships/hyperlink" Target="https://www.hse.ru/ipw/2023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5.png"/><Relationship Id="rId7" Type="http://schemas.openxmlformats.org/officeDocument/2006/relationships/image" Target="../media/image8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hyperlink" Target="https://ico.hse.ru/" TargetMode="External"/><Relationship Id="rId4" Type="http://schemas.openxmlformats.org/officeDocument/2006/relationships/image" Target="../media/image80.svg"/><Relationship Id="rId9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7.svg"/><Relationship Id="rId18" Type="http://schemas.openxmlformats.org/officeDocument/2006/relationships/image" Target="../media/image11.png"/><Relationship Id="rId3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15" Type="http://schemas.openxmlformats.org/officeDocument/2006/relationships/hyperlink" Target="https://www.hse.ru/en/" TargetMode="External"/><Relationship Id="rId10" Type="http://schemas.openxmlformats.org/officeDocument/2006/relationships/image" Target="../media/image7.png"/><Relationship Id="rId9" Type="http://schemas.openxmlformats.org/officeDocument/2006/relationships/image" Target="../media/image6.png"/><Relationship Id="rId4" Type="http://schemas.openxmlformats.org/officeDocument/2006/relationships/image" Target="../media/image9.svg"/><Relationship Id="rId14" Type="http://schemas.openxmlformats.org/officeDocument/2006/relationships/hyperlink" Target="https://www.hse.r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customXml" Target="../ink/ink2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26.png"/><Relationship Id="rId4" Type="http://schemas.openxmlformats.org/officeDocument/2006/relationships/image" Target="../media/image21.svg"/><Relationship Id="rId9" Type="http://schemas.openxmlformats.org/officeDocument/2006/relationships/customXml" Target="../ink/ink3.xml"/><Relationship Id="rId1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15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15.png"/><Relationship Id="rId4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7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4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10.png"/><Relationship Id="rId5" Type="http://schemas.openxmlformats.org/officeDocument/2006/relationships/customXml" Target="../ink/ink5.xml"/><Relationship Id="rId10" Type="http://schemas.openxmlformats.org/officeDocument/2006/relationships/hyperlink" Target="https://www.hse.ru/en/education" TargetMode="External"/><Relationship Id="rId4" Type="http://schemas.openxmlformats.org/officeDocument/2006/relationships/image" Target="../media/image49.svg"/><Relationship Id="rId9" Type="http://schemas.openxmlformats.org/officeDocument/2006/relationships/hyperlink" Target="https://www.hse.ru/education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5" Type="http://schemas.openxmlformats.org/officeDocument/2006/relationships/image" Target="../media/image31.png"/><Relationship Id="rId10" Type="http://schemas.openxmlformats.org/officeDocument/2006/relationships/image" Target="../media/image10.png"/><Relationship Id="rId4" Type="http://schemas.openxmlformats.org/officeDocument/2006/relationships/image" Target="../media/image54.svg"/><Relationship Id="rId9" Type="http://schemas.openxmlformats.org/officeDocument/2006/relationships/hyperlink" Target="https://www.hse.ru/education/facult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6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60.sv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73946E1-2F52-1D48-B022-175CFC457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3809B2A-5986-9C45-9031-94B14FF19D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7011" t="11884" r="71793" b="69855"/>
          <a:stretch/>
        </p:blipFill>
        <p:spPr>
          <a:xfrm>
            <a:off x="846672" y="816442"/>
            <a:ext cx="2584175" cy="1252330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FEA452D4-CE79-8941-8E50-50EC1156805F}"/>
              </a:ext>
            </a:extLst>
          </p:cNvPr>
          <p:cNvSpPr/>
          <p:nvPr/>
        </p:nvSpPr>
        <p:spPr>
          <a:xfrm flipV="1">
            <a:off x="10928581" y="5675220"/>
            <a:ext cx="98194" cy="98194"/>
          </a:xfrm>
          <a:prstGeom prst="ellipse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7D385676-0EF9-1B46-BC58-068A3F0BD363}"/>
              </a:ext>
            </a:extLst>
          </p:cNvPr>
          <p:cNvSpPr/>
          <p:nvPr/>
        </p:nvSpPr>
        <p:spPr>
          <a:xfrm>
            <a:off x="10894613" y="5641252"/>
            <a:ext cx="166130" cy="166130"/>
          </a:xfrm>
          <a:prstGeom prst="ellipse">
            <a:avLst/>
          </a:prstGeom>
          <a:noFill/>
          <a:ln w="19050">
            <a:solidFill>
              <a:srgbClr val="FAB9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6D5156F-8FE4-454D-95AA-5031318A102A}"/>
              </a:ext>
            </a:extLst>
          </p:cNvPr>
          <p:cNvSpPr/>
          <p:nvPr/>
        </p:nvSpPr>
        <p:spPr>
          <a:xfrm>
            <a:off x="10852114" y="5598753"/>
            <a:ext cx="251128" cy="251128"/>
          </a:xfrm>
          <a:prstGeom prst="ellipse">
            <a:avLst/>
          </a:prstGeom>
          <a:noFill/>
          <a:ln w="19050">
            <a:solidFill>
              <a:srgbClr val="FAB9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ECCB30-AB08-E240-95C9-67EE5C335B6B}"/>
              </a:ext>
            </a:extLst>
          </p:cNvPr>
          <p:cNvSpPr txBox="1"/>
          <p:nvPr/>
        </p:nvSpPr>
        <p:spPr>
          <a:xfrm>
            <a:off x="10468790" y="6109471"/>
            <a:ext cx="101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HSE Sans" panose="02000000000000000000" pitchFamily="2" charset="0"/>
              </a:rPr>
              <a:t>2023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1C681FC-B87E-1E4B-98B7-338BB86274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84559" t="678" r="958" b="73575"/>
          <a:stretch/>
        </p:blipFill>
        <p:spPr>
          <a:xfrm>
            <a:off x="10395266" y="23247"/>
            <a:ext cx="1765738" cy="176573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B54C913-4005-E145-8913-BFEEA4EB1EDB}"/>
              </a:ext>
            </a:extLst>
          </p:cNvPr>
          <p:cNvSpPr txBox="1"/>
          <p:nvPr/>
        </p:nvSpPr>
        <p:spPr>
          <a:xfrm>
            <a:off x="-43200" y="2218215"/>
            <a:ext cx="3107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  <a:latin typeface="HSE Sans" panose="02000000000000000000" pitchFamily="50" charset="-52"/>
              </a:rPr>
              <a:t>НИУ</a:t>
            </a:r>
            <a:endParaRPr lang="ru-RU" sz="9600" dirty="0">
              <a:solidFill>
                <a:schemeClr val="bg1"/>
              </a:solidFill>
              <a:latin typeface="HSE Sans" panose="02000000000000000000" pitchFamily="50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4" t="22508" r="21554" b="40343"/>
          <a:stretch/>
        </p:blipFill>
        <p:spPr>
          <a:xfrm>
            <a:off x="-5738" y="3401007"/>
            <a:ext cx="10106406" cy="36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Скругленный прямоугольник 111">
            <a:extLst>
              <a:ext uri="{FF2B5EF4-FFF2-40B4-BE49-F238E27FC236}">
                <a16:creationId xmlns:a16="http://schemas.microsoft.com/office/drawing/2014/main" id="{CFDEFBB7-1B99-6547-94BE-8DC96C9520CD}"/>
              </a:ext>
            </a:extLst>
          </p:cNvPr>
          <p:cNvSpPr/>
          <p:nvPr/>
        </p:nvSpPr>
        <p:spPr>
          <a:xfrm>
            <a:off x="195858" y="195488"/>
            <a:ext cx="11800285" cy="6467025"/>
          </a:xfrm>
          <a:prstGeom prst="roundRect">
            <a:avLst>
              <a:gd name="adj" fmla="val 1961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17C5E672-91B0-7448-B47D-A3129F4A67E6}"/>
              </a:ext>
            </a:extLst>
          </p:cNvPr>
          <p:cNvSpPr/>
          <p:nvPr/>
        </p:nvSpPr>
        <p:spPr>
          <a:xfrm>
            <a:off x="8231357" y="3546764"/>
            <a:ext cx="3512757" cy="2852393"/>
          </a:xfrm>
          <a:prstGeom prst="roundRect">
            <a:avLst>
              <a:gd name="adj" fmla="val 3473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3E02D6F6-D2C7-8945-BAB4-F9E153B61819}"/>
              </a:ext>
            </a:extLst>
          </p:cNvPr>
          <p:cNvSpPr/>
          <p:nvPr/>
        </p:nvSpPr>
        <p:spPr>
          <a:xfrm>
            <a:off x="447886" y="1456051"/>
            <a:ext cx="7468632" cy="1187444"/>
          </a:xfrm>
          <a:prstGeom prst="roundRect">
            <a:avLst>
              <a:gd name="adj" fmla="val 944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85532360-99B6-914C-9637-6D2931C64FDA}"/>
              </a:ext>
            </a:extLst>
          </p:cNvPr>
          <p:cNvSpPr/>
          <p:nvPr/>
        </p:nvSpPr>
        <p:spPr>
          <a:xfrm>
            <a:off x="8214383" y="450867"/>
            <a:ext cx="3529732" cy="2909336"/>
          </a:xfrm>
          <a:prstGeom prst="roundRect">
            <a:avLst>
              <a:gd name="adj" fmla="val 3712"/>
            </a:avLst>
          </a:prstGeom>
          <a:gradFill flip="none" rotWithShape="1"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648BA3-7B8A-0C4A-B7E4-4BB2782E4ECE}"/>
              </a:ext>
            </a:extLst>
          </p:cNvPr>
          <p:cNvSpPr txBox="1"/>
          <p:nvPr/>
        </p:nvSpPr>
        <p:spPr>
          <a:xfrm>
            <a:off x="350996" y="838962"/>
            <a:ext cx="7880362" cy="476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5400" spc="70" dirty="0" smtClean="0">
                <a:ln w="19050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НАУКА И ЭКСПЕРТИЗА</a:t>
            </a:r>
            <a:endParaRPr lang="ru-RU" sz="5400" spc="70" dirty="0">
              <a:ln w="19050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E5B693-3CC6-3E4B-90EF-1172FD634472}"/>
              </a:ext>
            </a:extLst>
          </p:cNvPr>
          <p:cNvSpPr txBox="1"/>
          <p:nvPr/>
        </p:nvSpPr>
        <p:spPr>
          <a:xfrm>
            <a:off x="547466" y="1486237"/>
            <a:ext cx="736905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kern="800" dirty="0">
                <a:solidFill>
                  <a:srgbClr val="FAB900"/>
                </a:solidFill>
                <a:latin typeface="HSE Sans" panose="02000000000000000000" pitchFamily="2" charset="0"/>
              </a:rPr>
              <a:t>1-й </a:t>
            </a:r>
            <a:r>
              <a:rPr lang="ru-RU" sz="1700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университет, </a:t>
            </a:r>
            <a:r>
              <a:rPr lang="ru-RU" sz="17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инвестировавший </a:t>
            </a:r>
            <a:r>
              <a:rPr lang="ru-RU" sz="1700" kern="800" dirty="0">
                <a:solidFill>
                  <a:schemeClr val="bg1"/>
                </a:solidFill>
                <a:latin typeface="HSE Sans" panose="02000000000000000000" pitchFamily="2" charset="0"/>
              </a:rPr>
              <a:t>собственные средства в создание международных лабораторий</a:t>
            </a:r>
          </a:p>
          <a:p>
            <a:r>
              <a:rPr lang="ru-RU" sz="1700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1-й государственный университет, </a:t>
            </a:r>
            <a:r>
              <a:rPr lang="ru-RU" sz="17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привлекающий ведущих специалистов с </a:t>
            </a:r>
            <a:r>
              <a:rPr lang="ru-RU" sz="1700" kern="800" dirty="0">
                <a:solidFill>
                  <a:schemeClr val="bg1"/>
                </a:solidFill>
                <a:latin typeface="HSE Sans" panose="02000000000000000000" pitchFamily="2" charset="0"/>
              </a:rPr>
              <a:t>международного </a:t>
            </a:r>
            <a:r>
              <a:rPr lang="ru-RU" sz="17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рынка труда</a:t>
            </a:r>
            <a:endParaRPr lang="en-GB" sz="1700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88112C9-6F9D-A04F-8EEE-5BE3CC8095FE}"/>
              </a:ext>
            </a:extLst>
          </p:cNvPr>
          <p:cNvSpPr txBox="1"/>
          <p:nvPr/>
        </p:nvSpPr>
        <p:spPr>
          <a:xfrm>
            <a:off x="8214383" y="3597725"/>
            <a:ext cx="3529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НАИБОЛЬШЕЕ</a:t>
            </a:r>
          </a:p>
          <a:p>
            <a:pPr>
              <a:lnSpc>
                <a:spcPts val="2400"/>
              </a:lnSpc>
            </a:pPr>
            <a:r>
              <a:rPr lang="ru-RU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КОЛИЧЕСТВО</a:t>
            </a:r>
          </a:p>
          <a:p>
            <a:pPr>
              <a:lnSpc>
                <a:spcPts val="2400"/>
              </a:lnSpc>
            </a:pPr>
            <a:r>
              <a:rPr lang="ru-RU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ПУБЛИКАЦИЙ</a:t>
            </a:r>
            <a:endParaRPr lang="ru-RU" sz="2200" spc="70" dirty="0">
              <a:ln w="9525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115" name="Скругленный прямоугольник 114">
            <a:extLst>
              <a:ext uri="{FF2B5EF4-FFF2-40B4-BE49-F238E27FC236}">
                <a16:creationId xmlns:a16="http://schemas.microsoft.com/office/drawing/2014/main" id="{8FD8B983-CBC7-DB4F-835A-AA4451E543A5}"/>
              </a:ext>
            </a:extLst>
          </p:cNvPr>
          <p:cNvSpPr/>
          <p:nvPr/>
        </p:nvSpPr>
        <p:spPr>
          <a:xfrm>
            <a:off x="9784755" y="5097981"/>
            <a:ext cx="1117614" cy="318347"/>
          </a:xfrm>
          <a:prstGeom prst="roundRect">
            <a:avLst>
              <a:gd name="adj" fmla="val 5000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FB2B7E0-7BAA-3B4A-8695-6372160A843B}"/>
              </a:ext>
            </a:extLst>
          </p:cNvPr>
          <p:cNvSpPr txBox="1"/>
          <p:nvPr/>
        </p:nvSpPr>
        <p:spPr>
          <a:xfrm>
            <a:off x="9784755" y="5101114"/>
            <a:ext cx="1154483" cy="31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Математика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17" name="Скругленный прямоугольник 116">
            <a:extLst>
              <a:ext uri="{FF2B5EF4-FFF2-40B4-BE49-F238E27FC236}">
                <a16:creationId xmlns:a16="http://schemas.microsoft.com/office/drawing/2014/main" id="{E71310E1-0975-554E-BDE4-414D9C7F5363}"/>
              </a:ext>
            </a:extLst>
          </p:cNvPr>
          <p:cNvSpPr/>
          <p:nvPr/>
        </p:nvSpPr>
        <p:spPr>
          <a:xfrm>
            <a:off x="8311561" y="5921401"/>
            <a:ext cx="2407623" cy="318347"/>
          </a:xfrm>
          <a:prstGeom prst="roundRect">
            <a:avLst>
              <a:gd name="adj" fmla="val 5000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Скругленный прямоугольник 117">
            <a:extLst>
              <a:ext uri="{FF2B5EF4-FFF2-40B4-BE49-F238E27FC236}">
                <a16:creationId xmlns:a16="http://schemas.microsoft.com/office/drawing/2014/main" id="{DB5A6976-ADB3-3F4A-8FF8-F6245503175C}"/>
              </a:ext>
            </a:extLst>
          </p:cNvPr>
          <p:cNvSpPr/>
          <p:nvPr/>
        </p:nvSpPr>
        <p:spPr>
          <a:xfrm>
            <a:off x="8334376" y="4703327"/>
            <a:ext cx="2317186" cy="318347"/>
          </a:xfrm>
          <a:prstGeom prst="roundRect">
            <a:avLst>
              <a:gd name="adj" fmla="val 5000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F7A82B0-A213-8F4F-81D3-51F8FA28DE9F}"/>
              </a:ext>
            </a:extLst>
          </p:cNvPr>
          <p:cNvSpPr txBox="1"/>
          <p:nvPr/>
        </p:nvSpPr>
        <p:spPr>
          <a:xfrm>
            <a:off x="8314602" y="4709877"/>
            <a:ext cx="2361544" cy="31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Языкознание и лингвистика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20" name="Скругленный прямоугольник 119">
            <a:extLst>
              <a:ext uri="{FF2B5EF4-FFF2-40B4-BE49-F238E27FC236}">
                <a16:creationId xmlns:a16="http://schemas.microsoft.com/office/drawing/2014/main" id="{4343A5F8-B42A-B640-96BE-7E7B5F8B5362}"/>
              </a:ext>
            </a:extLst>
          </p:cNvPr>
          <p:cNvSpPr/>
          <p:nvPr/>
        </p:nvSpPr>
        <p:spPr>
          <a:xfrm>
            <a:off x="8324056" y="5087570"/>
            <a:ext cx="1368000" cy="318347"/>
          </a:xfrm>
          <a:prstGeom prst="roundRect">
            <a:avLst>
              <a:gd name="adj" fmla="val 5000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BF46B3F-ACB2-B946-838F-E54FC5CA555D}"/>
              </a:ext>
            </a:extLst>
          </p:cNvPr>
          <p:cNvSpPr txBox="1"/>
          <p:nvPr/>
        </p:nvSpPr>
        <p:spPr>
          <a:xfrm>
            <a:off x="8339943" y="5084445"/>
            <a:ext cx="1399166" cy="31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Культурология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3BD6CE4-8CFB-6A44-9B2E-8621CD60E77A}"/>
              </a:ext>
            </a:extLst>
          </p:cNvPr>
          <p:cNvSpPr txBox="1"/>
          <p:nvPr/>
        </p:nvSpPr>
        <p:spPr>
          <a:xfrm>
            <a:off x="8339943" y="5911485"/>
            <a:ext cx="2406428" cy="31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Экономика и эконометрика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24" name="Скругленный прямоугольник 123">
            <a:extLst>
              <a:ext uri="{FF2B5EF4-FFF2-40B4-BE49-F238E27FC236}">
                <a16:creationId xmlns:a16="http://schemas.microsoft.com/office/drawing/2014/main" id="{39265C1C-F3B6-7044-92C8-82FB561ACBA6}"/>
              </a:ext>
            </a:extLst>
          </p:cNvPr>
          <p:cNvSpPr/>
          <p:nvPr/>
        </p:nvSpPr>
        <p:spPr>
          <a:xfrm>
            <a:off x="8311561" y="5510100"/>
            <a:ext cx="2340000" cy="318347"/>
          </a:xfrm>
          <a:prstGeom prst="roundRect">
            <a:avLst>
              <a:gd name="adj" fmla="val 5000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97C7CCF-0E2E-5C4E-96EF-7476B2C899FD}"/>
              </a:ext>
            </a:extLst>
          </p:cNvPr>
          <p:cNvSpPr txBox="1"/>
          <p:nvPr/>
        </p:nvSpPr>
        <p:spPr>
          <a:xfrm>
            <a:off x="8311561" y="5488935"/>
            <a:ext cx="23399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Социология и политология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B46E59D-F7CE-6345-968F-828D4A086DDB}"/>
              </a:ext>
            </a:extLst>
          </p:cNvPr>
          <p:cNvSpPr txBox="1"/>
          <p:nvPr/>
        </p:nvSpPr>
        <p:spPr>
          <a:xfrm>
            <a:off x="8381778" y="2009349"/>
            <a:ext cx="415499" cy="31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3</a:t>
            </a:r>
            <a:r>
              <a:rPr lang="en-US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.</a:t>
            </a:r>
            <a:r>
              <a:rPr lang="ru-RU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3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4C15659-3228-B54B-8D60-0CAFE1E4C5E8}"/>
              </a:ext>
            </a:extLst>
          </p:cNvPr>
          <p:cNvSpPr txBox="1"/>
          <p:nvPr/>
        </p:nvSpPr>
        <p:spPr>
          <a:xfrm>
            <a:off x="8910705" y="1837015"/>
            <a:ext cx="420308" cy="31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4.3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D681712-F5AC-914F-AD97-B13A63135632}"/>
              </a:ext>
            </a:extLst>
          </p:cNvPr>
          <p:cNvSpPr txBox="1"/>
          <p:nvPr/>
        </p:nvSpPr>
        <p:spPr>
          <a:xfrm>
            <a:off x="9436124" y="1709077"/>
            <a:ext cx="417102" cy="31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5</a:t>
            </a:r>
            <a:r>
              <a:rPr lang="en-US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.2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80008CC-4460-0E42-979C-63D1310669A0}"/>
              </a:ext>
            </a:extLst>
          </p:cNvPr>
          <p:cNvSpPr txBox="1"/>
          <p:nvPr/>
        </p:nvSpPr>
        <p:spPr>
          <a:xfrm>
            <a:off x="9966654" y="1668010"/>
            <a:ext cx="420308" cy="31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5.4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8D22E3B-E3E5-1A41-982A-71B0AB2C47B4}"/>
              </a:ext>
            </a:extLst>
          </p:cNvPr>
          <p:cNvSpPr txBox="1"/>
          <p:nvPr/>
        </p:nvSpPr>
        <p:spPr>
          <a:xfrm>
            <a:off x="10498235" y="1639436"/>
            <a:ext cx="415499" cy="31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5</a:t>
            </a:r>
            <a:r>
              <a:rPr lang="en-US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.5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FC7C867-1FE9-454E-8568-2573659800AE}"/>
              </a:ext>
            </a:extLst>
          </p:cNvPr>
          <p:cNvSpPr txBox="1"/>
          <p:nvPr/>
        </p:nvSpPr>
        <p:spPr>
          <a:xfrm>
            <a:off x="11027411" y="1312032"/>
            <a:ext cx="413896" cy="31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400" kern="800" dirty="0">
                <a:solidFill>
                  <a:srgbClr val="FAB900"/>
                </a:solidFill>
                <a:latin typeface="HSE Sans" panose="02000000000000000000" pitchFamily="2" charset="0"/>
              </a:rPr>
              <a:t>7.5</a:t>
            </a:r>
            <a:endParaRPr lang="ru-RU" sz="1400" kern="800" dirty="0">
              <a:solidFill>
                <a:srgbClr val="FAB900">
                  <a:alpha val="50000"/>
                </a:srgbClr>
              </a:solidFill>
              <a:latin typeface="HSE Sans" panose="02000000000000000000" pitchFamily="2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DBF5B6B-2608-FB44-BBF8-1D61FEBB59C6}"/>
              </a:ext>
            </a:extLst>
          </p:cNvPr>
          <p:cNvSpPr txBox="1"/>
          <p:nvPr/>
        </p:nvSpPr>
        <p:spPr>
          <a:xfrm>
            <a:off x="8359336" y="2908754"/>
            <a:ext cx="460382" cy="300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0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2017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6C74F38-F89C-4344-9EAA-7CA4D6960E69}"/>
              </a:ext>
            </a:extLst>
          </p:cNvPr>
          <p:cNvSpPr txBox="1"/>
          <p:nvPr/>
        </p:nvSpPr>
        <p:spPr>
          <a:xfrm>
            <a:off x="8889866" y="2908754"/>
            <a:ext cx="461986" cy="300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0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2018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C8824BFB-17FF-B146-8E45-166AB7E370A9}"/>
              </a:ext>
            </a:extLst>
          </p:cNvPr>
          <p:cNvSpPr txBox="1"/>
          <p:nvPr/>
        </p:nvSpPr>
        <p:spPr>
          <a:xfrm>
            <a:off x="9412078" y="2908754"/>
            <a:ext cx="465192" cy="300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0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2019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2865686-E46C-2E41-AA67-98B2F7DF2BE8}"/>
              </a:ext>
            </a:extLst>
          </p:cNvPr>
          <p:cNvSpPr txBox="1"/>
          <p:nvPr/>
        </p:nvSpPr>
        <p:spPr>
          <a:xfrm>
            <a:off x="9943410" y="2908754"/>
            <a:ext cx="466795" cy="300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0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2020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E662D88-7F9F-514F-9F0C-2CFFE253AE7C}"/>
              </a:ext>
            </a:extLst>
          </p:cNvPr>
          <p:cNvSpPr txBox="1"/>
          <p:nvPr/>
        </p:nvSpPr>
        <p:spPr>
          <a:xfrm>
            <a:off x="10474991" y="2908754"/>
            <a:ext cx="461986" cy="300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0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2021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A77FAD6-07D0-9C45-B44B-5B19198DCEA8}"/>
              </a:ext>
            </a:extLst>
          </p:cNvPr>
          <p:cNvSpPr txBox="1"/>
          <p:nvPr/>
        </p:nvSpPr>
        <p:spPr>
          <a:xfrm>
            <a:off x="11002565" y="2908754"/>
            <a:ext cx="463588" cy="300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000" kern="800" dirty="0">
                <a:solidFill>
                  <a:srgbClr val="FAB900"/>
                </a:solidFill>
                <a:latin typeface="HSE Sans" panose="02000000000000000000" pitchFamily="2" charset="0"/>
              </a:rPr>
              <a:t>2022</a:t>
            </a:r>
            <a:endParaRPr lang="ru-RU" sz="1000" kern="800" dirty="0">
              <a:solidFill>
                <a:srgbClr val="FAB900">
                  <a:alpha val="50000"/>
                </a:srgbClr>
              </a:solidFill>
              <a:latin typeface="HSE Sans" panose="02000000000000000000" pitchFamily="2" charset="0"/>
            </a:endParaRPr>
          </a:p>
        </p:txBody>
      </p:sp>
      <p:cxnSp>
        <p:nvCxnSpPr>
          <p:cNvPr id="139" name="Прямая соединительная линия 138">
            <a:extLst>
              <a:ext uri="{FF2B5EF4-FFF2-40B4-BE49-F238E27FC236}">
                <a16:creationId xmlns:a16="http://schemas.microsoft.com/office/drawing/2014/main" id="{2A3207C3-269C-8C41-A38C-F214E2B08424}"/>
              </a:ext>
            </a:extLst>
          </p:cNvPr>
          <p:cNvCxnSpPr>
            <a:cxnSpLocks/>
          </p:cNvCxnSpPr>
          <p:nvPr/>
        </p:nvCxnSpPr>
        <p:spPr>
          <a:xfrm flipH="1">
            <a:off x="8326912" y="2886089"/>
            <a:ext cx="3167218" cy="0"/>
          </a:xfrm>
          <a:prstGeom prst="line">
            <a:avLst/>
          </a:prstGeom>
          <a:ln w="12700" cap="rnd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365CB87B-FC34-D542-9B64-28E127554684}"/>
              </a:ext>
            </a:extLst>
          </p:cNvPr>
          <p:cNvSpPr txBox="1"/>
          <p:nvPr/>
        </p:nvSpPr>
        <p:spPr>
          <a:xfrm>
            <a:off x="8221073" y="626557"/>
            <a:ext cx="2693366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Объем средств, полученных </a:t>
            </a: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от</a:t>
            </a:r>
            <a:endParaRPr lang="en-US" sz="1400" kern="800" dirty="0" smtClean="0">
              <a:solidFill>
                <a:schemeClr val="bg1"/>
              </a:solidFill>
              <a:latin typeface="HSE Sans" panose="02000000000000000000" pitchFamily="2" charset="0"/>
            </a:endParaRPr>
          </a:p>
          <a:p>
            <a:pPr>
              <a:lnSpc>
                <a:spcPts val="1600"/>
              </a:lnSpc>
            </a:pP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НИОКР, в </a:t>
            </a: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млрд </a:t>
            </a: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руб</a:t>
            </a: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.</a:t>
            </a:r>
            <a:endParaRPr lang="en-US" sz="1400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141" name="Прямоугольник с двумя скругленными соседними углами 140">
            <a:extLst>
              <a:ext uri="{FF2B5EF4-FFF2-40B4-BE49-F238E27FC236}">
                <a16:creationId xmlns:a16="http://schemas.microsoft.com/office/drawing/2014/main" id="{75EE5743-DC6C-9C4F-B3E6-5D1406DF58EA}"/>
              </a:ext>
            </a:extLst>
          </p:cNvPr>
          <p:cNvSpPr/>
          <p:nvPr/>
        </p:nvSpPr>
        <p:spPr>
          <a:xfrm>
            <a:off x="11015877" y="1632007"/>
            <a:ext cx="438410" cy="1248412"/>
          </a:xfrm>
          <a:prstGeom prst="round2SameRect">
            <a:avLst>
              <a:gd name="adj1" fmla="val 15932"/>
              <a:gd name="adj2" fmla="val 0"/>
            </a:avLst>
          </a:prstGeom>
          <a:gradFill>
            <a:gsLst>
              <a:gs pos="2000">
                <a:srgbClr val="FAB900"/>
              </a:gs>
              <a:gs pos="100000">
                <a:srgbClr val="FAB90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с двумя скругленными соседними углами 141">
            <a:extLst>
              <a:ext uri="{FF2B5EF4-FFF2-40B4-BE49-F238E27FC236}">
                <a16:creationId xmlns:a16="http://schemas.microsoft.com/office/drawing/2014/main" id="{026D5766-D08A-4544-A740-AE9EB3B207D9}"/>
              </a:ext>
            </a:extLst>
          </p:cNvPr>
          <p:cNvSpPr/>
          <p:nvPr/>
        </p:nvSpPr>
        <p:spPr>
          <a:xfrm>
            <a:off x="10487502" y="1959025"/>
            <a:ext cx="438410" cy="921393"/>
          </a:xfrm>
          <a:prstGeom prst="round2SameRect">
            <a:avLst>
              <a:gd name="adj1" fmla="val 15932"/>
              <a:gd name="adj2" fmla="val 0"/>
            </a:avLst>
          </a:prstGeom>
          <a:gradFill>
            <a:gsLst>
              <a:gs pos="2000">
                <a:schemeClr val="bg1">
                  <a:alpha val="3418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с двумя скругленными соседними углами 142">
            <a:extLst>
              <a:ext uri="{FF2B5EF4-FFF2-40B4-BE49-F238E27FC236}">
                <a16:creationId xmlns:a16="http://schemas.microsoft.com/office/drawing/2014/main" id="{5034EEDC-D089-8348-8C2E-529F0EFBBCF0}"/>
              </a:ext>
            </a:extLst>
          </p:cNvPr>
          <p:cNvSpPr/>
          <p:nvPr/>
        </p:nvSpPr>
        <p:spPr>
          <a:xfrm>
            <a:off x="9959127" y="1984427"/>
            <a:ext cx="438410" cy="895992"/>
          </a:xfrm>
          <a:prstGeom prst="round2SameRect">
            <a:avLst>
              <a:gd name="adj1" fmla="val 15932"/>
              <a:gd name="adj2" fmla="val 0"/>
            </a:avLst>
          </a:prstGeom>
          <a:gradFill>
            <a:gsLst>
              <a:gs pos="2000">
                <a:schemeClr val="bg1">
                  <a:alpha val="3418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с двумя скругленными соседними углами 143">
            <a:extLst>
              <a:ext uri="{FF2B5EF4-FFF2-40B4-BE49-F238E27FC236}">
                <a16:creationId xmlns:a16="http://schemas.microsoft.com/office/drawing/2014/main" id="{15578601-4C91-9A41-8AE3-9E8D5228D6C5}"/>
              </a:ext>
            </a:extLst>
          </p:cNvPr>
          <p:cNvSpPr/>
          <p:nvPr/>
        </p:nvSpPr>
        <p:spPr>
          <a:xfrm>
            <a:off x="9430752" y="2024183"/>
            <a:ext cx="438410" cy="856236"/>
          </a:xfrm>
          <a:prstGeom prst="round2SameRect">
            <a:avLst>
              <a:gd name="adj1" fmla="val 15932"/>
              <a:gd name="adj2" fmla="val 0"/>
            </a:avLst>
          </a:prstGeom>
          <a:gradFill>
            <a:gsLst>
              <a:gs pos="2000">
                <a:schemeClr val="bg1">
                  <a:alpha val="3418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с двумя скругленными соседними углами 144">
            <a:extLst>
              <a:ext uri="{FF2B5EF4-FFF2-40B4-BE49-F238E27FC236}">
                <a16:creationId xmlns:a16="http://schemas.microsoft.com/office/drawing/2014/main" id="{1449B445-07D8-0F4F-B250-FB118E85E097}"/>
              </a:ext>
            </a:extLst>
          </p:cNvPr>
          <p:cNvSpPr/>
          <p:nvPr/>
        </p:nvSpPr>
        <p:spPr>
          <a:xfrm>
            <a:off x="8902377" y="2152702"/>
            <a:ext cx="438410" cy="727717"/>
          </a:xfrm>
          <a:prstGeom prst="round2SameRect">
            <a:avLst>
              <a:gd name="adj1" fmla="val 15932"/>
              <a:gd name="adj2" fmla="val 0"/>
            </a:avLst>
          </a:prstGeom>
          <a:gradFill>
            <a:gsLst>
              <a:gs pos="2000">
                <a:schemeClr val="bg1">
                  <a:alpha val="3418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с двумя скругленными соседними углами 145">
            <a:extLst>
              <a:ext uri="{FF2B5EF4-FFF2-40B4-BE49-F238E27FC236}">
                <a16:creationId xmlns:a16="http://schemas.microsoft.com/office/drawing/2014/main" id="{57D69AD9-6345-9446-83D4-4C27269E4CA1}"/>
              </a:ext>
            </a:extLst>
          </p:cNvPr>
          <p:cNvSpPr/>
          <p:nvPr/>
        </p:nvSpPr>
        <p:spPr>
          <a:xfrm>
            <a:off x="8374002" y="2327336"/>
            <a:ext cx="438410" cy="553084"/>
          </a:xfrm>
          <a:prstGeom prst="round2SameRect">
            <a:avLst>
              <a:gd name="adj1" fmla="val 15932"/>
              <a:gd name="adj2" fmla="val 0"/>
            </a:avLst>
          </a:prstGeom>
          <a:gradFill>
            <a:gsLst>
              <a:gs pos="2000">
                <a:schemeClr val="bg1">
                  <a:alpha val="3418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15B8979C-2EC7-3941-B317-BAAAF7175C59}"/>
              </a:ext>
            </a:extLst>
          </p:cNvPr>
          <p:cNvSpPr/>
          <p:nvPr/>
        </p:nvSpPr>
        <p:spPr>
          <a:xfrm>
            <a:off x="447885" y="2720969"/>
            <a:ext cx="3641036" cy="3838611"/>
          </a:xfrm>
          <a:prstGeom prst="roundRect">
            <a:avLst>
              <a:gd name="adj" fmla="val 271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2D24A89E-E233-7344-B361-D195DE214D54}"/>
              </a:ext>
            </a:extLst>
          </p:cNvPr>
          <p:cNvSpPr/>
          <p:nvPr/>
        </p:nvSpPr>
        <p:spPr>
          <a:xfrm>
            <a:off x="4275482" y="2720969"/>
            <a:ext cx="3641036" cy="3838611"/>
          </a:xfrm>
          <a:prstGeom prst="roundRect">
            <a:avLst>
              <a:gd name="adj" fmla="val 271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46E55B-A17E-3A42-B8D4-C6AD6D3DA398}"/>
              </a:ext>
            </a:extLst>
          </p:cNvPr>
          <p:cNvSpPr txBox="1"/>
          <p:nvPr/>
        </p:nvSpPr>
        <p:spPr>
          <a:xfrm>
            <a:off x="580986" y="2826619"/>
            <a:ext cx="2694648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ПОДРАЗДЕЛЕНИЯ</a:t>
            </a:r>
            <a:endParaRPr lang="ru-RU" sz="2200" spc="70" dirty="0">
              <a:ln w="9525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467" y="3312590"/>
            <a:ext cx="3455415" cy="560218"/>
            <a:chOff x="669467" y="3248419"/>
            <a:chExt cx="3455415" cy="5602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2CD8AE-A526-DE49-B656-201B9E0C2158}"/>
                </a:ext>
              </a:extLst>
            </p:cNvPr>
            <p:cNvSpPr txBox="1"/>
            <p:nvPr/>
          </p:nvSpPr>
          <p:spPr>
            <a:xfrm>
              <a:off x="764667" y="3248419"/>
              <a:ext cx="3360215" cy="560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700" kern="800" dirty="0" smtClean="0">
                  <a:solidFill>
                    <a:srgbClr val="FAB900"/>
                  </a:solidFill>
                  <a:latin typeface="HSE Sans" panose="02000000000000000000" pitchFamily="2" charset="0"/>
                </a:rPr>
                <a:t>114</a:t>
              </a:r>
              <a:r>
                <a:rPr lang="en-US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 </a:t>
              </a:r>
              <a:r>
                <a:rPr lang="ru-RU" kern="800" dirty="0">
                  <a:solidFill>
                    <a:schemeClr val="bg1"/>
                  </a:solidFill>
                  <a:latin typeface="HSE Sans" panose="02000000000000000000" pitchFamily="2" charset="0"/>
                </a:rPr>
                <a:t>и</a:t>
              </a:r>
              <a:r>
                <a:rPr lang="ru-RU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сследовательских </a:t>
              </a:r>
              <a:r>
                <a:rPr lang="ru-RU" kern="800" dirty="0">
                  <a:solidFill>
                    <a:schemeClr val="bg1"/>
                  </a:solidFill>
                  <a:latin typeface="HSE Sans" panose="02000000000000000000" pitchFamily="2" charset="0"/>
                </a:rPr>
                <a:t>центра</a:t>
              </a:r>
            </a:p>
            <a:p>
              <a:pPr>
                <a:lnSpc>
                  <a:spcPts val="1800"/>
                </a:lnSpc>
              </a:pPr>
              <a:endParaRPr lang="ru-RU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endParaRP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67BC45FB-4B21-4247-AD3F-547A608FEDF1}"/>
                </a:ext>
              </a:extLst>
            </p:cNvPr>
            <p:cNvGrpSpPr/>
            <p:nvPr/>
          </p:nvGrpSpPr>
          <p:grpSpPr>
            <a:xfrm>
              <a:off x="669467" y="3342982"/>
              <a:ext cx="86400" cy="86400"/>
              <a:chOff x="4821585" y="3971648"/>
              <a:chExt cx="86400" cy="86400"/>
            </a:xfrm>
          </p:grpSpPr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15A4E7FC-A35A-4C42-95AE-485C2AC5FF7C}"/>
                  </a:ext>
                </a:extLst>
              </p:cNvPr>
              <p:cNvSpPr/>
              <p:nvPr/>
            </p:nvSpPr>
            <p:spPr>
              <a:xfrm flipV="1">
                <a:off x="4842193" y="3992256"/>
                <a:ext cx="45184" cy="451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AA430BAB-B6F2-3A41-86B0-8F88B2EBFD53}"/>
                  </a:ext>
                </a:extLst>
              </p:cNvPr>
              <p:cNvSpPr/>
              <p:nvPr/>
            </p:nvSpPr>
            <p:spPr>
              <a:xfrm flipH="1">
                <a:off x="4821585" y="3971648"/>
                <a:ext cx="86400" cy="86400"/>
              </a:xfrm>
              <a:prstGeom prst="ellipse">
                <a:avLst/>
              </a:prstGeom>
              <a:noFill/>
              <a:ln w="9525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669467" y="3630777"/>
            <a:ext cx="1911723" cy="553998"/>
            <a:chOff x="669467" y="3670642"/>
            <a:chExt cx="1911723" cy="55399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BBB990-F3C3-9B4B-B9BF-27E27C3AFBC7}"/>
                </a:ext>
              </a:extLst>
            </p:cNvPr>
            <p:cNvSpPr txBox="1"/>
            <p:nvPr/>
          </p:nvSpPr>
          <p:spPr>
            <a:xfrm>
              <a:off x="764667" y="3670642"/>
              <a:ext cx="181652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700" kern="800" dirty="0" smtClean="0">
                  <a:solidFill>
                    <a:srgbClr val="FAB900"/>
                  </a:solidFill>
                  <a:latin typeface="HSE Sans" panose="02000000000000000000" pitchFamily="2" charset="0"/>
                </a:rPr>
                <a:t>49</a:t>
              </a:r>
              <a:r>
                <a:rPr lang="en-US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 </a:t>
              </a:r>
              <a:r>
                <a:rPr lang="ru-RU" kern="800" dirty="0">
                  <a:solidFill>
                    <a:schemeClr val="bg1"/>
                  </a:solidFill>
                  <a:latin typeface="HSE Sans" panose="02000000000000000000" pitchFamily="2" charset="0"/>
                </a:rPr>
                <a:t>л</a:t>
              </a:r>
              <a:r>
                <a:rPr lang="ru-RU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абораторий</a:t>
              </a:r>
              <a:endParaRPr lang="ru-RU" kern="800" dirty="0">
                <a:solidFill>
                  <a:schemeClr val="bg1"/>
                </a:solidFill>
                <a:latin typeface="HSE Sans" panose="02000000000000000000" pitchFamily="2" charset="0"/>
              </a:endParaRPr>
            </a:p>
            <a:p>
              <a:pPr>
                <a:lnSpc>
                  <a:spcPts val="1800"/>
                </a:lnSpc>
              </a:pPr>
              <a:endParaRPr lang="ru-RU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endParaRPr>
            </a:p>
          </p:txBody>
        </p: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CA79F7B3-CADC-5642-9026-7A096CE2511D}"/>
                </a:ext>
              </a:extLst>
            </p:cNvPr>
            <p:cNvGrpSpPr/>
            <p:nvPr/>
          </p:nvGrpSpPr>
          <p:grpSpPr>
            <a:xfrm>
              <a:off x="669467" y="3762879"/>
              <a:ext cx="86400" cy="86400"/>
              <a:chOff x="4821585" y="3971648"/>
              <a:chExt cx="86400" cy="86400"/>
            </a:xfrm>
          </p:grpSpPr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id="{02C81B19-8A1C-3A4B-B25F-C132A4E71E09}"/>
                  </a:ext>
                </a:extLst>
              </p:cNvPr>
              <p:cNvSpPr/>
              <p:nvPr/>
            </p:nvSpPr>
            <p:spPr>
              <a:xfrm flipV="1">
                <a:off x="4842193" y="3992256"/>
                <a:ext cx="45184" cy="451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D3C58BA4-5BE6-9A48-BAF0-D60BA2E76AC9}"/>
                  </a:ext>
                </a:extLst>
              </p:cNvPr>
              <p:cNvSpPr/>
              <p:nvPr/>
            </p:nvSpPr>
            <p:spPr>
              <a:xfrm flipH="1">
                <a:off x="4821585" y="3971648"/>
                <a:ext cx="86400" cy="86400"/>
              </a:xfrm>
              <a:prstGeom prst="ellipse">
                <a:avLst/>
              </a:prstGeom>
              <a:noFill/>
              <a:ln w="9525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669467" y="3952773"/>
            <a:ext cx="2485598" cy="329386"/>
            <a:chOff x="669467" y="4092011"/>
            <a:chExt cx="2485598" cy="3293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0B12D2-7A20-1440-8917-96260F8A6DAA}"/>
                </a:ext>
              </a:extLst>
            </p:cNvPr>
            <p:cNvSpPr txBox="1"/>
            <p:nvPr/>
          </p:nvSpPr>
          <p:spPr>
            <a:xfrm>
              <a:off x="764667" y="4092011"/>
              <a:ext cx="2390398" cy="329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700" kern="800" dirty="0" smtClean="0">
                  <a:solidFill>
                    <a:srgbClr val="FAB900"/>
                  </a:solidFill>
                  <a:latin typeface="HSE Sans" panose="02000000000000000000" pitchFamily="2" charset="0"/>
                </a:rPr>
                <a:t>34</a:t>
              </a:r>
              <a:r>
                <a:rPr lang="en-US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 </a:t>
              </a:r>
              <a:r>
                <a:rPr lang="ru-RU" kern="800" dirty="0">
                  <a:solidFill>
                    <a:schemeClr val="bg1"/>
                  </a:solidFill>
                  <a:latin typeface="HSE Sans" panose="02000000000000000000" pitchFamily="2" charset="0"/>
                </a:rPr>
                <a:t>н</a:t>
              </a:r>
              <a:r>
                <a:rPr lang="ru-RU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аучных института</a:t>
              </a:r>
              <a:endParaRPr lang="ru-RU" kern="800" dirty="0">
                <a:solidFill>
                  <a:schemeClr val="bg1"/>
                </a:solidFill>
                <a:latin typeface="HSE Sans" panose="02000000000000000000" pitchFamily="2" charset="0"/>
              </a:endParaRPr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9F648EBD-23F3-0444-B09D-B3056A089900}"/>
                </a:ext>
              </a:extLst>
            </p:cNvPr>
            <p:cNvGrpSpPr/>
            <p:nvPr/>
          </p:nvGrpSpPr>
          <p:grpSpPr>
            <a:xfrm>
              <a:off x="669467" y="4184248"/>
              <a:ext cx="86400" cy="86400"/>
              <a:chOff x="4821585" y="3971648"/>
              <a:chExt cx="86400" cy="86400"/>
            </a:xfrm>
          </p:grpSpPr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614D45E0-117E-3A4B-A7C0-76957B9AF2BD}"/>
                  </a:ext>
                </a:extLst>
              </p:cNvPr>
              <p:cNvSpPr/>
              <p:nvPr/>
            </p:nvSpPr>
            <p:spPr>
              <a:xfrm flipV="1">
                <a:off x="4842193" y="3992256"/>
                <a:ext cx="45184" cy="451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75F2118D-F80F-324F-A516-A823D4302200}"/>
                  </a:ext>
                </a:extLst>
              </p:cNvPr>
              <p:cNvSpPr/>
              <p:nvPr/>
            </p:nvSpPr>
            <p:spPr>
              <a:xfrm flipH="1">
                <a:off x="4821585" y="3971648"/>
                <a:ext cx="86400" cy="86400"/>
              </a:xfrm>
              <a:prstGeom prst="ellipse">
                <a:avLst/>
              </a:prstGeom>
              <a:noFill/>
              <a:ln w="9525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664866" y="4690641"/>
            <a:ext cx="3248627" cy="560218"/>
            <a:chOff x="669467" y="4513625"/>
            <a:chExt cx="3248627" cy="56021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BAA6DA0-58A5-6643-ACBC-68F606F8DE14}"/>
                </a:ext>
              </a:extLst>
            </p:cNvPr>
            <p:cNvSpPr txBox="1"/>
            <p:nvPr/>
          </p:nvSpPr>
          <p:spPr>
            <a:xfrm>
              <a:off x="764667" y="4513625"/>
              <a:ext cx="3153427" cy="560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kern="800" dirty="0">
                  <a:solidFill>
                    <a:schemeClr val="bg1"/>
                  </a:solidFill>
                  <a:latin typeface="HSE Sans" panose="02000000000000000000" pitchFamily="2" charset="0"/>
                </a:rPr>
                <a:t>Центр </a:t>
              </a:r>
              <a:r>
                <a:rPr lang="ru-RU" kern="800" dirty="0" err="1" smtClean="0">
                  <a:solidFill>
                    <a:schemeClr val="bg1"/>
                  </a:solidFill>
                  <a:latin typeface="HSE Sans" panose="02000000000000000000" pitchFamily="2" charset="0"/>
                </a:rPr>
                <a:t>нейроэкономики</a:t>
              </a:r>
              <a:endParaRPr lang="ru-RU" kern="800" dirty="0" smtClean="0">
                <a:solidFill>
                  <a:schemeClr val="bg1"/>
                </a:solidFill>
                <a:latin typeface="HSE Sans" panose="02000000000000000000" pitchFamily="2" charset="0"/>
              </a:endParaRPr>
            </a:p>
            <a:p>
              <a:pPr>
                <a:lnSpc>
                  <a:spcPts val="1800"/>
                </a:lnSpc>
              </a:pPr>
              <a:r>
                <a:rPr lang="ru-RU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и </a:t>
              </a:r>
              <a:r>
                <a:rPr lang="ru-RU" kern="800" dirty="0">
                  <a:solidFill>
                    <a:schemeClr val="bg1"/>
                  </a:solidFill>
                  <a:latin typeface="HSE Sans" panose="02000000000000000000" pitchFamily="2" charset="0"/>
                </a:rPr>
                <a:t>когнитивных исследований</a:t>
              </a:r>
              <a:endParaRPr lang="ru-RU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endParaRPr>
            </a:p>
          </p:txBody>
        </p: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1519700A-0019-D24B-8B92-C377343E9AF4}"/>
                </a:ext>
              </a:extLst>
            </p:cNvPr>
            <p:cNvGrpSpPr/>
            <p:nvPr/>
          </p:nvGrpSpPr>
          <p:grpSpPr>
            <a:xfrm>
              <a:off x="669467" y="4605862"/>
              <a:ext cx="86400" cy="86400"/>
              <a:chOff x="4821585" y="3971648"/>
              <a:chExt cx="86400" cy="86400"/>
            </a:xfrm>
          </p:grpSpPr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EF274C4C-9DEB-E74D-91C5-B9A42BE9C9AC}"/>
                  </a:ext>
                </a:extLst>
              </p:cNvPr>
              <p:cNvSpPr/>
              <p:nvPr/>
            </p:nvSpPr>
            <p:spPr>
              <a:xfrm flipV="1">
                <a:off x="4842193" y="3992256"/>
                <a:ext cx="45184" cy="451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6E32BF53-2968-7046-967F-3ECF29935624}"/>
                  </a:ext>
                </a:extLst>
              </p:cNvPr>
              <p:cNvSpPr/>
              <p:nvPr/>
            </p:nvSpPr>
            <p:spPr>
              <a:xfrm flipH="1">
                <a:off x="4821585" y="3971648"/>
                <a:ext cx="86400" cy="86400"/>
              </a:xfrm>
              <a:prstGeom prst="ellipse">
                <a:avLst/>
              </a:prstGeom>
              <a:noFill/>
              <a:ln w="9525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669467" y="5288744"/>
            <a:ext cx="2783757" cy="791050"/>
            <a:chOff x="669467" y="5164034"/>
            <a:chExt cx="2783757" cy="79105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2607F1-1B46-EF41-8282-3D73698C69DD}"/>
                </a:ext>
              </a:extLst>
            </p:cNvPr>
            <p:cNvSpPr txBox="1"/>
            <p:nvPr/>
          </p:nvSpPr>
          <p:spPr>
            <a:xfrm>
              <a:off x="764667" y="5164034"/>
              <a:ext cx="2688557" cy="79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kern="800" dirty="0">
                  <a:solidFill>
                    <a:schemeClr val="bg1"/>
                  </a:solidFill>
                  <a:latin typeface="HSE Sans" panose="02000000000000000000" pitchFamily="2" charset="0"/>
                </a:rPr>
                <a:t>Центр </a:t>
              </a:r>
              <a:r>
                <a:rPr lang="ru-RU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передовых</a:t>
              </a:r>
            </a:p>
            <a:p>
              <a:pPr>
                <a:lnSpc>
                  <a:spcPts val="1800"/>
                </a:lnSpc>
              </a:pPr>
              <a:r>
                <a:rPr lang="ru-RU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исследований науки,</a:t>
              </a:r>
            </a:p>
            <a:p>
              <a:pPr>
                <a:lnSpc>
                  <a:spcPts val="1800"/>
                </a:lnSpc>
              </a:pPr>
              <a:r>
                <a:rPr lang="ru-RU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технологий </a:t>
              </a:r>
              <a:r>
                <a:rPr lang="ru-RU" kern="800" dirty="0">
                  <a:solidFill>
                    <a:schemeClr val="bg1"/>
                  </a:solidFill>
                  <a:latin typeface="HSE Sans" panose="02000000000000000000" pitchFamily="2" charset="0"/>
                </a:rPr>
                <a:t>и инноваций</a:t>
              </a:r>
              <a:endParaRPr lang="ru-RU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endParaRPr>
            </a:p>
          </p:txBody>
        </p: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85B8C5F0-1A34-994C-83D7-1DA49C8C576B}"/>
                </a:ext>
              </a:extLst>
            </p:cNvPr>
            <p:cNvGrpSpPr/>
            <p:nvPr/>
          </p:nvGrpSpPr>
          <p:grpSpPr>
            <a:xfrm>
              <a:off x="669467" y="5256271"/>
              <a:ext cx="86400" cy="86400"/>
              <a:chOff x="4821585" y="3971648"/>
              <a:chExt cx="86400" cy="86400"/>
            </a:xfrm>
          </p:grpSpPr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id="{103E4824-198E-1049-97C1-1750ABB40CC5}"/>
                  </a:ext>
                </a:extLst>
              </p:cNvPr>
              <p:cNvSpPr/>
              <p:nvPr/>
            </p:nvSpPr>
            <p:spPr>
              <a:xfrm flipV="1">
                <a:off x="4842193" y="3992256"/>
                <a:ext cx="45184" cy="451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id="{1795207B-500F-5644-8AA8-81C991F98829}"/>
                  </a:ext>
                </a:extLst>
              </p:cNvPr>
              <p:cNvSpPr/>
              <p:nvPr/>
            </p:nvSpPr>
            <p:spPr>
              <a:xfrm flipH="1">
                <a:off x="4821585" y="3971648"/>
                <a:ext cx="86400" cy="86400"/>
              </a:xfrm>
              <a:prstGeom prst="ellipse">
                <a:avLst/>
              </a:prstGeom>
              <a:noFill/>
              <a:ln w="9525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9E5F477-6005-4C46-9C8D-51EF0829815E}"/>
              </a:ext>
            </a:extLst>
          </p:cNvPr>
          <p:cNvSpPr txBox="1"/>
          <p:nvPr/>
        </p:nvSpPr>
        <p:spPr>
          <a:xfrm>
            <a:off x="4408583" y="2826619"/>
            <a:ext cx="1968809" cy="362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РЕЗУЛЬТАТЫ</a:t>
            </a:r>
            <a:endParaRPr lang="ru-RU" sz="2200" spc="70" dirty="0">
              <a:ln w="9525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F51E77-82F2-1A4B-A8C3-9D0A1192B011}"/>
              </a:ext>
            </a:extLst>
          </p:cNvPr>
          <p:cNvSpPr txBox="1"/>
          <p:nvPr/>
        </p:nvSpPr>
        <p:spPr>
          <a:xfrm>
            <a:off x="4592264" y="3312590"/>
            <a:ext cx="217239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700" kern="800" dirty="0">
                <a:solidFill>
                  <a:srgbClr val="FAB900"/>
                </a:solidFill>
                <a:latin typeface="HSE Sans" panose="02000000000000000000" pitchFamily="2" charset="0"/>
              </a:rPr>
              <a:t>&gt;250 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прикладных</a:t>
            </a:r>
          </a:p>
          <a:p>
            <a:pPr>
              <a:lnSpc>
                <a:spcPts val="1800"/>
              </a:lnSpc>
            </a:pP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и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сследовательских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проектов </a:t>
            </a:r>
            <a:r>
              <a:rPr lang="en-US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2022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 г.</a:t>
            </a:r>
            <a:endParaRPr lang="ru-RU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4AC3FB39-4348-9F4B-9231-32E1617EC0BB}"/>
              </a:ext>
            </a:extLst>
          </p:cNvPr>
          <p:cNvGrpSpPr/>
          <p:nvPr/>
        </p:nvGrpSpPr>
        <p:grpSpPr>
          <a:xfrm>
            <a:off x="4497064" y="3407153"/>
            <a:ext cx="86400" cy="86400"/>
            <a:chOff x="4821585" y="3971648"/>
            <a:chExt cx="86400" cy="86400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95D1A56A-62D1-394D-A4E5-02F4FDD46A1B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4AEC5263-FF50-A648-8821-F9762EE0E7BA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D7D7A84-E73D-3D48-A1EA-C2E93CD4FD6C}"/>
              </a:ext>
            </a:extLst>
          </p:cNvPr>
          <p:cNvGrpSpPr/>
          <p:nvPr/>
        </p:nvGrpSpPr>
        <p:grpSpPr>
          <a:xfrm>
            <a:off x="4505864" y="4224253"/>
            <a:ext cx="86400" cy="86400"/>
            <a:chOff x="4821585" y="3971648"/>
            <a:chExt cx="86400" cy="86400"/>
          </a:xfrm>
        </p:grpSpPr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B39C9596-807A-2848-8EAB-B1B62644D90B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FDEB8290-F2FE-1F40-A9EF-6791D176D894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61550256-A22D-0841-9E98-5AA0C2DDE778}"/>
              </a:ext>
            </a:extLst>
          </p:cNvPr>
          <p:cNvSpPr txBox="1"/>
          <p:nvPr/>
        </p:nvSpPr>
        <p:spPr>
          <a:xfrm>
            <a:off x="4622282" y="4156407"/>
            <a:ext cx="29274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700" kern="800" dirty="0">
                <a:solidFill>
                  <a:srgbClr val="FAB900"/>
                </a:solidFill>
                <a:latin typeface="HSE Sans" panose="02000000000000000000" pitchFamily="2" charset="0"/>
              </a:rPr>
              <a:t>1531 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статья </a:t>
            </a: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и 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рецензия</a:t>
            </a:r>
            <a:r>
              <a:rPr lang="en-US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 </a:t>
            </a:r>
            <a:r>
              <a:rPr lang="en-US" kern="800" dirty="0">
                <a:solidFill>
                  <a:schemeClr val="bg1"/>
                </a:solidFill>
                <a:latin typeface="HSE Sans" panose="02000000000000000000" pitchFamily="2" charset="0"/>
              </a:rPr>
              <a:t>Q1</a:t>
            </a:r>
            <a:endParaRPr lang="ru-RU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EE805A73-26AD-5049-A947-4CD447638C1A}"/>
              </a:ext>
            </a:extLst>
          </p:cNvPr>
          <p:cNvGrpSpPr/>
          <p:nvPr/>
        </p:nvGrpSpPr>
        <p:grpSpPr>
          <a:xfrm>
            <a:off x="4509305" y="4687027"/>
            <a:ext cx="86400" cy="86400"/>
            <a:chOff x="4821585" y="3971648"/>
            <a:chExt cx="86400" cy="86400"/>
          </a:xfrm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0EDAE112-4520-534D-81AC-009494D41F8B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349EC642-155B-CF43-88BB-C39BCC372618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9F7D155F-6E99-BD48-A9A3-CE9CACB05AA6}"/>
              </a:ext>
            </a:extLst>
          </p:cNvPr>
          <p:cNvSpPr txBox="1"/>
          <p:nvPr/>
        </p:nvSpPr>
        <p:spPr>
          <a:xfrm>
            <a:off x="4596545" y="4585496"/>
            <a:ext cx="22669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700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3500+</a:t>
            </a:r>
            <a:r>
              <a:rPr lang="en-US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 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публикаций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в ведущих журналах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на </a:t>
            </a:r>
            <a:r>
              <a:rPr lang="en-US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2022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 г.</a:t>
            </a:r>
            <a:endParaRPr lang="ru-RU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664866" y="4255800"/>
            <a:ext cx="3089931" cy="329386"/>
            <a:chOff x="669467" y="4092011"/>
            <a:chExt cx="3089931" cy="329386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B0B12D2-7A20-1440-8917-96260F8A6DAA}"/>
                </a:ext>
              </a:extLst>
            </p:cNvPr>
            <p:cNvSpPr txBox="1"/>
            <p:nvPr/>
          </p:nvSpPr>
          <p:spPr>
            <a:xfrm>
              <a:off x="764667" y="4092011"/>
              <a:ext cx="2994731" cy="329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700" kern="800" dirty="0">
                  <a:solidFill>
                    <a:srgbClr val="FAB900"/>
                  </a:solidFill>
                  <a:latin typeface="HSE Sans" panose="02000000000000000000" pitchFamily="2" charset="0"/>
                </a:rPr>
                <a:t>50 +</a:t>
              </a:r>
              <a:r>
                <a:rPr lang="en-US" kern="800" dirty="0">
                  <a:solidFill>
                    <a:schemeClr val="bg1"/>
                  </a:solidFill>
                  <a:latin typeface="HSE Sans" panose="02000000000000000000" pitchFamily="2" charset="0"/>
                </a:rPr>
                <a:t> </a:t>
              </a:r>
              <a:r>
                <a:rPr lang="ru-RU" kern="800" dirty="0">
                  <a:solidFill>
                    <a:schemeClr val="bg1"/>
                  </a:solidFill>
                  <a:latin typeface="HSE Sans" panose="02000000000000000000" pitchFamily="2" charset="0"/>
                </a:rPr>
                <a:t>ц</a:t>
              </a:r>
              <a:r>
                <a:rPr lang="ru-RU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ентра </a:t>
              </a:r>
              <a:r>
                <a:rPr lang="ru-RU" kern="800" dirty="0">
                  <a:solidFill>
                    <a:schemeClr val="bg1"/>
                  </a:solidFill>
                  <a:latin typeface="HSE Sans" panose="02000000000000000000" pitchFamily="2" charset="0"/>
                </a:rPr>
                <a:t>превосходства</a:t>
              </a:r>
              <a:endParaRPr lang="ru-RU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endParaRPr>
            </a:p>
          </p:txBody>
        </p:sp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9F648EBD-23F3-0444-B09D-B3056A089900}"/>
                </a:ext>
              </a:extLst>
            </p:cNvPr>
            <p:cNvGrpSpPr/>
            <p:nvPr/>
          </p:nvGrpSpPr>
          <p:grpSpPr>
            <a:xfrm>
              <a:off x="669467" y="4184248"/>
              <a:ext cx="86400" cy="86400"/>
              <a:chOff x="4821585" y="3971648"/>
              <a:chExt cx="86400" cy="86400"/>
            </a:xfrm>
          </p:grpSpPr>
          <p:sp>
            <p:nvSpPr>
              <p:cNvPr id="89" name="Овал 88">
                <a:extLst>
                  <a:ext uri="{FF2B5EF4-FFF2-40B4-BE49-F238E27FC236}">
                    <a16:creationId xmlns:a16="http://schemas.microsoft.com/office/drawing/2014/main" id="{614D45E0-117E-3A4B-A7C0-76957B9AF2BD}"/>
                  </a:ext>
                </a:extLst>
              </p:cNvPr>
              <p:cNvSpPr/>
              <p:nvPr/>
            </p:nvSpPr>
            <p:spPr>
              <a:xfrm flipV="1">
                <a:off x="4842193" y="3992256"/>
                <a:ext cx="45184" cy="451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Овал 89">
                <a:extLst>
                  <a:ext uri="{FF2B5EF4-FFF2-40B4-BE49-F238E27FC236}">
                    <a16:creationId xmlns:a16="http://schemas.microsoft.com/office/drawing/2014/main" id="{75F2118D-F80F-324F-A516-A823D4302200}"/>
                  </a:ext>
                </a:extLst>
              </p:cNvPr>
              <p:cNvSpPr/>
              <p:nvPr/>
            </p:nvSpPr>
            <p:spPr>
              <a:xfrm flipH="1">
                <a:off x="4821585" y="3971648"/>
                <a:ext cx="86400" cy="86400"/>
              </a:xfrm>
              <a:prstGeom prst="ellipse">
                <a:avLst/>
              </a:prstGeom>
              <a:noFill/>
              <a:ln w="9525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301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 33">
            <a:extLst>
              <a:ext uri="{FF2B5EF4-FFF2-40B4-BE49-F238E27FC236}">
                <a16:creationId xmlns:a16="http://schemas.microsoft.com/office/drawing/2014/main" id="{EE5B3966-8F36-3C40-B951-C04F945C72AE}"/>
              </a:ext>
            </a:extLst>
          </p:cNvPr>
          <p:cNvSpPr/>
          <p:nvPr/>
        </p:nvSpPr>
        <p:spPr>
          <a:xfrm>
            <a:off x="207820" y="207820"/>
            <a:ext cx="3873526" cy="3182400"/>
          </a:xfrm>
          <a:custGeom>
            <a:avLst/>
            <a:gdLst>
              <a:gd name="connsiteX0" fmla="*/ 97891 w 3873526"/>
              <a:gd name="connsiteY0" fmla="*/ 0 h 3182400"/>
              <a:gd name="connsiteX1" fmla="*/ 3775635 w 3873526"/>
              <a:gd name="connsiteY1" fmla="*/ 0 h 3182400"/>
              <a:gd name="connsiteX2" fmla="*/ 3873526 w 3873526"/>
              <a:gd name="connsiteY2" fmla="*/ 97891 h 3182400"/>
              <a:gd name="connsiteX3" fmla="*/ 3873526 w 3873526"/>
              <a:gd name="connsiteY3" fmla="*/ 2199838 h 3182400"/>
              <a:gd name="connsiteX4" fmla="*/ 3866188 w 3873526"/>
              <a:gd name="connsiteY4" fmla="*/ 2201354 h 3182400"/>
              <a:gd name="connsiteX5" fmla="*/ 2290400 w 3873526"/>
              <a:gd name="connsiteY5" fmla="*/ 3095433 h 3182400"/>
              <a:gd name="connsiteX6" fmla="*/ 2277486 w 3873526"/>
              <a:gd name="connsiteY6" fmla="*/ 3182400 h 3182400"/>
              <a:gd name="connsiteX7" fmla="*/ 97891 w 3873526"/>
              <a:gd name="connsiteY7" fmla="*/ 3182400 h 3182400"/>
              <a:gd name="connsiteX8" fmla="*/ 0 w 3873526"/>
              <a:gd name="connsiteY8" fmla="*/ 3084509 h 3182400"/>
              <a:gd name="connsiteX9" fmla="*/ 0 w 3873526"/>
              <a:gd name="connsiteY9" fmla="*/ 97891 h 3182400"/>
              <a:gd name="connsiteX10" fmla="*/ 97891 w 3873526"/>
              <a:gd name="connsiteY10" fmla="*/ 0 h 31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3526" h="3182400">
                <a:moveTo>
                  <a:pt x="97891" y="0"/>
                </a:moveTo>
                <a:lnTo>
                  <a:pt x="3775635" y="0"/>
                </a:lnTo>
                <a:cubicBezTo>
                  <a:pt x="3829699" y="0"/>
                  <a:pt x="3873526" y="43827"/>
                  <a:pt x="3873526" y="97891"/>
                </a:cubicBezTo>
                <a:lnTo>
                  <a:pt x="3873526" y="2199838"/>
                </a:lnTo>
                <a:lnTo>
                  <a:pt x="3866188" y="2201354"/>
                </a:lnTo>
                <a:cubicBezTo>
                  <a:pt x="3000403" y="2400269"/>
                  <a:pt x="2401519" y="2723332"/>
                  <a:pt x="2290400" y="3095433"/>
                </a:cubicBezTo>
                <a:lnTo>
                  <a:pt x="2277486" y="3182400"/>
                </a:lnTo>
                <a:lnTo>
                  <a:pt x="97891" y="3182400"/>
                </a:lnTo>
                <a:cubicBezTo>
                  <a:pt x="43827" y="3182400"/>
                  <a:pt x="0" y="3138573"/>
                  <a:pt x="0" y="3084509"/>
                </a:cubicBezTo>
                <a:lnTo>
                  <a:pt x="0" y="97891"/>
                </a:lnTo>
                <a:cubicBezTo>
                  <a:pt x="0" y="43827"/>
                  <a:pt x="43827" y="0"/>
                  <a:pt x="97891" y="0"/>
                </a:cubicBezTo>
                <a:close/>
              </a:path>
            </a:pathLst>
          </a:custGeom>
          <a:gradFill flip="none" rotWithShape="1"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6" name="Полилиния 35">
            <a:extLst>
              <a:ext uri="{FF2B5EF4-FFF2-40B4-BE49-F238E27FC236}">
                <a16:creationId xmlns:a16="http://schemas.microsoft.com/office/drawing/2014/main" id="{BC7A1C74-5FDF-124D-93C7-7F4A520953D5}"/>
              </a:ext>
            </a:extLst>
          </p:cNvPr>
          <p:cNvSpPr/>
          <p:nvPr/>
        </p:nvSpPr>
        <p:spPr>
          <a:xfrm>
            <a:off x="4159237" y="207820"/>
            <a:ext cx="3873526" cy="2183746"/>
          </a:xfrm>
          <a:custGeom>
            <a:avLst/>
            <a:gdLst>
              <a:gd name="connsiteX0" fmla="*/ 97891 w 3873526"/>
              <a:gd name="connsiteY0" fmla="*/ 0 h 2183746"/>
              <a:gd name="connsiteX1" fmla="*/ 3775635 w 3873526"/>
              <a:gd name="connsiteY1" fmla="*/ 0 h 2183746"/>
              <a:gd name="connsiteX2" fmla="*/ 3873526 w 3873526"/>
              <a:gd name="connsiteY2" fmla="*/ 97891 h 2183746"/>
              <a:gd name="connsiteX3" fmla="*/ 3873526 w 3873526"/>
              <a:gd name="connsiteY3" fmla="*/ 2183746 h 2183746"/>
              <a:gd name="connsiteX4" fmla="*/ 3660579 w 3873526"/>
              <a:gd name="connsiteY4" fmla="*/ 2139751 h 2183746"/>
              <a:gd name="connsiteX5" fmla="*/ 1936763 w 3873526"/>
              <a:gd name="connsiteY5" fmla="*/ 1991312 h 2183746"/>
              <a:gd name="connsiteX6" fmla="*/ 212948 w 3873526"/>
              <a:gd name="connsiteY6" fmla="*/ 2139751 h 2183746"/>
              <a:gd name="connsiteX7" fmla="*/ 0 w 3873526"/>
              <a:gd name="connsiteY7" fmla="*/ 2183746 h 2183746"/>
              <a:gd name="connsiteX8" fmla="*/ 0 w 3873526"/>
              <a:gd name="connsiteY8" fmla="*/ 97891 h 2183746"/>
              <a:gd name="connsiteX9" fmla="*/ 97891 w 3873526"/>
              <a:gd name="connsiteY9" fmla="*/ 0 h 218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3526" h="2183746">
                <a:moveTo>
                  <a:pt x="97891" y="0"/>
                </a:moveTo>
                <a:lnTo>
                  <a:pt x="3775635" y="0"/>
                </a:lnTo>
                <a:cubicBezTo>
                  <a:pt x="3829699" y="0"/>
                  <a:pt x="3873526" y="43827"/>
                  <a:pt x="3873526" y="97891"/>
                </a:cubicBezTo>
                <a:lnTo>
                  <a:pt x="3873526" y="2183746"/>
                </a:lnTo>
                <a:lnTo>
                  <a:pt x="3660579" y="2139751"/>
                </a:lnTo>
                <a:cubicBezTo>
                  <a:pt x="3148152" y="2045085"/>
                  <a:pt x="2560923" y="1991312"/>
                  <a:pt x="1936763" y="1991312"/>
                </a:cubicBezTo>
                <a:cubicBezTo>
                  <a:pt x="1312604" y="1991312"/>
                  <a:pt x="725375" y="2045085"/>
                  <a:pt x="212948" y="2139751"/>
                </a:cubicBezTo>
                <a:lnTo>
                  <a:pt x="0" y="2183746"/>
                </a:lnTo>
                <a:lnTo>
                  <a:pt x="0" y="97891"/>
                </a:lnTo>
                <a:cubicBezTo>
                  <a:pt x="0" y="43827"/>
                  <a:pt x="43827" y="0"/>
                  <a:pt x="97891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8" name="Полилиния 37">
            <a:extLst>
              <a:ext uri="{FF2B5EF4-FFF2-40B4-BE49-F238E27FC236}">
                <a16:creationId xmlns:a16="http://schemas.microsoft.com/office/drawing/2014/main" id="{7B3F1DDF-C3E8-E645-A989-912336C66A7A}"/>
              </a:ext>
            </a:extLst>
          </p:cNvPr>
          <p:cNvSpPr/>
          <p:nvPr/>
        </p:nvSpPr>
        <p:spPr>
          <a:xfrm>
            <a:off x="8110654" y="207820"/>
            <a:ext cx="3873526" cy="3182400"/>
          </a:xfrm>
          <a:custGeom>
            <a:avLst/>
            <a:gdLst>
              <a:gd name="connsiteX0" fmla="*/ 97891 w 3873526"/>
              <a:gd name="connsiteY0" fmla="*/ 0 h 3182400"/>
              <a:gd name="connsiteX1" fmla="*/ 3775635 w 3873526"/>
              <a:gd name="connsiteY1" fmla="*/ 0 h 3182400"/>
              <a:gd name="connsiteX2" fmla="*/ 3873526 w 3873526"/>
              <a:gd name="connsiteY2" fmla="*/ 97891 h 3182400"/>
              <a:gd name="connsiteX3" fmla="*/ 3873526 w 3873526"/>
              <a:gd name="connsiteY3" fmla="*/ 3084509 h 3182400"/>
              <a:gd name="connsiteX4" fmla="*/ 3775635 w 3873526"/>
              <a:gd name="connsiteY4" fmla="*/ 3182400 h 3182400"/>
              <a:gd name="connsiteX5" fmla="*/ 1596040 w 3873526"/>
              <a:gd name="connsiteY5" fmla="*/ 3182400 h 3182400"/>
              <a:gd name="connsiteX6" fmla="*/ 1583127 w 3873526"/>
              <a:gd name="connsiteY6" fmla="*/ 3095433 h 3182400"/>
              <a:gd name="connsiteX7" fmla="*/ 7339 w 3873526"/>
              <a:gd name="connsiteY7" fmla="*/ 2201354 h 3182400"/>
              <a:gd name="connsiteX8" fmla="*/ 0 w 3873526"/>
              <a:gd name="connsiteY8" fmla="*/ 2199838 h 3182400"/>
              <a:gd name="connsiteX9" fmla="*/ 0 w 3873526"/>
              <a:gd name="connsiteY9" fmla="*/ 97891 h 3182400"/>
              <a:gd name="connsiteX10" fmla="*/ 97891 w 3873526"/>
              <a:gd name="connsiteY10" fmla="*/ 0 h 31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3526" h="3182400">
                <a:moveTo>
                  <a:pt x="97891" y="0"/>
                </a:moveTo>
                <a:lnTo>
                  <a:pt x="3775635" y="0"/>
                </a:lnTo>
                <a:cubicBezTo>
                  <a:pt x="3829699" y="0"/>
                  <a:pt x="3873526" y="43827"/>
                  <a:pt x="3873526" y="97891"/>
                </a:cubicBezTo>
                <a:lnTo>
                  <a:pt x="3873526" y="3084509"/>
                </a:lnTo>
                <a:cubicBezTo>
                  <a:pt x="3873526" y="3138573"/>
                  <a:pt x="3829699" y="3182400"/>
                  <a:pt x="3775635" y="3182400"/>
                </a:cubicBezTo>
                <a:lnTo>
                  <a:pt x="1596040" y="3182400"/>
                </a:lnTo>
                <a:lnTo>
                  <a:pt x="1583127" y="3095433"/>
                </a:lnTo>
                <a:cubicBezTo>
                  <a:pt x="1472008" y="2723332"/>
                  <a:pt x="873123" y="2400269"/>
                  <a:pt x="7339" y="2201354"/>
                </a:cubicBezTo>
                <a:lnTo>
                  <a:pt x="0" y="2199838"/>
                </a:lnTo>
                <a:lnTo>
                  <a:pt x="0" y="97891"/>
                </a:lnTo>
                <a:cubicBezTo>
                  <a:pt x="0" y="43827"/>
                  <a:pt x="43827" y="0"/>
                  <a:pt x="97891" y="0"/>
                </a:cubicBezTo>
                <a:close/>
              </a:path>
            </a:pathLst>
          </a:custGeom>
          <a:gradFill flip="none" rotWithShape="1"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0" name="Полилиния 39">
            <a:extLst>
              <a:ext uri="{FF2B5EF4-FFF2-40B4-BE49-F238E27FC236}">
                <a16:creationId xmlns:a16="http://schemas.microsoft.com/office/drawing/2014/main" id="{85B17D5B-7D0F-EE43-896F-C0EC73A5D471}"/>
              </a:ext>
            </a:extLst>
          </p:cNvPr>
          <p:cNvSpPr/>
          <p:nvPr/>
        </p:nvSpPr>
        <p:spPr>
          <a:xfrm>
            <a:off x="207820" y="3467780"/>
            <a:ext cx="3873526" cy="3182400"/>
          </a:xfrm>
          <a:custGeom>
            <a:avLst/>
            <a:gdLst>
              <a:gd name="connsiteX0" fmla="*/ 97891 w 3873526"/>
              <a:gd name="connsiteY0" fmla="*/ 0 h 3182400"/>
              <a:gd name="connsiteX1" fmla="*/ 2277486 w 3873526"/>
              <a:gd name="connsiteY1" fmla="*/ 0 h 3182400"/>
              <a:gd name="connsiteX2" fmla="*/ 2290400 w 3873526"/>
              <a:gd name="connsiteY2" fmla="*/ 86967 h 3182400"/>
              <a:gd name="connsiteX3" fmla="*/ 3866188 w 3873526"/>
              <a:gd name="connsiteY3" fmla="*/ 981046 h 3182400"/>
              <a:gd name="connsiteX4" fmla="*/ 3873526 w 3873526"/>
              <a:gd name="connsiteY4" fmla="*/ 982562 h 3182400"/>
              <a:gd name="connsiteX5" fmla="*/ 3873526 w 3873526"/>
              <a:gd name="connsiteY5" fmla="*/ 3084509 h 3182400"/>
              <a:gd name="connsiteX6" fmla="*/ 3775635 w 3873526"/>
              <a:gd name="connsiteY6" fmla="*/ 3182400 h 3182400"/>
              <a:gd name="connsiteX7" fmla="*/ 97891 w 3873526"/>
              <a:gd name="connsiteY7" fmla="*/ 3182400 h 3182400"/>
              <a:gd name="connsiteX8" fmla="*/ 0 w 3873526"/>
              <a:gd name="connsiteY8" fmla="*/ 3084509 h 3182400"/>
              <a:gd name="connsiteX9" fmla="*/ 0 w 3873526"/>
              <a:gd name="connsiteY9" fmla="*/ 97891 h 3182400"/>
              <a:gd name="connsiteX10" fmla="*/ 97891 w 3873526"/>
              <a:gd name="connsiteY10" fmla="*/ 0 h 31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3526" h="3182400">
                <a:moveTo>
                  <a:pt x="97891" y="0"/>
                </a:moveTo>
                <a:lnTo>
                  <a:pt x="2277486" y="0"/>
                </a:lnTo>
                <a:lnTo>
                  <a:pt x="2290400" y="86967"/>
                </a:lnTo>
                <a:cubicBezTo>
                  <a:pt x="2401519" y="459068"/>
                  <a:pt x="3000403" y="782131"/>
                  <a:pt x="3866188" y="981046"/>
                </a:cubicBezTo>
                <a:lnTo>
                  <a:pt x="3873526" y="982562"/>
                </a:lnTo>
                <a:lnTo>
                  <a:pt x="3873526" y="3084509"/>
                </a:lnTo>
                <a:cubicBezTo>
                  <a:pt x="3873526" y="3138573"/>
                  <a:pt x="3829699" y="3182400"/>
                  <a:pt x="3775635" y="3182400"/>
                </a:cubicBezTo>
                <a:lnTo>
                  <a:pt x="97891" y="3182400"/>
                </a:lnTo>
                <a:cubicBezTo>
                  <a:pt x="43827" y="3182400"/>
                  <a:pt x="0" y="3138573"/>
                  <a:pt x="0" y="3084509"/>
                </a:cubicBezTo>
                <a:lnTo>
                  <a:pt x="0" y="97891"/>
                </a:lnTo>
                <a:cubicBezTo>
                  <a:pt x="0" y="43827"/>
                  <a:pt x="43827" y="0"/>
                  <a:pt x="97891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2" name="Полилиния 41">
            <a:extLst>
              <a:ext uri="{FF2B5EF4-FFF2-40B4-BE49-F238E27FC236}">
                <a16:creationId xmlns:a16="http://schemas.microsoft.com/office/drawing/2014/main" id="{9FBD5515-61D2-3746-9E8D-6B52D6F90596}"/>
              </a:ext>
            </a:extLst>
          </p:cNvPr>
          <p:cNvSpPr/>
          <p:nvPr/>
        </p:nvSpPr>
        <p:spPr>
          <a:xfrm>
            <a:off x="4159237" y="4466436"/>
            <a:ext cx="3873526" cy="2183745"/>
          </a:xfrm>
          <a:custGeom>
            <a:avLst/>
            <a:gdLst>
              <a:gd name="connsiteX0" fmla="*/ 3873526 w 3873526"/>
              <a:gd name="connsiteY0" fmla="*/ 0 h 2183745"/>
              <a:gd name="connsiteX1" fmla="*/ 3873526 w 3873526"/>
              <a:gd name="connsiteY1" fmla="*/ 2085854 h 2183745"/>
              <a:gd name="connsiteX2" fmla="*/ 3775635 w 3873526"/>
              <a:gd name="connsiteY2" fmla="*/ 2183745 h 2183745"/>
              <a:gd name="connsiteX3" fmla="*/ 97891 w 3873526"/>
              <a:gd name="connsiteY3" fmla="*/ 2183745 h 2183745"/>
              <a:gd name="connsiteX4" fmla="*/ 0 w 3873526"/>
              <a:gd name="connsiteY4" fmla="*/ 2085854 h 2183745"/>
              <a:gd name="connsiteX5" fmla="*/ 0 w 3873526"/>
              <a:gd name="connsiteY5" fmla="*/ 0 h 2183745"/>
              <a:gd name="connsiteX6" fmla="*/ 212948 w 3873526"/>
              <a:gd name="connsiteY6" fmla="*/ 43995 h 2183745"/>
              <a:gd name="connsiteX7" fmla="*/ 1936763 w 3873526"/>
              <a:gd name="connsiteY7" fmla="*/ 192433 h 2183745"/>
              <a:gd name="connsiteX8" fmla="*/ 3660579 w 3873526"/>
              <a:gd name="connsiteY8" fmla="*/ 43995 h 218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3526" h="2183745">
                <a:moveTo>
                  <a:pt x="3873526" y="0"/>
                </a:moveTo>
                <a:lnTo>
                  <a:pt x="3873526" y="2085854"/>
                </a:lnTo>
                <a:cubicBezTo>
                  <a:pt x="3873526" y="2139918"/>
                  <a:pt x="3829699" y="2183745"/>
                  <a:pt x="3775635" y="2183745"/>
                </a:cubicBezTo>
                <a:lnTo>
                  <a:pt x="97891" y="2183745"/>
                </a:lnTo>
                <a:cubicBezTo>
                  <a:pt x="43827" y="2183745"/>
                  <a:pt x="0" y="2139918"/>
                  <a:pt x="0" y="2085854"/>
                </a:cubicBezTo>
                <a:lnTo>
                  <a:pt x="0" y="0"/>
                </a:lnTo>
                <a:lnTo>
                  <a:pt x="212948" y="43995"/>
                </a:lnTo>
                <a:cubicBezTo>
                  <a:pt x="725375" y="138661"/>
                  <a:pt x="1312604" y="192433"/>
                  <a:pt x="1936763" y="192433"/>
                </a:cubicBezTo>
                <a:cubicBezTo>
                  <a:pt x="2560923" y="192433"/>
                  <a:pt x="3148152" y="138661"/>
                  <a:pt x="3660579" y="43995"/>
                </a:cubicBezTo>
                <a:close/>
              </a:path>
            </a:pathLst>
          </a:custGeom>
          <a:gradFill flip="none" rotWithShape="1"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4" name="Полилиния 43">
            <a:extLst>
              <a:ext uri="{FF2B5EF4-FFF2-40B4-BE49-F238E27FC236}">
                <a16:creationId xmlns:a16="http://schemas.microsoft.com/office/drawing/2014/main" id="{2B57592F-648D-0245-AB7F-4931F4F01F36}"/>
              </a:ext>
            </a:extLst>
          </p:cNvPr>
          <p:cNvSpPr/>
          <p:nvPr/>
        </p:nvSpPr>
        <p:spPr>
          <a:xfrm>
            <a:off x="8110654" y="3467780"/>
            <a:ext cx="3873526" cy="3182400"/>
          </a:xfrm>
          <a:custGeom>
            <a:avLst/>
            <a:gdLst>
              <a:gd name="connsiteX0" fmla="*/ 1596040 w 3873526"/>
              <a:gd name="connsiteY0" fmla="*/ 0 h 3182400"/>
              <a:gd name="connsiteX1" fmla="*/ 3775635 w 3873526"/>
              <a:gd name="connsiteY1" fmla="*/ 0 h 3182400"/>
              <a:gd name="connsiteX2" fmla="*/ 3873526 w 3873526"/>
              <a:gd name="connsiteY2" fmla="*/ 97891 h 3182400"/>
              <a:gd name="connsiteX3" fmla="*/ 3873526 w 3873526"/>
              <a:gd name="connsiteY3" fmla="*/ 3084509 h 3182400"/>
              <a:gd name="connsiteX4" fmla="*/ 3775635 w 3873526"/>
              <a:gd name="connsiteY4" fmla="*/ 3182400 h 3182400"/>
              <a:gd name="connsiteX5" fmla="*/ 97891 w 3873526"/>
              <a:gd name="connsiteY5" fmla="*/ 3182400 h 3182400"/>
              <a:gd name="connsiteX6" fmla="*/ 0 w 3873526"/>
              <a:gd name="connsiteY6" fmla="*/ 3084509 h 3182400"/>
              <a:gd name="connsiteX7" fmla="*/ 0 w 3873526"/>
              <a:gd name="connsiteY7" fmla="*/ 982562 h 3182400"/>
              <a:gd name="connsiteX8" fmla="*/ 7339 w 3873526"/>
              <a:gd name="connsiteY8" fmla="*/ 981046 h 3182400"/>
              <a:gd name="connsiteX9" fmla="*/ 1583127 w 3873526"/>
              <a:gd name="connsiteY9" fmla="*/ 86967 h 31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3526" h="3182400">
                <a:moveTo>
                  <a:pt x="1596040" y="0"/>
                </a:moveTo>
                <a:lnTo>
                  <a:pt x="3775635" y="0"/>
                </a:lnTo>
                <a:cubicBezTo>
                  <a:pt x="3829699" y="0"/>
                  <a:pt x="3873526" y="43827"/>
                  <a:pt x="3873526" y="97891"/>
                </a:cubicBezTo>
                <a:lnTo>
                  <a:pt x="3873526" y="3084509"/>
                </a:lnTo>
                <a:cubicBezTo>
                  <a:pt x="3873526" y="3138573"/>
                  <a:pt x="3829699" y="3182400"/>
                  <a:pt x="3775635" y="3182400"/>
                </a:cubicBezTo>
                <a:lnTo>
                  <a:pt x="97891" y="3182400"/>
                </a:lnTo>
                <a:cubicBezTo>
                  <a:pt x="43827" y="3182400"/>
                  <a:pt x="0" y="3138573"/>
                  <a:pt x="0" y="3084509"/>
                </a:cubicBezTo>
                <a:lnTo>
                  <a:pt x="0" y="982562"/>
                </a:lnTo>
                <a:lnTo>
                  <a:pt x="7339" y="981046"/>
                </a:lnTo>
                <a:cubicBezTo>
                  <a:pt x="873123" y="782131"/>
                  <a:pt x="1472008" y="459068"/>
                  <a:pt x="1583127" y="86967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77C07D-0EB8-F846-8A26-2A58E4E44441}"/>
              </a:ext>
            </a:extLst>
          </p:cNvPr>
          <p:cNvSpPr txBox="1"/>
          <p:nvPr/>
        </p:nvSpPr>
        <p:spPr>
          <a:xfrm>
            <a:off x="335216" y="408602"/>
            <a:ext cx="1988045" cy="560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Суперкомпьютер</a:t>
            </a:r>
          </a:p>
          <a:p>
            <a:pPr>
              <a:lnSpc>
                <a:spcPts val="1800"/>
              </a:lnSpc>
            </a:pPr>
            <a:r>
              <a:rPr lang="en-US" kern="800" dirty="0" err="1" smtClean="0">
                <a:solidFill>
                  <a:schemeClr val="bg1"/>
                </a:solidFill>
                <a:latin typeface="HSE Sans" panose="02000000000000000000" pitchFamily="2" charset="0"/>
              </a:rPr>
              <a:t>cHARISMa</a:t>
            </a:r>
            <a:endParaRPr lang="en-US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42B76C-53DC-8C40-9B44-7DDC5777D311}"/>
              </a:ext>
            </a:extLst>
          </p:cNvPr>
          <p:cNvSpPr txBox="1"/>
          <p:nvPr/>
        </p:nvSpPr>
        <p:spPr>
          <a:xfrm>
            <a:off x="335216" y="922007"/>
            <a:ext cx="2122697" cy="456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kern="800" dirty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6 место </a:t>
            </a:r>
            <a:r>
              <a:rPr lang="ru-RU" sz="1400" kern="800" dirty="0" smtClean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в рейтинге</a:t>
            </a:r>
          </a:p>
          <a:p>
            <a:pPr>
              <a:lnSpc>
                <a:spcPts val="1400"/>
              </a:lnSpc>
            </a:pPr>
            <a:r>
              <a:rPr lang="ru-RU" sz="1400" kern="800" dirty="0" smtClean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суперкомпьютеров </a:t>
            </a:r>
            <a:r>
              <a:rPr lang="ru-RU" sz="1400" kern="800" dirty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СНГ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0901B5-2172-FB40-9BDC-BBCFE27EBC2B}"/>
              </a:ext>
            </a:extLst>
          </p:cNvPr>
          <p:cNvSpPr txBox="1"/>
          <p:nvPr/>
        </p:nvSpPr>
        <p:spPr>
          <a:xfrm>
            <a:off x="4286633" y="408602"/>
            <a:ext cx="1287532" cy="329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kern="800" dirty="0">
                <a:solidFill>
                  <a:schemeClr val="bg1"/>
                </a:solidFill>
                <a:latin typeface="HSE Sans" panose="02000000000000000000" pitchFamily="2" charset="0"/>
              </a:rPr>
              <a:t>3 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спутника</a:t>
            </a:r>
            <a:endParaRPr lang="ru-RU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F2109A-9BFF-2F41-AF70-0E6B829C4420}"/>
              </a:ext>
            </a:extLst>
          </p:cNvPr>
          <p:cNvSpPr txBox="1"/>
          <p:nvPr/>
        </p:nvSpPr>
        <p:spPr>
          <a:xfrm>
            <a:off x="4286633" y="705600"/>
            <a:ext cx="2547492" cy="276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kern="800" dirty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з</a:t>
            </a:r>
            <a:r>
              <a:rPr lang="ru-RU" sz="1400" kern="800" dirty="0" smtClean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апущено на орбиту с </a:t>
            </a:r>
            <a:r>
              <a:rPr lang="en-US" sz="1400" kern="800" dirty="0" smtClean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2021</a:t>
            </a:r>
            <a:r>
              <a:rPr lang="ru-RU" sz="1400" kern="800" dirty="0" smtClean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 г.</a:t>
            </a:r>
            <a:r>
              <a:rPr lang="en-US" sz="1400" kern="800" dirty="0" smtClean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 </a:t>
            </a:r>
            <a:endParaRPr lang="ru-RU" sz="1400" kern="800" dirty="0">
              <a:solidFill>
                <a:schemeClr val="bg1">
                  <a:alpha val="67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E726650-4ADF-4541-A90B-75ED0E5CF6B1}"/>
              </a:ext>
            </a:extLst>
          </p:cNvPr>
          <p:cNvSpPr txBox="1"/>
          <p:nvPr/>
        </p:nvSpPr>
        <p:spPr>
          <a:xfrm>
            <a:off x="8238050" y="408602"/>
            <a:ext cx="3438762" cy="329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Психометрический инструмент</a:t>
            </a:r>
            <a:endParaRPr lang="ru-RU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067A2D8-C786-BD4F-986D-2CF23DC57C6E}"/>
              </a:ext>
            </a:extLst>
          </p:cNvPr>
          <p:cNvSpPr txBox="1"/>
          <p:nvPr/>
        </p:nvSpPr>
        <p:spPr>
          <a:xfrm>
            <a:off x="8238051" y="704726"/>
            <a:ext cx="3479460" cy="456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kern="800" dirty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для оценки цифрового доверия и анализа феномена </a:t>
            </a:r>
            <a:r>
              <a:rPr lang="ru-RU" sz="1400" kern="800" dirty="0" smtClean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«баннерной слепоты»</a:t>
            </a:r>
            <a:r>
              <a:rPr lang="en-GB" sz="1400" kern="800" dirty="0" smtClean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 </a:t>
            </a:r>
            <a:endParaRPr lang="en-GB" sz="1400" kern="800" dirty="0">
              <a:solidFill>
                <a:schemeClr val="bg1">
                  <a:alpha val="67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962048B-18B0-D947-BC38-9E32F9457175}"/>
              </a:ext>
            </a:extLst>
          </p:cNvPr>
          <p:cNvSpPr txBox="1"/>
          <p:nvPr/>
        </p:nvSpPr>
        <p:spPr>
          <a:xfrm>
            <a:off x="335216" y="5657013"/>
            <a:ext cx="3844322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kern="800" dirty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и</a:t>
            </a:r>
            <a:r>
              <a:rPr lang="ru-RU" sz="1400" kern="800" dirty="0" smtClean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нструмент для поиска подмножеств</a:t>
            </a:r>
          </a:p>
          <a:p>
            <a:pPr>
              <a:lnSpc>
                <a:spcPts val="1400"/>
              </a:lnSpc>
            </a:pPr>
            <a:r>
              <a:rPr lang="ru-RU" sz="1400" kern="800" dirty="0" smtClean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признаков для </a:t>
            </a:r>
            <a:r>
              <a:rPr lang="ru-RU" sz="1400" kern="800" dirty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построения наиболее </a:t>
            </a:r>
            <a:r>
              <a:rPr lang="ru-RU" sz="1400" kern="800" dirty="0" smtClean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мощных</a:t>
            </a:r>
          </a:p>
          <a:p>
            <a:pPr>
              <a:lnSpc>
                <a:spcPts val="1400"/>
              </a:lnSpc>
            </a:pPr>
            <a:r>
              <a:rPr lang="ru-RU" sz="1400" kern="800" dirty="0" smtClean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моделей классификации </a:t>
            </a:r>
            <a:r>
              <a:rPr lang="ru-RU" sz="1400" kern="800" dirty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и </a:t>
            </a:r>
            <a:r>
              <a:rPr lang="ru-RU" sz="1400" kern="800" dirty="0" smtClean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регрессии</a:t>
            </a:r>
          </a:p>
          <a:p>
            <a:pPr>
              <a:lnSpc>
                <a:spcPts val="1400"/>
              </a:lnSpc>
            </a:pPr>
            <a:r>
              <a:rPr lang="ru-RU" sz="1400" kern="800" dirty="0" smtClean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выживания при онкологиях</a:t>
            </a:r>
            <a:endParaRPr lang="ru-RU" sz="1400" kern="800" dirty="0">
              <a:solidFill>
                <a:schemeClr val="bg1">
                  <a:alpha val="67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1ACAA95-FF3F-5843-ABF3-5C0E0F3BF5DC}"/>
              </a:ext>
            </a:extLst>
          </p:cNvPr>
          <p:cNvSpPr txBox="1"/>
          <p:nvPr/>
        </p:nvSpPr>
        <p:spPr>
          <a:xfrm>
            <a:off x="4286633" y="5503117"/>
            <a:ext cx="2355132" cy="560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Симулятор вирусных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генеалогий </a:t>
            </a:r>
            <a:r>
              <a:rPr lang="en-US" kern="800" dirty="0" smtClean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(</a:t>
            </a:r>
            <a:r>
              <a:rPr lang="en-US" kern="800" dirty="0" err="1" smtClean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VGsim</a:t>
            </a:r>
            <a:r>
              <a:rPr lang="en-US" kern="800" dirty="0" smtClean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)</a:t>
            </a:r>
            <a:endParaRPr lang="ru-RU" kern="800" dirty="0">
              <a:solidFill>
                <a:schemeClr val="bg1">
                  <a:alpha val="67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427EB71-3481-1C40-A0F2-9C5F68C2A4B4}"/>
              </a:ext>
            </a:extLst>
          </p:cNvPr>
          <p:cNvSpPr txBox="1"/>
          <p:nvPr/>
        </p:nvSpPr>
        <p:spPr>
          <a:xfrm>
            <a:off x="4286633" y="6016522"/>
            <a:ext cx="2851935" cy="456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kern="800" dirty="0" smtClean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позволяет моделировать</a:t>
            </a:r>
          </a:p>
          <a:p>
            <a:pPr>
              <a:lnSpc>
                <a:spcPts val="1400"/>
              </a:lnSpc>
            </a:pPr>
            <a:r>
              <a:rPr lang="ru-RU" sz="1400" kern="800" dirty="0" smtClean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пути </a:t>
            </a:r>
            <a:r>
              <a:rPr lang="ru-RU" sz="1400" kern="800" dirty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распространения COVID-19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4A9DB9-D07C-1140-BB5A-A45DD2D6DDC1}"/>
              </a:ext>
            </a:extLst>
          </p:cNvPr>
          <p:cNvSpPr txBox="1"/>
          <p:nvPr/>
        </p:nvSpPr>
        <p:spPr>
          <a:xfrm>
            <a:off x="8236800" y="5392800"/>
            <a:ext cx="2335896" cy="329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Детектор дислексии</a:t>
            </a:r>
            <a:endParaRPr lang="ru-RU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20D3B19-E375-6C49-9097-6147267C0D59}"/>
              </a:ext>
            </a:extLst>
          </p:cNvPr>
          <p:cNvSpPr txBox="1"/>
          <p:nvPr/>
        </p:nvSpPr>
        <p:spPr>
          <a:xfrm>
            <a:off x="8236800" y="5655600"/>
            <a:ext cx="378090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kern="800" dirty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программное </a:t>
            </a:r>
            <a:r>
              <a:rPr lang="ru-RU" sz="1400" kern="800" dirty="0" smtClean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обеспечение, использующее </a:t>
            </a:r>
            <a:r>
              <a:rPr lang="ru-RU" sz="1400" kern="800" dirty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машинное обучение для </a:t>
            </a:r>
            <a:r>
              <a:rPr lang="ru-RU" sz="1400" kern="800" dirty="0" smtClean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определения</a:t>
            </a:r>
          </a:p>
          <a:p>
            <a:pPr>
              <a:lnSpc>
                <a:spcPts val="1400"/>
              </a:lnSpc>
            </a:pPr>
            <a:r>
              <a:rPr lang="ru-RU" sz="1400" kern="800" dirty="0" smtClean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риска </a:t>
            </a:r>
            <a:r>
              <a:rPr lang="ru-RU" sz="1400" kern="800" dirty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развития дислексии у </a:t>
            </a:r>
            <a:r>
              <a:rPr lang="ru-RU" sz="1400" kern="800" dirty="0" smtClean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детей</a:t>
            </a:r>
          </a:p>
          <a:p>
            <a:pPr>
              <a:lnSpc>
                <a:spcPts val="1400"/>
              </a:lnSpc>
            </a:pPr>
            <a:r>
              <a:rPr lang="ru-RU" sz="1400" kern="800" dirty="0" smtClean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на </a:t>
            </a:r>
            <a:r>
              <a:rPr lang="ru-RU" sz="1400" kern="800" dirty="0"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основе движений глаз во время чтения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8CF44E8-8855-0F4D-BA7E-2F515F588585}"/>
              </a:ext>
            </a:extLst>
          </p:cNvPr>
          <p:cNvSpPr txBox="1"/>
          <p:nvPr/>
        </p:nvSpPr>
        <p:spPr>
          <a:xfrm>
            <a:off x="335216" y="5393475"/>
            <a:ext cx="989373" cy="329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kern="800" dirty="0" err="1">
                <a:solidFill>
                  <a:schemeClr val="bg1"/>
                </a:solidFill>
                <a:latin typeface="HSE Sans" panose="02000000000000000000" pitchFamily="2" charset="0"/>
              </a:rPr>
              <a:t>ExhauFS</a:t>
            </a:r>
            <a:endParaRPr lang="ru-RU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902BF1C9-356C-354F-A8AC-57C0D8406E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0048" t="60426" r="43711" b="14184"/>
          <a:stretch/>
        </p:blipFill>
        <p:spPr>
          <a:xfrm>
            <a:off x="367712" y="1513595"/>
            <a:ext cx="3171217" cy="1741251"/>
          </a:xfrm>
          <a:custGeom>
            <a:avLst/>
            <a:gdLst>
              <a:gd name="connsiteX0" fmla="*/ 0 w 3171217"/>
              <a:gd name="connsiteY0" fmla="*/ 0 h 1741251"/>
              <a:gd name="connsiteX1" fmla="*/ 3171217 w 3171217"/>
              <a:gd name="connsiteY1" fmla="*/ 0 h 1741251"/>
              <a:gd name="connsiteX2" fmla="*/ 3171217 w 3171217"/>
              <a:gd name="connsiteY2" fmla="*/ 1047402 h 1741251"/>
              <a:gd name="connsiteX3" fmla="*/ 3110452 w 3171217"/>
              <a:gd name="connsiteY3" fmla="*/ 1066870 h 1741251"/>
              <a:gd name="connsiteX4" fmla="*/ 2157005 w 3171217"/>
              <a:gd name="connsiteY4" fmla="*/ 1720482 h 1741251"/>
              <a:gd name="connsiteX5" fmla="*/ 2149050 w 3171217"/>
              <a:gd name="connsiteY5" fmla="*/ 1741251 h 1741251"/>
              <a:gd name="connsiteX6" fmla="*/ 0 w 3171217"/>
              <a:gd name="connsiteY6" fmla="*/ 1741251 h 174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1217" h="1741251">
                <a:moveTo>
                  <a:pt x="0" y="0"/>
                </a:moveTo>
                <a:lnTo>
                  <a:pt x="3171217" y="0"/>
                </a:lnTo>
                <a:lnTo>
                  <a:pt x="3171217" y="1047402"/>
                </a:lnTo>
                <a:lnTo>
                  <a:pt x="3110452" y="1066870"/>
                </a:lnTo>
                <a:cubicBezTo>
                  <a:pt x="2616463" y="1243072"/>
                  <a:pt x="2274723" y="1469079"/>
                  <a:pt x="2157005" y="1720482"/>
                </a:cubicBezTo>
                <a:lnTo>
                  <a:pt x="2149050" y="1741251"/>
                </a:lnTo>
                <a:lnTo>
                  <a:pt x="0" y="1741251"/>
                </a:lnTo>
                <a:close/>
              </a:path>
            </a:pathLst>
          </a:custGeom>
        </p:spPr>
      </p:pic>
      <p:sp>
        <p:nvSpPr>
          <p:cNvPr id="76" name="Овал 75">
            <a:extLst>
              <a:ext uri="{FF2B5EF4-FFF2-40B4-BE49-F238E27FC236}">
                <a16:creationId xmlns:a16="http://schemas.microsoft.com/office/drawing/2014/main" id="{76A2BD1F-5A58-0548-84BE-8A37AB15BE81}"/>
              </a:ext>
            </a:extLst>
          </p:cNvPr>
          <p:cNvSpPr/>
          <p:nvPr/>
        </p:nvSpPr>
        <p:spPr>
          <a:xfrm>
            <a:off x="645251" y="2809603"/>
            <a:ext cx="148045" cy="148045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Дуга 79">
            <a:extLst>
              <a:ext uri="{FF2B5EF4-FFF2-40B4-BE49-F238E27FC236}">
                <a16:creationId xmlns:a16="http://schemas.microsoft.com/office/drawing/2014/main" id="{D2CECECF-9D2B-4A4F-B9C0-1089D3C97619}"/>
              </a:ext>
            </a:extLst>
          </p:cNvPr>
          <p:cNvSpPr/>
          <p:nvPr/>
        </p:nvSpPr>
        <p:spPr>
          <a:xfrm rot="20015326">
            <a:off x="4550770" y="1556049"/>
            <a:ext cx="3594873" cy="1101725"/>
          </a:xfrm>
          <a:prstGeom prst="arc">
            <a:avLst>
              <a:gd name="adj1" fmla="val 12020179"/>
              <a:gd name="adj2" fmla="val 18463672"/>
            </a:avLst>
          </a:prstGeom>
          <a:ln w="12700" cap="rnd">
            <a:solidFill>
              <a:schemeClr val="bg1">
                <a:alpha val="2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Дуга 80">
            <a:extLst>
              <a:ext uri="{FF2B5EF4-FFF2-40B4-BE49-F238E27FC236}">
                <a16:creationId xmlns:a16="http://schemas.microsoft.com/office/drawing/2014/main" id="{0B10719E-15D8-2D47-9FD8-B29784EF5914}"/>
              </a:ext>
            </a:extLst>
          </p:cNvPr>
          <p:cNvSpPr/>
          <p:nvPr/>
        </p:nvSpPr>
        <p:spPr>
          <a:xfrm rot="20015326">
            <a:off x="4648420" y="1653699"/>
            <a:ext cx="3594873" cy="1101725"/>
          </a:xfrm>
          <a:prstGeom prst="arc">
            <a:avLst>
              <a:gd name="adj1" fmla="val 12334249"/>
              <a:gd name="adj2" fmla="val 18021158"/>
            </a:avLst>
          </a:prstGeom>
          <a:ln w="12700" cap="rnd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Дуга 81">
            <a:extLst>
              <a:ext uri="{FF2B5EF4-FFF2-40B4-BE49-F238E27FC236}">
                <a16:creationId xmlns:a16="http://schemas.microsoft.com/office/drawing/2014/main" id="{D98D82E8-5FE0-1441-86FC-F929DF827866}"/>
              </a:ext>
            </a:extLst>
          </p:cNvPr>
          <p:cNvSpPr/>
          <p:nvPr/>
        </p:nvSpPr>
        <p:spPr>
          <a:xfrm rot="20015326">
            <a:off x="4746070" y="1751349"/>
            <a:ext cx="3594873" cy="1101725"/>
          </a:xfrm>
          <a:prstGeom prst="arc">
            <a:avLst>
              <a:gd name="adj1" fmla="val 12764461"/>
              <a:gd name="adj2" fmla="val 17956638"/>
            </a:avLst>
          </a:prstGeom>
          <a:ln w="12700" cap="rnd">
            <a:solidFill>
              <a:schemeClr val="bg1">
                <a:alpha val="2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DBBE2A71-8237-D14F-9A94-63AB098083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8599" t="12753" r="58680" b="74526"/>
          <a:stretch/>
        </p:blipFill>
        <p:spPr>
          <a:xfrm rot="1379464">
            <a:off x="6386717" y="1051109"/>
            <a:ext cx="821020" cy="821020"/>
          </a:xfrm>
          <a:prstGeom prst="rect">
            <a:avLst/>
          </a:prstGeom>
        </p:spPr>
      </p:pic>
      <p:sp>
        <p:nvSpPr>
          <p:cNvPr id="84" name="5-конечная звезда 83">
            <a:extLst>
              <a:ext uri="{FF2B5EF4-FFF2-40B4-BE49-F238E27FC236}">
                <a16:creationId xmlns:a16="http://schemas.microsoft.com/office/drawing/2014/main" id="{EF1B45F0-BD0B-DA4B-95AC-B9678CB2AD5B}"/>
              </a:ext>
            </a:extLst>
          </p:cNvPr>
          <p:cNvSpPr/>
          <p:nvPr/>
        </p:nvSpPr>
        <p:spPr>
          <a:xfrm rot="1080468">
            <a:off x="6519850" y="929500"/>
            <a:ext cx="171762" cy="171760"/>
          </a:xfrm>
          <a:prstGeom prst="star5">
            <a:avLst>
              <a:gd name="adj" fmla="val 25113"/>
              <a:gd name="hf" fmla="val 105146"/>
              <a:gd name="vf" fmla="val 1105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5-конечная звезда 84">
            <a:extLst>
              <a:ext uri="{FF2B5EF4-FFF2-40B4-BE49-F238E27FC236}">
                <a16:creationId xmlns:a16="http://schemas.microsoft.com/office/drawing/2014/main" id="{4EFE9B96-31AF-C24C-A13C-37FCCB387224}"/>
              </a:ext>
            </a:extLst>
          </p:cNvPr>
          <p:cNvSpPr/>
          <p:nvPr/>
        </p:nvSpPr>
        <p:spPr>
          <a:xfrm rot="19937564">
            <a:off x="7083256" y="840778"/>
            <a:ext cx="102063" cy="102061"/>
          </a:xfrm>
          <a:prstGeom prst="star5">
            <a:avLst>
              <a:gd name="adj" fmla="val 25113"/>
              <a:gd name="hf" fmla="val 105146"/>
              <a:gd name="vf" fmla="val 1105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7-конечная звезда 85">
            <a:extLst>
              <a:ext uri="{FF2B5EF4-FFF2-40B4-BE49-F238E27FC236}">
                <a16:creationId xmlns:a16="http://schemas.microsoft.com/office/drawing/2014/main" id="{E6B1A300-4774-344C-9971-9BD62379683F}"/>
              </a:ext>
            </a:extLst>
          </p:cNvPr>
          <p:cNvSpPr/>
          <p:nvPr/>
        </p:nvSpPr>
        <p:spPr>
          <a:xfrm rot="21430451">
            <a:off x="7632217" y="1100811"/>
            <a:ext cx="138286" cy="138284"/>
          </a:xfrm>
          <a:prstGeom prst="star7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5-конечная звезда 86">
            <a:extLst>
              <a:ext uri="{FF2B5EF4-FFF2-40B4-BE49-F238E27FC236}">
                <a16:creationId xmlns:a16="http://schemas.microsoft.com/office/drawing/2014/main" id="{EFEF27D1-3B9F-4B4F-8105-DAB7267E4348}"/>
              </a:ext>
            </a:extLst>
          </p:cNvPr>
          <p:cNvSpPr/>
          <p:nvPr/>
        </p:nvSpPr>
        <p:spPr>
          <a:xfrm rot="2527697">
            <a:off x="7206615" y="1787431"/>
            <a:ext cx="203166" cy="203163"/>
          </a:xfrm>
          <a:prstGeom prst="star5">
            <a:avLst>
              <a:gd name="adj" fmla="val 25113"/>
              <a:gd name="hf" fmla="val 105146"/>
              <a:gd name="vf" fmla="val 1105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id="{54CE9F07-1056-CC4A-B80F-6F31B2193B0B}"/>
              </a:ext>
            </a:extLst>
          </p:cNvPr>
          <p:cNvSpPr/>
          <p:nvPr/>
        </p:nvSpPr>
        <p:spPr>
          <a:xfrm flipV="1">
            <a:off x="7386811" y="1443948"/>
            <a:ext cx="45719" cy="4571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8D9BB36D-0B3A-8840-839D-B2DB590ADB56}"/>
              </a:ext>
            </a:extLst>
          </p:cNvPr>
          <p:cNvSpPr/>
          <p:nvPr/>
        </p:nvSpPr>
        <p:spPr>
          <a:xfrm flipV="1">
            <a:off x="7449930" y="627508"/>
            <a:ext cx="45719" cy="4571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98B62B2D-E645-664D-AEC4-366F969161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53858" t="12948" r="33421" b="74331"/>
          <a:stretch/>
        </p:blipFill>
        <p:spPr>
          <a:xfrm>
            <a:off x="829902" y="1898490"/>
            <a:ext cx="872412" cy="872412"/>
          </a:xfrm>
          <a:prstGeom prst="rect">
            <a:avLst/>
          </a:prstGeom>
        </p:spPr>
      </p:pic>
      <p:sp>
        <p:nvSpPr>
          <p:cNvPr id="93" name="Полилиния 92">
            <a:extLst>
              <a:ext uri="{FF2B5EF4-FFF2-40B4-BE49-F238E27FC236}">
                <a16:creationId xmlns:a16="http://schemas.microsoft.com/office/drawing/2014/main" id="{F38F2645-5893-AD4D-8435-05B696ED393F}"/>
              </a:ext>
            </a:extLst>
          </p:cNvPr>
          <p:cNvSpPr/>
          <p:nvPr/>
        </p:nvSpPr>
        <p:spPr>
          <a:xfrm>
            <a:off x="8110655" y="2106367"/>
            <a:ext cx="3536517" cy="765810"/>
          </a:xfrm>
          <a:custGeom>
            <a:avLst/>
            <a:gdLst>
              <a:gd name="connsiteX0" fmla="*/ 0 w 3536517"/>
              <a:gd name="connsiteY0" fmla="*/ 0 h 765810"/>
              <a:gd name="connsiteX1" fmla="*/ 3448885 w 3536517"/>
              <a:gd name="connsiteY1" fmla="*/ 0 h 765810"/>
              <a:gd name="connsiteX2" fmla="*/ 3536517 w 3536517"/>
              <a:gd name="connsiteY2" fmla="*/ 87632 h 765810"/>
              <a:gd name="connsiteX3" fmla="*/ 3536517 w 3536517"/>
              <a:gd name="connsiteY3" fmla="*/ 678178 h 765810"/>
              <a:gd name="connsiteX4" fmla="*/ 3448885 w 3536517"/>
              <a:gd name="connsiteY4" fmla="*/ 765810 h 765810"/>
              <a:gd name="connsiteX5" fmla="*/ 1205578 w 3536517"/>
              <a:gd name="connsiteY5" fmla="*/ 765810 h 765810"/>
              <a:gd name="connsiteX6" fmla="*/ 1078232 w 3536517"/>
              <a:gd name="connsiteY6" fmla="*/ 684902 h 765810"/>
              <a:gd name="connsiteX7" fmla="*/ 7339 w 3536517"/>
              <a:gd name="connsiteY7" fmla="*/ 302807 h 765810"/>
              <a:gd name="connsiteX8" fmla="*/ 0 w 3536517"/>
              <a:gd name="connsiteY8" fmla="*/ 301291 h 76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6517" h="765810">
                <a:moveTo>
                  <a:pt x="0" y="0"/>
                </a:moveTo>
                <a:lnTo>
                  <a:pt x="3448885" y="0"/>
                </a:lnTo>
                <a:cubicBezTo>
                  <a:pt x="3497283" y="0"/>
                  <a:pt x="3536517" y="39234"/>
                  <a:pt x="3536517" y="87632"/>
                </a:cubicBezTo>
                <a:lnTo>
                  <a:pt x="3536517" y="678178"/>
                </a:lnTo>
                <a:cubicBezTo>
                  <a:pt x="3536517" y="726576"/>
                  <a:pt x="3497283" y="765810"/>
                  <a:pt x="3448885" y="765810"/>
                </a:cubicBezTo>
                <a:lnTo>
                  <a:pt x="1205578" y="765810"/>
                </a:lnTo>
                <a:lnTo>
                  <a:pt x="1078232" y="684902"/>
                </a:lnTo>
                <a:cubicBezTo>
                  <a:pt x="806398" y="532759"/>
                  <a:pt x="440231" y="402265"/>
                  <a:pt x="7339" y="302807"/>
                </a:cubicBezTo>
                <a:lnTo>
                  <a:pt x="0" y="301291"/>
                </a:lnTo>
                <a:close/>
              </a:path>
            </a:pathLst>
          </a:custGeom>
          <a:noFill/>
          <a:ln cap="rnd">
            <a:solidFill>
              <a:schemeClr val="bg1">
                <a:alpha val="2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BA3897D9-B6B1-E345-9CD5-9D3B982A4603}"/>
              </a:ext>
            </a:extLst>
          </p:cNvPr>
          <p:cNvCxnSpPr>
            <a:cxnSpLocks/>
          </p:cNvCxnSpPr>
          <p:nvPr/>
        </p:nvCxnSpPr>
        <p:spPr>
          <a:xfrm>
            <a:off x="8110654" y="1954919"/>
            <a:ext cx="3873526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94660CA7-F660-824F-9E17-64F96804918C}"/>
              </a:ext>
            </a:extLst>
          </p:cNvPr>
          <p:cNvCxnSpPr>
            <a:cxnSpLocks/>
          </p:cNvCxnSpPr>
          <p:nvPr/>
        </p:nvCxnSpPr>
        <p:spPr>
          <a:xfrm>
            <a:off x="9508671" y="3023624"/>
            <a:ext cx="2475509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1CB78D5-0CA3-9D4C-AAE0-1F76A740F8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75663" t="12948" r="11616" b="74331"/>
          <a:stretch/>
        </p:blipFill>
        <p:spPr>
          <a:xfrm>
            <a:off x="10775040" y="2028822"/>
            <a:ext cx="942470" cy="94247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63A5533E-F79B-6B43-BBB9-CC27E7FA66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79426" t="17301" r="15243" b="78702"/>
          <a:stretch/>
        </p:blipFill>
        <p:spPr>
          <a:xfrm>
            <a:off x="10316894" y="2351315"/>
            <a:ext cx="394921" cy="296138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4988BBDE-93AC-FE40-8BBA-15A8E5F43F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79426" t="17301" r="15243" b="78702"/>
          <a:stretch/>
        </p:blipFill>
        <p:spPr>
          <a:xfrm>
            <a:off x="9648239" y="2351315"/>
            <a:ext cx="394921" cy="296138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E39B4E37-ACE3-0F43-8361-FF9F72009B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65278" t="41357" r="13314" b="39575"/>
          <a:stretch/>
        </p:blipFill>
        <p:spPr>
          <a:xfrm>
            <a:off x="6331272" y="4836766"/>
            <a:ext cx="1468216" cy="130765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AB477D38-237D-394F-827B-806E70E2CD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64636" t="12999" r="22643" b="74280"/>
          <a:stretch/>
        </p:blipFill>
        <p:spPr>
          <a:xfrm>
            <a:off x="6661027" y="5048741"/>
            <a:ext cx="872412" cy="872412"/>
          </a:xfrm>
          <a:prstGeom prst="rect">
            <a:avLst/>
          </a:prstGeom>
        </p:spPr>
      </p:pic>
      <p:sp>
        <p:nvSpPr>
          <p:cNvPr id="106" name="Табличка 105">
            <a:extLst>
              <a:ext uri="{FF2B5EF4-FFF2-40B4-BE49-F238E27FC236}">
                <a16:creationId xmlns:a16="http://schemas.microsoft.com/office/drawing/2014/main" id="{D4E94234-4207-924A-ABF7-DC6D5CCA6DD9}"/>
              </a:ext>
            </a:extLst>
          </p:cNvPr>
          <p:cNvSpPr/>
          <p:nvPr/>
        </p:nvSpPr>
        <p:spPr>
          <a:xfrm>
            <a:off x="7055855" y="5422043"/>
            <a:ext cx="125808" cy="125808"/>
          </a:xfrm>
          <a:prstGeom prst="plaque">
            <a:avLst>
              <a:gd name="adj" fmla="val 34332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олилиния 106">
            <a:extLst>
              <a:ext uri="{FF2B5EF4-FFF2-40B4-BE49-F238E27FC236}">
                <a16:creationId xmlns:a16="http://schemas.microsoft.com/office/drawing/2014/main" id="{44003EAE-F904-C842-9320-75646ACC0DB5}"/>
              </a:ext>
            </a:extLst>
          </p:cNvPr>
          <p:cNvSpPr/>
          <p:nvPr/>
        </p:nvSpPr>
        <p:spPr>
          <a:xfrm>
            <a:off x="215153" y="4030932"/>
            <a:ext cx="2827724" cy="1260181"/>
          </a:xfrm>
          <a:custGeom>
            <a:avLst/>
            <a:gdLst>
              <a:gd name="connsiteX0" fmla="*/ 0 w 2827724"/>
              <a:gd name="connsiteY0" fmla="*/ 1260181 h 1260181"/>
              <a:gd name="connsiteX1" fmla="*/ 1483018 w 2827724"/>
              <a:gd name="connsiteY1" fmla="*/ 845244 h 1260181"/>
              <a:gd name="connsiteX2" fmla="*/ 2827724 w 2827724"/>
              <a:gd name="connsiteY2" fmla="*/ 0 h 126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7724" h="1260181">
                <a:moveTo>
                  <a:pt x="0" y="1260181"/>
                </a:moveTo>
                <a:cubicBezTo>
                  <a:pt x="505865" y="1157727"/>
                  <a:pt x="1011731" y="1055274"/>
                  <a:pt x="1483018" y="845244"/>
                </a:cubicBezTo>
                <a:cubicBezTo>
                  <a:pt x="1954305" y="635214"/>
                  <a:pt x="2391014" y="317607"/>
                  <a:pt x="2827724" y="0"/>
                </a:cubicBezTo>
              </a:path>
            </a:pathLst>
          </a:custGeom>
          <a:noFill/>
          <a:ln cap="rnd">
            <a:solidFill>
              <a:schemeClr val="bg1">
                <a:alpha val="2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Скругленный прямоугольник 107">
            <a:extLst>
              <a:ext uri="{FF2B5EF4-FFF2-40B4-BE49-F238E27FC236}">
                <a16:creationId xmlns:a16="http://schemas.microsoft.com/office/drawing/2014/main" id="{F6E8FBA4-C7D0-2F4A-8A67-95A5274F4534}"/>
              </a:ext>
            </a:extLst>
          </p:cNvPr>
          <p:cNvSpPr/>
          <p:nvPr/>
        </p:nvSpPr>
        <p:spPr>
          <a:xfrm>
            <a:off x="505024" y="4916654"/>
            <a:ext cx="175994" cy="175994"/>
          </a:xfrm>
          <a:prstGeom prst="roundRect">
            <a:avLst>
              <a:gd name="adj" fmla="val 31884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:a16="http://schemas.microsoft.com/office/drawing/2014/main" id="{5D28747E-C9B9-B344-912D-C8F7BC0E3CA7}"/>
              </a:ext>
            </a:extLst>
          </p:cNvPr>
          <p:cNvSpPr/>
          <p:nvPr/>
        </p:nvSpPr>
        <p:spPr>
          <a:xfrm>
            <a:off x="1002396" y="5150324"/>
            <a:ext cx="175994" cy="175994"/>
          </a:xfrm>
          <a:prstGeom prst="roundRect">
            <a:avLst>
              <a:gd name="adj" fmla="val 31884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кругленный прямоугольник 109">
            <a:extLst>
              <a:ext uri="{FF2B5EF4-FFF2-40B4-BE49-F238E27FC236}">
                <a16:creationId xmlns:a16="http://schemas.microsoft.com/office/drawing/2014/main" id="{4ACA3AAA-02F0-704A-862E-E50FF024DC23}"/>
              </a:ext>
            </a:extLst>
          </p:cNvPr>
          <p:cNvSpPr/>
          <p:nvPr/>
        </p:nvSpPr>
        <p:spPr>
          <a:xfrm>
            <a:off x="2022636" y="5300841"/>
            <a:ext cx="175994" cy="175994"/>
          </a:xfrm>
          <a:prstGeom prst="roundRect">
            <a:avLst>
              <a:gd name="adj" fmla="val 31884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:a16="http://schemas.microsoft.com/office/drawing/2014/main" id="{5C8A0CE5-3F1D-0A47-B750-E55D976C0459}"/>
              </a:ext>
            </a:extLst>
          </p:cNvPr>
          <p:cNvSpPr/>
          <p:nvPr/>
        </p:nvSpPr>
        <p:spPr>
          <a:xfrm>
            <a:off x="1532080" y="5057730"/>
            <a:ext cx="175994" cy="175994"/>
          </a:xfrm>
          <a:prstGeom prst="roundRect">
            <a:avLst>
              <a:gd name="adj" fmla="val 31884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Скругленный прямоугольник 111">
            <a:extLst>
              <a:ext uri="{FF2B5EF4-FFF2-40B4-BE49-F238E27FC236}">
                <a16:creationId xmlns:a16="http://schemas.microsoft.com/office/drawing/2014/main" id="{0E52EF3D-51F2-D849-B06F-0C2AE3C3684F}"/>
              </a:ext>
            </a:extLst>
          </p:cNvPr>
          <p:cNvSpPr/>
          <p:nvPr/>
        </p:nvSpPr>
        <p:spPr>
          <a:xfrm>
            <a:off x="1214527" y="4615110"/>
            <a:ext cx="175994" cy="175994"/>
          </a:xfrm>
          <a:prstGeom prst="roundRect">
            <a:avLst>
              <a:gd name="adj" fmla="val 31884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кругленный прямоугольник 112">
            <a:extLst>
              <a:ext uri="{FF2B5EF4-FFF2-40B4-BE49-F238E27FC236}">
                <a16:creationId xmlns:a16="http://schemas.microsoft.com/office/drawing/2014/main" id="{0A3E1A65-B2BC-784D-8B63-BCCAA0C8C87E}"/>
              </a:ext>
            </a:extLst>
          </p:cNvPr>
          <p:cNvSpPr/>
          <p:nvPr/>
        </p:nvSpPr>
        <p:spPr>
          <a:xfrm>
            <a:off x="1694474" y="4213386"/>
            <a:ext cx="175994" cy="175994"/>
          </a:xfrm>
          <a:prstGeom prst="roundRect">
            <a:avLst>
              <a:gd name="adj" fmla="val 31884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кругленный прямоугольник 113">
            <a:extLst>
              <a:ext uri="{FF2B5EF4-FFF2-40B4-BE49-F238E27FC236}">
                <a16:creationId xmlns:a16="http://schemas.microsoft.com/office/drawing/2014/main" id="{D90DC8FC-F0E8-C649-9A99-98197ED48785}"/>
              </a:ext>
            </a:extLst>
          </p:cNvPr>
          <p:cNvSpPr/>
          <p:nvPr/>
        </p:nvSpPr>
        <p:spPr>
          <a:xfrm>
            <a:off x="2256020" y="4821906"/>
            <a:ext cx="175994" cy="175994"/>
          </a:xfrm>
          <a:prstGeom prst="roundRect">
            <a:avLst>
              <a:gd name="adj" fmla="val 31884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Скругленный прямоугольник 114">
            <a:extLst>
              <a:ext uri="{FF2B5EF4-FFF2-40B4-BE49-F238E27FC236}">
                <a16:creationId xmlns:a16="http://schemas.microsoft.com/office/drawing/2014/main" id="{2BB6D639-1700-6740-84CA-F72C29BEB69A}"/>
              </a:ext>
            </a:extLst>
          </p:cNvPr>
          <p:cNvSpPr/>
          <p:nvPr/>
        </p:nvSpPr>
        <p:spPr>
          <a:xfrm rot="377391">
            <a:off x="2153387" y="3854248"/>
            <a:ext cx="481623" cy="129300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Скругленный прямоугольник 115">
            <a:extLst>
              <a:ext uri="{FF2B5EF4-FFF2-40B4-BE49-F238E27FC236}">
                <a16:creationId xmlns:a16="http://schemas.microsoft.com/office/drawing/2014/main" id="{722B23D8-DC5B-034B-A8D5-55C58D70581F}"/>
              </a:ext>
            </a:extLst>
          </p:cNvPr>
          <p:cNvSpPr/>
          <p:nvPr/>
        </p:nvSpPr>
        <p:spPr>
          <a:xfrm>
            <a:off x="2351616" y="4016372"/>
            <a:ext cx="175994" cy="175994"/>
          </a:xfrm>
          <a:prstGeom prst="roundRect">
            <a:avLst>
              <a:gd name="adj" fmla="val 31884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94E522DE-F8C5-B947-BAB5-C0BBF4AD37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14933" t="12948" r="72346" b="74331"/>
          <a:stretch/>
        </p:blipFill>
        <p:spPr>
          <a:xfrm>
            <a:off x="334662" y="3609602"/>
            <a:ext cx="872412" cy="872412"/>
          </a:xfrm>
          <a:prstGeom prst="rect">
            <a:avLst/>
          </a:prstGeom>
        </p:spPr>
      </p:pic>
      <p:cxnSp>
        <p:nvCxnSpPr>
          <p:cNvPr id="195" name="Прямая соединительная линия 194">
            <a:extLst>
              <a:ext uri="{FF2B5EF4-FFF2-40B4-BE49-F238E27FC236}">
                <a16:creationId xmlns:a16="http://schemas.microsoft.com/office/drawing/2014/main" id="{2666EA61-5805-5649-B95A-0400297DE0FA}"/>
              </a:ext>
            </a:extLst>
          </p:cNvPr>
          <p:cNvCxnSpPr>
            <a:cxnSpLocks/>
          </p:cNvCxnSpPr>
          <p:nvPr/>
        </p:nvCxnSpPr>
        <p:spPr>
          <a:xfrm>
            <a:off x="9871113" y="3467780"/>
            <a:ext cx="0" cy="277955"/>
          </a:xfrm>
          <a:prstGeom prst="line">
            <a:avLst/>
          </a:prstGeom>
          <a:ln w="19050" cap="rnd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>
            <a:extLst>
              <a:ext uri="{FF2B5EF4-FFF2-40B4-BE49-F238E27FC236}">
                <a16:creationId xmlns:a16="http://schemas.microsoft.com/office/drawing/2014/main" id="{BCC62DDA-D81E-5C48-8388-B9290921497A}"/>
              </a:ext>
            </a:extLst>
          </p:cNvPr>
          <p:cNvCxnSpPr>
            <a:cxnSpLocks/>
          </p:cNvCxnSpPr>
          <p:nvPr/>
        </p:nvCxnSpPr>
        <p:spPr>
          <a:xfrm>
            <a:off x="11816956" y="3467780"/>
            <a:ext cx="0" cy="277955"/>
          </a:xfrm>
          <a:prstGeom prst="line">
            <a:avLst/>
          </a:prstGeom>
          <a:ln w="19050" cap="rnd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>
            <a:extLst>
              <a:ext uri="{FF2B5EF4-FFF2-40B4-BE49-F238E27FC236}">
                <a16:creationId xmlns:a16="http://schemas.microsoft.com/office/drawing/2014/main" id="{7A5E72C1-E36E-774D-A572-14CAA49EFF1A}"/>
              </a:ext>
            </a:extLst>
          </p:cNvPr>
          <p:cNvCxnSpPr>
            <a:cxnSpLocks/>
          </p:cNvCxnSpPr>
          <p:nvPr/>
        </p:nvCxnSpPr>
        <p:spPr>
          <a:xfrm>
            <a:off x="11695338" y="3467780"/>
            <a:ext cx="0" cy="277955"/>
          </a:xfrm>
          <a:prstGeom prst="line">
            <a:avLst/>
          </a:prstGeom>
          <a:ln w="19050" cap="rnd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>
            <a:extLst>
              <a:ext uri="{FF2B5EF4-FFF2-40B4-BE49-F238E27FC236}">
                <a16:creationId xmlns:a16="http://schemas.microsoft.com/office/drawing/2014/main" id="{D329C731-65F8-1142-BEF7-61753486BF6A}"/>
              </a:ext>
            </a:extLst>
          </p:cNvPr>
          <p:cNvCxnSpPr>
            <a:cxnSpLocks/>
          </p:cNvCxnSpPr>
          <p:nvPr/>
        </p:nvCxnSpPr>
        <p:spPr>
          <a:xfrm>
            <a:off x="11452108" y="3467780"/>
            <a:ext cx="0" cy="277955"/>
          </a:xfrm>
          <a:prstGeom prst="line">
            <a:avLst/>
          </a:prstGeom>
          <a:ln w="19050" cap="rnd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>
            <a:extLst>
              <a:ext uri="{FF2B5EF4-FFF2-40B4-BE49-F238E27FC236}">
                <a16:creationId xmlns:a16="http://schemas.microsoft.com/office/drawing/2014/main" id="{8D032996-EE60-D441-8BDF-29295BB20CC2}"/>
              </a:ext>
            </a:extLst>
          </p:cNvPr>
          <p:cNvCxnSpPr>
            <a:cxnSpLocks/>
          </p:cNvCxnSpPr>
          <p:nvPr/>
        </p:nvCxnSpPr>
        <p:spPr>
          <a:xfrm>
            <a:off x="11330493" y="3467780"/>
            <a:ext cx="0" cy="277955"/>
          </a:xfrm>
          <a:prstGeom prst="line">
            <a:avLst/>
          </a:prstGeom>
          <a:ln w="19050" cap="rnd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>
            <a:extLst>
              <a:ext uri="{FF2B5EF4-FFF2-40B4-BE49-F238E27FC236}">
                <a16:creationId xmlns:a16="http://schemas.microsoft.com/office/drawing/2014/main" id="{1AE1236D-1FAD-334B-8019-78728A33B598}"/>
              </a:ext>
            </a:extLst>
          </p:cNvPr>
          <p:cNvCxnSpPr>
            <a:cxnSpLocks/>
          </p:cNvCxnSpPr>
          <p:nvPr/>
        </p:nvCxnSpPr>
        <p:spPr>
          <a:xfrm>
            <a:off x="11208878" y="3467780"/>
            <a:ext cx="0" cy="277955"/>
          </a:xfrm>
          <a:prstGeom prst="line">
            <a:avLst/>
          </a:prstGeom>
          <a:ln w="19050" cap="rnd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>
            <a:extLst>
              <a:ext uri="{FF2B5EF4-FFF2-40B4-BE49-F238E27FC236}">
                <a16:creationId xmlns:a16="http://schemas.microsoft.com/office/drawing/2014/main" id="{107B38ED-BA8A-854D-A4AB-6E44D9549C57}"/>
              </a:ext>
            </a:extLst>
          </p:cNvPr>
          <p:cNvCxnSpPr>
            <a:cxnSpLocks/>
          </p:cNvCxnSpPr>
          <p:nvPr/>
        </p:nvCxnSpPr>
        <p:spPr>
          <a:xfrm>
            <a:off x="10965648" y="3467780"/>
            <a:ext cx="0" cy="277955"/>
          </a:xfrm>
          <a:prstGeom prst="line">
            <a:avLst/>
          </a:prstGeom>
          <a:ln w="19050" cap="rnd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>
            <a:extLst>
              <a:ext uri="{FF2B5EF4-FFF2-40B4-BE49-F238E27FC236}">
                <a16:creationId xmlns:a16="http://schemas.microsoft.com/office/drawing/2014/main" id="{7FB84C6B-8CBE-E647-8500-124D7CC19EBD}"/>
              </a:ext>
            </a:extLst>
          </p:cNvPr>
          <p:cNvCxnSpPr>
            <a:cxnSpLocks/>
          </p:cNvCxnSpPr>
          <p:nvPr/>
        </p:nvCxnSpPr>
        <p:spPr>
          <a:xfrm>
            <a:off x="10722418" y="3467780"/>
            <a:ext cx="0" cy="277955"/>
          </a:xfrm>
          <a:prstGeom prst="line">
            <a:avLst/>
          </a:prstGeom>
          <a:ln w="19050" cap="rnd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>
            <a:extLst>
              <a:ext uri="{FF2B5EF4-FFF2-40B4-BE49-F238E27FC236}">
                <a16:creationId xmlns:a16="http://schemas.microsoft.com/office/drawing/2014/main" id="{3A579ACC-13A0-B743-A48A-00B726373B47}"/>
              </a:ext>
            </a:extLst>
          </p:cNvPr>
          <p:cNvCxnSpPr>
            <a:cxnSpLocks/>
          </p:cNvCxnSpPr>
          <p:nvPr/>
        </p:nvCxnSpPr>
        <p:spPr>
          <a:xfrm>
            <a:off x="10479188" y="3467780"/>
            <a:ext cx="0" cy="277955"/>
          </a:xfrm>
          <a:prstGeom prst="line">
            <a:avLst/>
          </a:prstGeom>
          <a:ln w="19050" cap="rnd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>
            <a:extLst>
              <a:ext uri="{FF2B5EF4-FFF2-40B4-BE49-F238E27FC236}">
                <a16:creationId xmlns:a16="http://schemas.microsoft.com/office/drawing/2014/main" id="{2DAF8984-1AB9-EC49-8A02-25544179C169}"/>
              </a:ext>
            </a:extLst>
          </p:cNvPr>
          <p:cNvCxnSpPr>
            <a:cxnSpLocks/>
          </p:cNvCxnSpPr>
          <p:nvPr/>
        </p:nvCxnSpPr>
        <p:spPr>
          <a:xfrm>
            <a:off x="10235958" y="3467780"/>
            <a:ext cx="0" cy="277955"/>
          </a:xfrm>
          <a:prstGeom prst="line">
            <a:avLst/>
          </a:prstGeom>
          <a:ln w="19050" cap="rnd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>
            <a:extLst>
              <a:ext uri="{FF2B5EF4-FFF2-40B4-BE49-F238E27FC236}">
                <a16:creationId xmlns:a16="http://schemas.microsoft.com/office/drawing/2014/main" id="{D0E18DC4-7EF1-B641-A068-DAD5442686E0}"/>
              </a:ext>
            </a:extLst>
          </p:cNvPr>
          <p:cNvCxnSpPr>
            <a:cxnSpLocks/>
          </p:cNvCxnSpPr>
          <p:nvPr/>
        </p:nvCxnSpPr>
        <p:spPr>
          <a:xfrm>
            <a:off x="10114343" y="3467780"/>
            <a:ext cx="0" cy="277955"/>
          </a:xfrm>
          <a:prstGeom prst="line">
            <a:avLst/>
          </a:prstGeom>
          <a:ln w="19050" cap="rnd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>
            <a:extLst>
              <a:ext uri="{FF2B5EF4-FFF2-40B4-BE49-F238E27FC236}">
                <a16:creationId xmlns:a16="http://schemas.microsoft.com/office/drawing/2014/main" id="{1F6B1C2E-21A5-5945-AC49-25E4BAC7974D}"/>
              </a:ext>
            </a:extLst>
          </p:cNvPr>
          <p:cNvCxnSpPr>
            <a:cxnSpLocks/>
          </p:cNvCxnSpPr>
          <p:nvPr/>
        </p:nvCxnSpPr>
        <p:spPr>
          <a:xfrm>
            <a:off x="9992728" y="3467780"/>
            <a:ext cx="0" cy="277955"/>
          </a:xfrm>
          <a:prstGeom prst="line">
            <a:avLst/>
          </a:prstGeom>
          <a:ln w="19050" cap="rnd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>
            <a:extLst>
              <a:ext uri="{FF2B5EF4-FFF2-40B4-BE49-F238E27FC236}">
                <a16:creationId xmlns:a16="http://schemas.microsoft.com/office/drawing/2014/main" id="{926810F3-0383-6445-B4DC-FFB637D33720}"/>
              </a:ext>
            </a:extLst>
          </p:cNvPr>
          <p:cNvCxnSpPr>
            <a:cxnSpLocks/>
          </p:cNvCxnSpPr>
          <p:nvPr/>
        </p:nvCxnSpPr>
        <p:spPr>
          <a:xfrm>
            <a:off x="11087263" y="3467780"/>
            <a:ext cx="0" cy="277955"/>
          </a:xfrm>
          <a:prstGeom prst="line">
            <a:avLst/>
          </a:prstGeom>
          <a:ln w="19050" cap="rnd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>
            <a:extLst>
              <a:ext uri="{FF2B5EF4-FFF2-40B4-BE49-F238E27FC236}">
                <a16:creationId xmlns:a16="http://schemas.microsoft.com/office/drawing/2014/main" id="{A83E402F-37FF-C04C-85FB-8FCEF18CDF20}"/>
              </a:ext>
            </a:extLst>
          </p:cNvPr>
          <p:cNvCxnSpPr>
            <a:cxnSpLocks/>
          </p:cNvCxnSpPr>
          <p:nvPr/>
        </p:nvCxnSpPr>
        <p:spPr>
          <a:xfrm>
            <a:off x="10844033" y="3467780"/>
            <a:ext cx="0" cy="526319"/>
          </a:xfrm>
          <a:prstGeom prst="line">
            <a:avLst/>
          </a:prstGeom>
          <a:ln w="19050" cap="rnd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>
            <a:extLst>
              <a:ext uri="{FF2B5EF4-FFF2-40B4-BE49-F238E27FC236}">
                <a16:creationId xmlns:a16="http://schemas.microsoft.com/office/drawing/2014/main" id="{0135FF31-3C5E-6D45-8906-5DF991B09495}"/>
              </a:ext>
            </a:extLst>
          </p:cNvPr>
          <p:cNvCxnSpPr>
            <a:cxnSpLocks/>
          </p:cNvCxnSpPr>
          <p:nvPr/>
        </p:nvCxnSpPr>
        <p:spPr>
          <a:xfrm>
            <a:off x="10600803" y="3467780"/>
            <a:ext cx="0" cy="277955"/>
          </a:xfrm>
          <a:prstGeom prst="line">
            <a:avLst/>
          </a:prstGeom>
          <a:ln w="19050" cap="rnd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>
            <a:extLst>
              <a:ext uri="{FF2B5EF4-FFF2-40B4-BE49-F238E27FC236}">
                <a16:creationId xmlns:a16="http://schemas.microsoft.com/office/drawing/2014/main" id="{730E8498-F480-C241-B4BD-4FC17C7BEF39}"/>
              </a:ext>
            </a:extLst>
          </p:cNvPr>
          <p:cNvCxnSpPr>
            <a:cxnSpLocks/>
          </p:cNvCxnSpPr>
          <p:nvPr/>
        </p:nvCxnSpPr>
        <p:spPr>
          <a:xfrm>
            <a:off x="10357573" y="3467780"/>
            <a:ext cx="0" cy="277955"/>
          </a:xfrm>
          <a:prstGeom prst="line">
            <a:avLst/>
          </a:prstGeom>
          <a:ln w="19050" cap="rnd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единительная линия 210">
            <a:extLst>
              <a:ext uri="{FF2B5EF4-FFF2-40B4-BE49-F238E27FC236}">
                <a16:creationId xmlns:a16="http://schemas.microsoft.com/office/drawing/2014/main" id="{6E3E5813-53A1-5442-85E7-4CB4E8942D1E}"/>
              </a:ext>
            </a:extLst>
          </p:cNvPr>
          <p:cNvCxnSpPr>
            <a:cxnSpLocks/>
          </p:cNvCxnSpPr>
          <p:nvPr/>
        </p:nvCxnSpPr>
        <p:spPr>
          <a:xfrm>
            <a:off x="11573723" y="3467780"/>
            <a:ext cx="0" cy="277955"/>
          </a:xfrm>
          <a:prstGeom prst="line">
            <a:avLst/>
          </a:prstGeom>
          <a:ln w="19050" cap="rnd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2" name="Рисунок 211">
            <a:extLst>
              <a:ext uri="{FF2B5EF4-FFF2-40B4-BE49-F238E27FC236}">
                <a16:creationId xmlns:a16="http://schemas.microsoft.com/office/drawing/2014/main" id="{FD2E3A0F-3A21-4F4B-AC2E-9B1BF7F604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41486" t="12948" r="45793" b="74331"/>
          <a:stretch/>
        </p:blipFill>
        <p:spPr>
          <a:xfrm>
            <a:off x="10407618" y="4023872"/>
            <a:ext cx="839576" cy="839576"/>
          </a:xfrm>
          <a:prstGeom prst="rect">
            <a:avLst/>
          </a:prstGeom>
        </p:spPr>
      </p:pic>
      <p:sp>
        <p:nvSpPr>
          <p:cNvPr id="213" name="Скругленный прямоугольник 212">
            <a:extLst>
              <a:ext uri="{FF2B5EF4-FFF2-40B4-BE49-F238E27FC236}">
                <a16:creationId xmlns:a16="http://schemas.microsoft.com/office/drawing/2014/main" id="{211CA8F6-BFC5-D84D-A8FC-BE1EB436BED6}"/>
              </a:ext>
            </a:extLst>
          </p:cNvPr>
          <p:cNvSpPr/>
          <p:nvPr/>
        </p:nvSpPr>
        <p:spPr>
          <a:xfrm>
            <a:off x="9992731" y="4061546"/>
            <a:ext cx="1702608" cy="736085"/>
          </a:xfrm>
          <a:prstGeom prst="roundRect">
            <a:avLst>
              <a:gd name="adj" fmla="val 10214"/>
            </a:avLst>
          </a:prstGeom>
          <a:noFill/>
          <a:ln>
            <a:solidFill>
              <a:schemeClr val="bg1">
                <a:alpha val="2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4" name="Рисунок 213">
            <a:extLst>
              <a:ext uri="{FF2B5EF4-FFF2-40B4-BE49-F238E27FC236}">
                <a16:creationId xmlns:a16="http://schemas.microsoft.com/office/drawing/2014/main" id="{DB18BF71-A4FD-6343-9DD5-88C671E955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1486" t="12948" r="45793" b="74331"/>
          <a:stretch/>
        </p:blipFill>
        <p:spPr>
          <a:xfrm>
            <a:off x="11272108" y="4272236"/>
            <a:ext cx="360000" cy="360000"/>
          </a:xfrm>
          <a:prstGeom prst="rect">
            <a:avLst/>
          </a:prstGeom>
        </p:spPr>
      </p:pic>
      <p:pic>
        <p:nvPicPr>
          <p:cNvPr id="215" name="Рисунок 214">
            <a:extLst>
              <a:ext uri="{FF2B5EF4-FFF2-40B4-BE49-F238E27FC236}">
                <a16:creationId xmlns:a16="http://schemas.microsoft.com/office/drawing/2014/main" id="{DE7DDC3F-D51F-C549-B91A-E5C218CC54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1486" t="12948" r="45793" b="74331"/>
          <a:stretch/>
        </p:blipFill>
        <p:spPr>
          <a:xfrm>
            <a:off x="10030798" y="4272236"/>
            <a:ext cx="360000" cy="360000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1E66714A-FF14-8641-B44C-4FAE2DA1A1AB}"/>
              </a:ext>
            </a:extLst>
          </p:cNvPr>
          <p:cNvGrpSpPr/>
          <p:nvPr/>
        </p:nvGrpSpPr>
        <p:grpSpPr>
          <a:xfrm>
            <a:off x="2751924" y="3143654"/>
            <a:ext cx="6764352" cy="878985"/>
            <a:chOff x="2814321" y="3092733"/>
            <a:chExt cx="6764352" cy="87898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2081936-E62B-9646-84CA-7E23A7347A95}"/>
                </a:ext>
              </a:extLst>
            </p:cNvPr>
            <p:cNvSpPr txBox="1"/>
            <p:nvPr/>
          </p:nvSpPr>
          <p:spPr>
            <a:xfrm>
              <a:off x="4257236" y="3092733"/>
              <a:ext cx="3703578" cy="412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sz="3600" spc="70" dirty="0" smtClean="0">
                  <a:ln w="19050" cap="sq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latin typeface="HSE Sans" panose="02000000000000000000" pitchFamily="2" charset="0"/>
                </a:rPr>
                <a:t>МЕГАСАЙЕНС</a:t>
              </a:r>
              <a:r>
                <a:rPr lang="en-US" sz="3600" spc="70" dirty="0" smtClean="0">
                  <a:ln w="19050" cap="sq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latin typeface="HSE Sans" panose="02000000000000000000" pitchFamily="2" charset="0"/>
                </a:rPr>
                <a:t> </a:t>
              </a:r>
              <a:r>
                <a:rPr lang="ru-RU" sz="3600" spc="70" dirty="0" smtClean="0">
                  <a:ln w="19050" cap="sq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latin typeface="HSE Sans" panose="02000000000000000000" pitchFamily="2" charset="0"/>
                </a:rPr>
                <a:t>И</a:t>
              </a:r>
              <a:endParaRPr lang="en-US" sz="3600" spc="70" dirty="0">
                <a:ln w="19050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CBBFF60-20B0-0D40-AD29-7910198C5402}"/>
                </a:ext>
              </a:extLst>
            </p:cNvPr>
            <p:cNvSpPr txBox="1"/>
            <p:nvPr/>
          </p:nvSpPr>
          <p:spPr>
            <a:xfrm>
              <a:off x="2814321" y="3559169"/>
              <a:ext cx="6764352" cy="412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sz="3600" spc="70" dirty="0">
                  <a:ln w="19050" cap="sq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latin typeface="HSE Sans" panose="02000000000000000000" pitchFamily="2" charset="0"/>
                </a:rPr>
                <a:t>ИННОВАЦИОННЫЕ РЕШЕНИЯ</a:t>
              </a:r>
              <a:endParaRPr lang="en-US" sz="3600" spc="70" dirty="0">
                <a:ln w="19050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endParaRPr>
            </a:p>
          </p:txBody>
        </p:sp>
      </p:grpSp>
      <p:sp>
        <p:nvSpPr>
          <p:cNvPr id="216" name="Дуга 215">
            <a:extLst>
              <a:ext uri="{FF2B5EF4-FFF2-40B4-BE49-F238E27FC236}">
                <a16:creationId xmlns:a16="http://schemas.microsoft.com/office/drawing/2014/main" id="{C24D5694-33A4-294D-B1FE-B9C2BA8038F7}"/>
              </a:ext>
            </a:extLst>
          </p:cNvPr>
          <p:cNvSpPr/>
          <p:nvPr/>
        </p:nvSpPr>
        <p:spPr>
          <a:xfrm>
            <a:off x="2804015" y="2573412"/>
            <a:ext cx="6583970" cy="1980125"/>
          </a:xfrm>
          <a:prstGeom prst="arc">
            <a:avLst>
              <a:gd name="adj1" fmla="val 10854864"/>
              <a:gd name="adj2" fmla="val 21177197"/>
            </a:avLst>
          </a:prstGeom>
          <a:ln w="12700" cap="rnd">
            <a:gradFill>
              <a:gsLst>
                <a:gs pos="0">
                  <a:srgbClr val="FAB900"/>
                </a:gs>
                <a:gs pos="100000">
                  <a:srgbClr val="FAB900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7" name="Группа 216">
            <a:extLst>
              <a:ext uri="{FF2B5EF4-FFF2-40B4-BE49-F238E27FC236}">
                <a16:creationId xmlns:a16="http://schemas.microsoft.com/office/drawing/2014/main" id="{EE3ED6D7-CFCE-E847-9F9E-73EAE16E5C7F}"/>
              </a:ext>
            </a:extLst>
          </p:cNvPr>
          <p:cNvGrpSpPr/>
          <p:nvPr/>
        </p:nvGrpSpPr>
        <p:grpSpPr>
          <a:xfrm>
            <a:off x="9009170" y="3054914"/>
            <a:ext cx="251128" cy="251128"/>
            <a:chOff x="5034884" y="631202"/>
            <a:chExt cx="251128" cy="251128"/>
          </a:xfrm>
        </p:grpSpPr>
        <p:sp>
          <p:nvSpPr>
            <p:cNvPr id="218" name="Овал 217">
              <a:extLst>
                <a:ext uri="{FF2B5EF4-FFF2-40B4-BE49-F238E27FC236}">
                  <a16:creationId xmlns:a16="http://schemas.microsoft.com/office/drawing/2014/main" id="{335EBE90-8F8C-2E42-9EF0-2BA39688BD1A}"/>
                </a:ext>
              </a:extLst>
            </p:cNvPr>
            <p:cNvSpPr/>
            <p:nvPr/>
          </p:nvSpPr>
          <p:spPr>
            <a:xfrm rot="16200000" flipV="1">
              <a:off x="5111351" y="707669"/>
              <a:ext cx="98194" cy="98194"/>
            </a:xfrm>
            <a:prstGeom prst="ellipse">
              <a:avLst/>
            </a:prstGeom>
            <a:solidFill>
              <a:srgbClr val="FA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Овал 218">
              <a:extLst>
                <a:ext uri="{FF2B5EF4-FFF2-40B4-BE49-F238E27FC236}">
                  <a16:creationId xmlns:a16="http://schemas.microsoft.com/office/drawing/2014/main" id="{A5673AB0-38DB-2741-8786-6E0350AADFD5}"/>
                </a:ext>
              </a:extLst>
            </p:cNvPr>
            <p:cNvSpPr/>
            <p:nvPr/>
          </p:nvSpPr>
          <p:spPr>
            <a:xfrm rot="16200000">
              <a:off x="5077383" y="673701"/>
              <a:ext cx="166130" cy="166130"/>
            </a:xfrm>
            <a:prstGeom prst="ellipse">
              <a:avLst/>
            </a:prstGeom>
            <a:noFill/>
            <a:ln w="19050">
              <a:solidFill>
                <a:srgbClr val="FAB9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Овал 219">
              <a:extLst>
                <a:ext uri="{FF2B5EF4-FFF2-40B4-BE49-F238E27FC236}">
                  <a16:creationId xmlns:a16="http://schemas.microsoft.com/office/drawing/2014/main" id="{1AA5B54C-BF99-664A-A729-E78A72A77598}"/>
                </a:ext>
              </a:extLst>
            </p:cNvPr>
            <p:cNvSpPr/>
            <p:nvPr/>
          </p:nvSpPr>
          <p:spPr>
            <a:xfrm rot="16200000">
              <a:off x="5034884" y="631202"/>
              <a:ext cx="251128" cy="251128"/>
            </a:xfrm>
            <a:prstGeom prst="ellipse">
              <a:avLst/>
            </a:prstGeom>
            <a:noFill/>
            <a:ln w="19050">
              <a:solidFill>
                <a:srgbClr val="FAB9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85533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996C489-F052-2D4D-AD58-A9013EDDB2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19" b="-14450"/>
          <a:stretch/>
        </p:blipFill>
        <p:spPr>
          <a:xfrm>
            <a:off x="6651583" y="5115494"/>
            <a:ext cx="1088837" cy="324000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5D7F110C-B558-D349-9FEB-7360127EE3D0}"/>
              </a:ext>
            </a:extLst>
          </p:cNvPr>
          <p:cNvSpPr/>
          <p:nvPr/>
        </p:nvSpPr>
        <p:spPr>
          <a:xfrm>
            <a:off x="186124" y="185338"/>
            <a:ext cx="5817964" cy="3840184"/>
          </a:xfrm>
          <a:prstGeom prst="roundRect">
            <a:avLst>
              <a:gd name="adj" fmla="val 2243"/>
            </a:avLst>
          </a:prstGeom>
          <a:gradFill flip="none" rotWithShape="1"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alpha val="0"/>
                  </a:schemeClr>
                </a:gs>
              </a:gsLst>
              <a:lin ang="183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AD78BE2F-D2C7-CF49-B3A4-81346B24FDFC}"/>
              </a:ext>
            </a:extLst>
          </p:cNvPr>
          <p:cNvSpPr/>
          <p:nvPr/>
        </p:nvSpPr>
        <p:spPr>
          <a:xfrm>
            <a:off x="6187913" y="185338"/>
            <a:ext cx="5817964" cy="3840184"/>
          </a:xfrm>
          <a:prstGeom prst="roundRect">
            <a:avLst>
              <a:gd name="adj" fmla="val 2243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3095545B-9504-334C-8EAE-F5E58B0FE856}"/>
              </a:ext>
            </a:extLst>
          </p:cNvPr>
          <p:cNvSpPr/>
          <p:nvPr/>
        </p:nvSpPr>
        <p:spPr>
          <a:xfrm>
            <a:off x="186124" y="4211646"/>
            <a:ext cx="5817964" cy="490330"/>
          </a:xfrm>
          <a:prstGeom prst="roundRect">
            <a:avLst>
              <a:gd name="adj" fmla="val 15297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46F32C67-D7F8-F94D-865F-095395A4B72C}"/>
              </a:ext>
            </a:extLst>
          </p:cNvPr>
          <p:cNvSpPr/>
          <p:nvPr/>
        </p:nvSpPr>
        <p:spPr>
          <a:xfrm>
            <a:off x="186124" y="4807131"/>
            <a:ext cx="5817964" cy="676853"/>
          </a:xfrm>
          <a:prstGeom prst="roundRect">
            <a:avLst>
              <a:gd name="adj" fmla="val 15297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9535B289-A6E3-E64C-8FD4-D8F75333F034}"/>
              </a:ext>
            </a:extLst>
          </p:cNvPr>
          <p:cNvSpPr/>
          <p:nvPr/>
        </p:nvSpPr>
        <p:spPr>
          <a:xfrm>
            <a:off x="186124" y="5564554"/>
            <a:ext cx="5817964" cy="1108108"/>
          </a:xfrm>
          <a:prstGeom prst="roundRect">
            <a:avLst>
              <a:gd name="adj" fmla="val 648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76E8E9C0-9771-9341-A714-EE28B7A07F8A}"/>
              </a:ext>
            </a:extLst>
          </p:cNvPr>
          <p:cNvSpPr/>
          <p:nvPr/>
        </p:nvSpPr>
        <p:spPr>
          <a:xfrm>
            <a:off x="6187913" y="4211646"/>
            <a:ext cx="5817964" cy="1602431"/>
          </a:xfrm>
          <a:prstGeom prst="roundRect">
            <a:avLst>
              <a:gd name="adj" fmla="val 4797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hlinkClick r:id="rId4"/>
            <a:extLst>
              <a:ext uri="{FF2B5EF4-FFF2-40B4-BE49-F238E27FC236}">
                <a16:creationId xmlns:a16="http://schemas.microsoft.com/office/drawing/2014/main" id="{DAA14B09-13C9-EC49-A2A9-915E12578D3D}"/>
              </a:ext>
            </a:extLst>
          </p:cNvPr>
          <p:cNvSpPr/>
          <p:nvPr/>
        </p:nvSpPr>
        <p:spPr>
          <a:xfrm>
            <a:off x="6187912" y="6000201"/>
            <a:ext cx="5817964" cy="672460"/>
          </a:xfrm>
          <a:prstGeom prst="roundRect">
            <a:avLst>
              <a:gd name="adj" fmla="val 10854"/>
            </a:avLst>
          </a:prstGeom>
          <a:solidFill>
            <a:schemeClr val="bg1">
              <a:alpha val="10000"/>
            </a:schemeClr>
          </a:solidFill>
          <a:ln w="12700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hlinkClick r:id="rId5"/>
            <a:extLst>
              <a:ext uri="{FF2B5EF4-FFF2-40B4-BE49-F238E27FC236}">
                <a16:creationId xmlns:a16="http://schemas.microsoft.com/office/drawing/2014/main" id="{31D4AE29-006A-B448-9177-91661F73FC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38163" y="6134683"/>
            <a:ext cx="410874" cy="410874"/>
          </a:xfrm>
          <a:prstGeom prst="rect">
            <a:avLst/>
          </a:prstGeom>
        </p:spPr>
      </p:pic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id="{86581C0F-2483-FB40-9321-52B5039118CA}"/>
              </a:ext>
            </a:extLst>
          </p:cNvPr>
          <p:cNvSpPr txBox="1"/>
          <p:nvPr/>
        </p:nvSpPr>
        <p:spPr>
          <a:xfrm>
            <a:off x="8721982" y="6191472"/>
            <a:ext cx="1369286" cy="329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Подробнее</a:t>
            </a:r>
            <a:endParaRPr lang="ru-RU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980B2EE0-59B8-DD46-B13A-81B24A3D6230}"/>
              </a:ext>
            </a:extLst>
          </p:cNvPr>
          <p:cNvGrpSpPr/>
          <p:nvPr/>
        </p:nvGrpSpPr>
        <p:grpSpPr>
          <a:xfrm>
            <a:off x="1593194" y="1193947"/>
            <a:ext cx="2887134" cy="254000"/>
            <a:chOff x="1612719" y="3622760"/>
            <a:chExt cx="2887134" cy="254000"/>
          </a:xfrm>
        </p:grpSpPr>
        <p:sp>
          <p:nvSpPr>
            <p:cNvPr id="27" name="Дуга 26">
              <a:extLst>
                <a:ext uri="{FF2B5EF4-FFF2-40B4-BE49-F238E27FC236}">
                  <a16:creationId xmlns:a16="http://schemas.microsoft.com/office/drawing/2014/main" id="{68EDEFCB-6960-DC47-AE4B-CC0AD53B48D7}"/>
                </a:ext>
              </a:extLst>
            </p:cNvPr>
            <p:cNvSpPr/>
            <p:nvPr/>
          </p:nvSpPr>
          <p:spPr>
            <a:xfrm rot="21120000">
              <a:off x="1612719" y="3622760"/>
              <a:ext cx="2887134" cy="254000"/>
            </a:xfrm>
            <a:prstGeom prst="arc">
              <a:avLst>
                <a:gd name="adj1" fmla="val 10953325"/>
                <a:gd name="adj2" fmla="val 21412329"/>
              </a:avLst>
            </a:prstGeom>
            <a:noFill/>
            <a:ln w="1270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Дуга 27">
              <a:extLst>
                <a:ext uri="{FF2B5EF4-FFF2-40B4-BE49-F238E27FC236}">
                  <a16:creationId xmlns:a16="http://schemas.microsoft.com/office/drawing/2014/main" id="{0B1237CE-2F44-2643-9AB4-1CC3FAF3FA28}"/>
                </a:ext>
              </a:extLst>
            </p:cNvPr>
            <p:cNvSpPr/>
            <p:nvPr/>
          </p:nvSpPr>
          <p:spPr>
            <a:xfrm rot="20880000">
              <a:off x="1612719" y="3622760"/>
              <a:ext cx="2887134" cy="254000"/>
            </a:xfrm>
            <a:prstGeom prst="arc">
              <a:avLst>
                <a:gd name="adj1" fmla="val 10969198"/>
                <a:gd name="adj2" fmla="val 21432817"/>
              </a:avLst>
            </a:prstGeom>
            <a:noFill/>
            <a:ln w="1270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Дуга 28">
              <a:extLst>
                <a:ext uri="{FF2B5EF4-FFF2-40B4-BE49-F238E27FC236}">
                  <a16:creationId xmlns:a16="http://schemas.microsoft.com/office/drawing/2014/main" id="{0AC4B68D-36D8-CC41-B9FE-C54B8940B2BF}"/>
                </a:ext>
              </a:extLst>
            </p:cNvPr>
            <p:cNvSpPr/>
            <p:nvPr/>
          </p:nvSpPr>
          <p:spPr>
            <a:xfrm rot="21000000">
              <a:off x="1612719" y="3622760"/>
              <a:ext cx="2887134" cy="254000"/>
            </a:xfrm>
            <a:prstGeom prst="arc">
              <a:avLst>
                <a:gd name="adj1" fmla="val 10959698"/>
                <a:gd name="adj2" fmla="val 2142615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274DCAD-5425-D543-B096-9567C3D46A9E}"/>
              </a:ext>
            </a:extLst>
          </p:cNvPr>
          <p:cNvSpPr txBox="1"/>
          <p:nvPr/>
        </p:nvSpPr>
        <p:spPr>
          <a:xfrm>
            <a:off x="2012820" y="1700535"/>
            <a:ext cx="2001189" cy="781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0" b="1" spc="70" dirty="0">
                <a:ln w="19050" cap="sq">
                  <a:noFill/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AI</a:t>
            </a:r>
            <a:endParaRPr lang="ru-RU" sz="14000" b="1" spc="70" dirty="0">
              <a:ln w="19050" cap="sq">
                <a:noFill/>
                <a:miter lim="800000"/>
              </a:ln>
              <a:solidFill>
                <a:srgbClr val="FAB900"/>
              </a:solidFill>
              <a:latin typeface="HSE Sans" panose="02000000000000000000" pitchFamily="2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AB90B7EB-2BA3-2A43-91C9-8A9D429959BF}"/>
              </a:ext>
            </a:extLst>
          </p:cNvPr>
          <p:cNvGrpSpPr/>
          <p:nvPr/>
        </p:nvGrpSpPr>
        <p:grpSpPr>
          <a:xfrm>
            <a:off x="1593193" y="1193947"/>
            <a:ext cx="2887134" cy="254000"/>
            <a:chOff x="1612718" y="3622760"/>
            <a:chExt cx="2887134" cy="254000"/>
          </a:xfrm>
        </p:grpSpPr>
        <p:sp>
          <p:nvSpPr>
            <p:cNvPr id="32" name="Дуга 31">
              <a:extLst>
                <a:ext uri="{FF2B5EF4-FFF2-40B4-BE49-F238E27FC236}">
                  <a16:creationId xmlns:a16="http://schemas.microsoft.com/office/drawing/2014/main" id="{83832AE0-A86A-4246-AEFE-4E96892AB6D8}"/>
                </a:ext>
              </a:extLst>
            </p:cNvPr>
            <p:cNvSpPr/>
            <p:nvPr/>
          </p:nvSpPr>
          <p:spPr>
            <a:xfrm rot="-480000">
              <a:off x="1612718" y="3622760"/>
              <a:ext cx="2887134" cy="254000"/>
            </a:xfrm>
            <a:prstGeom prst="arc">
              <a:avLst>
                <a:gd name="adj1" fmla="val 21411656"/>
                <a:gd name="adj2" fmla="val 10954640"/>
              </a:avLst>
            </a:prstGeom>
            <a:noFill/>
            <a:ln w="1270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Дуга 32">
              <a:extLst>
                <a:ext uri="{FF2B5EF4-FFF2-40B4-BE49-F238E27FC236}">
                  <a16:creationId xmlns:a16="http://schemas.microsoft.com/office/drawing/2014/main" id="{37C48D0F-DEC5-4341-B8E8-B7DC042B7C3D}"/>
                </a:ext>
              </a:extLst>
            </p:cNvPr>
            <p:cNvSpPr/>
            <p:nvPr/>
          </p:nvSpPr>
          <p:spPr>
            <a:xfrm rot="-720000">
              <a:off x="1612718" y="3622760"/>
              <a:ext cx="2887134" cy="254000"/>
            </a:xfrm>
            <a:prstGeom prst="arc">
              <a:avLst>
                <a:gd name="adj1" fmla="val 21428786"/>
                <a:gd name="adj2" fmla="val 10973707"/>
              </a:avLst>
            </a:prstGeom>
            <a:noFill/>
            <a:ln w="1270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Дуга 33">
              <a:extLst>
                <a:ext uri="{FF2B5EF4-FFF2-40B4-BE49-F238E27FC236}">
                  <a16:creationId xmlns:a16="http://schemas.microsoft.com/office/drawing/2014/main" id="{ECB37185-D44A-1E4D-9ABB-74D67FA793A6}"/>
                </a:ext>
              </a:extLst>
            </p:cNvPr>
            <p:cNvSpPr/>
            <p:nvPr/>
          </p:nvSpPr>
          <p:spPr>
            <a:xfrm rot="-600000">
              <a:off x="1612718" y="3622760"/>
              <a:ext cx="2887134" cy="254000"/>
            </a:xfrm>
            <a:prstGeom prst="arc">
              <a:avLst>
                <a:gd name="adj1" fmla="val 21424507"/>
                <a:gd name="adj2" fmla="val 10963506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1788018-C6CC-504C-94B5-422B6256E403}"/>
              </a:ext>
            </a:extLst>
          </p:cNvPr>
          <p:cNvSpPr txBox="1"/>
          <p:nvPr/>
        </p:nvSpPr>
        <p:spPr>
          <a:xfrm>
            <a:off x="585928" y="2546363"/>
            <a:ext cx="4901663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3800" spc="70" dirty="0" smtClean="0">
                <a:ln w="19050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Центр ИИ НИУ ВШЭ</a:t>
            </a:r>
            <a:endParaRPr lang="ru-RU" sz="3800" spc="70" dirty="0">
              <a:ln w="19050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6C3B4C-6CAA-7A44-86AF-2127D910A251}"/>
              </a:ext>
            </a:extLst>
          </p:cNvPr>
          <p:cNvSpPr txBox="1"/>
          <p:nvPr/>
        </p:nvSpPr>
        <p:spPr>
          <a:xfrm>
            <a:off x="588650" y="2997494"/>
            <a:ext cx="501291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7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Мы вошли </a:t>
            </a:r>
            <a:r>
              <a:rPr lang="ru-RU" sz="1700" kern="800" dirty="0">
                <a:solidFill>
                  <a:schemeClr val="bg1"/>
                </a:solidFill>
                <a:latin typeface="HSE Sans" panose="02000000000000000000" pitchFamily="2" charset="0"/>
              </a:rPr>
              <a:t>в число </a:t>
            </a:r>
            <a:r>
              <a:rPr lang="ru-RU" sz="1700" kern="800" dirty="0">
                <a:solidFill>
                  <a:srgbClr val="FAB900"/>
                </a:solidFill>
                <a:latin typeface="HSE Sans" panose="02000000000000000000" pitchFamily="2" charset="0"/>
              </a:rPr>
              <a:t>6 ведущих российских </a:t>
            </a:r>
            <a:r>
              <a:rPr lang="ru-RU" sz="1700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научных</a:t>
            </a:r>
          </a:p>
          <a:p>
            <a:pPr algn="just">
              <a:lnSpc>
                <a:spcPts val="1800"/>
              </a:lnSpc>
            </a:pPr>
            <a:r>
              <a:rPr lang="ru-RU" sz="1700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организаций</a:t>
            </a:r>
            <a:r>
              <a:rPr lang="ru-RU" sz="1700" kern="800" dirty="0">
                <a:solidFill>
                  <a:schemeClr val="bg1"/>
                </a:solidFill>
                <a:latin typeface="HSE Sans" panose="02000000000000000000" pitchFamily="2" charset="0"/>
              </a:rPr>
              <a:t>, получивших государственный </a:t>
            </a:r>
            <a:r>
              <a:rPr lang="ru-RU" sz="17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грант</a:t>
            </a:r>
          </a:p>
          <a:p>
            <a:pPr algn="just">
              <a:lnSpc>
                <a:spcPts val="1800"/>
              </a:lnSpc>
            </a:pPr>
            <a:r>
              <a:rPr lang="ru-RU" sz="17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на </a:t>
            </a:r>
            <a:r>
              <a:rPr lang="ru-RU" sz="1700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создание</a:t>
            </a:r>
            <a:r>
              <a:rPr lang="ru-RU" sz="17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 центра искусственного интеллекта</a:t>
            </a:r>
            <a:endParaRPr lang="ru-RU" sz="17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A219C1-5DB5-0242-AA17-31BA32EC74DC}"/>
              </a:ext>
            </a:extLst>
          </p:cNvPr>
          <p:cNvSpPr txBox="1"/>
          <p:nvPr/>
        </p:nvSpPr>
        <p:spPr>
          <a:xfrm>
            <a:off x="236146" y="4296249"/>
            <a:ext cx="58913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270" kern="800" dirty="0">
                <a:solidFill>
                  <a:srgbClr val="FAB900"/>
                </a:solidFill>
                <a:latin typeface="HSE Sans" panose="02000000000000000000" pitchFamily="2" charset="0"/>
              </a:rPr>
              <a:t>&gt;30 </a:t>
            </a:r>
            <a:r>
              <a:rPr lang="ru-RU" sz="1270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прикладных проектов </a:t>
            </a:r>
            <a:r>
              <a:rPr lang="ru-RU" sz="127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в </a:t>
            </a:r>
            <a:r>
              <a:rPr lang="ru-RU" sz="1270" kern="800" dirty="0">
                <a:solidFill>
                  <a:schemeClr val="bg1"/>
                </a:solidFill>
                <a:latin typeface="HSE Sans" panose="02000000000000000000" pitchFamily="2" charset="0"/>
              </a:rPr>
              <a:t>сфере финансов, телекоммуникаций, IT и туризма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EBF51FE-1ED4-F543-BEFB-E9C72B3EEE19}"/>
              </a:ext>
            </a:extLst>
          </p:cNvPr>
          <p:cNvSpPr txBox="1"/>
          <p:nvPr/>
        </p:nvSpPr>
        <p:spPr>
          <a:xfrm>
            <a:off x="236146" y="4875139"/>
            <a:ext cx="4387611" cy="541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270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Публикации в сборниках конференций </a:t>
            </a:r>
            <a:r>
              <a:rPr lang="ru-RU" sz="1270" kern="800" dirty="0">
                <a:solidFill>
                  <a:srgbClr val="FAB900"/>
                </a:solidFill>
                <a:latin typeface="HSE Sans" panose="02000000000000000000" pitchFamily="2" charset="0"/>
              </a:rPr>
              <a:t>высшего уровня </a:t>
            </a:r>
            <a:r>
              <a:rPr lang="en-US" sz="1270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A*</a:t>
            </a:r>
            <a:endParaRPr lang="ru-RU" sz="1270" kern="800" dirty="0" smtClean="0">
              <a:solidFill>
                <a:srgbClr val="FAB900"/>
              </a:solidFill>
              <a:latin typeface="HSE Sans" panose="02000000000000000000" pitchFamily="2" charset="0"/>
            </a:endParaRPr>
          </a:p>
          <a:p>
            <a:pPr>
              <a:lnSpc>
                <a:spcPts val="1800"/>
              </a:lnSpc>
            </a:pPr>
            <a:r>
              <a:rPr lang="en-US" sz="127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(</a:t>
            </a:r>
            <a:r>
              <a:rPr lang="en-US" sz="1270" kern="800" dirty="0">
                <a:solidFill>
                  <a:schemeClr val="bg1"/>
                </a:solidFill>
                <a:latin typeface="HSE Sans" panose="02000000000000000000" pitchFamily="2" charset="0"/>
              </a:rPr>
              <a:t>NeurIPS, ICML, KDD, </a:t>
            </a:r>
            <a:r>
              <a:rPr lang="ru-RU" sz="1270" kern="800" dirty="0">
                <a:solidFill>
                  <a:schemeClr val="bg1"/>
                </a:solidFill>
                <a:latin typeface="HSE Sans" panose="02000000000000000000" pitchFamily="2" charset="0"/>
              </a:rPr>
              <a:t>и др.</a:t>
            </a:r>
            <a:r>
              <a:rPr lang="en-US" sz="127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)</a:t>
            </a:r>
            <a:endParaRPr lang="ru-RU" sz="1270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072EADC-843A-B241-9BF4-F28B4C899971}"/>
              </a:ext>
            </a:extLst>
          </p:cNvPr>
          <p:cNvSpPr txBox="1"/>
          <p:nvPr/>
        </p:nvSpPr>
        <p:spPr>
          <a:xfrm>
            <a:off x="236146" y="5749856"/>
            <a:ext cx="60745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270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В</a:t>
            </a:r>
            <a:r>
              <a:rPr lang="en-US" sz="1270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 2023 </a:t>
            </a:r>
            <a:r>
              <a:rPr lang="ru-RU" sz="1270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у</a:t>
            </a:r>
            <a:r>
              <a:rPr lang="ru-RU" sz="1270" kern="800" dirty="0">
                <a:solidFill>
                  <a:srgbClr val="FAB900"/>
                </a:solidFill>
                <a:latin typeface="HSE Sans" panose="02000000000000000000" pitchFamily="2" charset="0"/>
              </a:rPr>
              <a:t>ченые НИУ </a:t>
            </a:r>
            <a:r>
              <a:rPr lang="ru-RU" sz="1270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ВШЭ получили </a:t>
            </a:r>
            <a:r>
              <a:rPr lang="ru-RU" sz="1270" kern="800" dirty="0">
                <a:solidFill>
                  <a:srgbClr val="FAB900"/>
                </a:solidFill>
                <a:latin typeface="HSE Sans" panose="02000000000000000000" pitchFamily="2" charset="0"/>
              </a:rPr>
              <a:t>первый </a:t>
            </a:r>
            <a:r>
              <a:rPr lang="ru-RU" sz="1270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патент</a:t>
            </a:r>
            <a:r>
              <a:rPr lang="en-US" sz="1270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 </a:t>
            </a:r>
            <a:r>
              <a:rPr lang="ru-RU" sz="127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на систему</a:t>
            </a:r>
            <a:endParaRPr lang="en-US" sz="1270" kern="800" dirty="0" smtClean="0">
              <a:solidFill>
                <a:schemeClr val="bg1"/>
              </a:solidFill>
              <a:latin typeface="HSE Sans" panose="02000000000000000000" pitchFamily="2" charset="0"/>
            </a:endParaRPr>
          </a:p>
          <a:p>
            <a:pPr>
              <a:lnSpc>
                <a:spcPts val="1800"/>
              </a:lnSpc>
            </a:pPr>
            <a:r>
              <a:rPr lang="ru-RU" sz="127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прогнозирования пространственного распределения</a:t>
            </a:r>
            <a:r>
              <a:rPr lang="en-US" sz="127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 </a:t>
            </a:r>
            <a:r>
              <a:rPr lang="ru-RU" sz="127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вредных </a:t>
            </a:r>
            <a:r>
              <a:rPr lang="ru-RU" sz="1270" kern="800" dirty="0">
                <a:solidFill>
                  <a:schemeClr val="bg1"/>
                </a:solidFill>
                <a:latin typeface="HSE Sans" panose="02000000000000000000" pitchFamily="2" charset="0"/>
              </a:rPr>
              <a:t>веществ в </a:t>
            </a:r>
            <a:r>
              <a:rPr lang="ru-RU" sz="127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атмосферном воздухе </a:t>
            </a:r>
            <a:r>
              <a:rPr lang="ru-RU" sz="1270" kern="800" dirty="0">
                <a:solidFill>
                  <a:schemeClr val="bg1"/>
                </a:solidFill>
                <a:latin typeface="HSE Sans" panose="02000000000000000000" pitchFamily="2" charset="0"/>
              </a:rPr>
              <a:t>с использованием </a:t>
            </a:r>
            <a:r>
              <a:rPr lang="ru-RU" sz="127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блока ИИ</a:t>
            </a:r>
            <a:endParaRPr lang="ru-RU" sz="1270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37AD3D2-184F-F341-B86E-91E7AA6BA78F}"/>
              </a:ext>
            </a:extLst>
          </p:cNvPr>
          <p:cNvSpPr txBox="1"/>
          <p:nvPr/>
        </p:nvSpPr>
        <p:spPr>
          <a:xfrm>
            <a:off x="6310650" y="423729"/>
            <a:ext cx="3799438" cy="355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ОБЛАСТИ ИССЛЕДОВАНИЙ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43E72ED-DB29-694A-AE8D-F2A774EE8364}"/>
              </a:ext>
            </a:extLst>
          </p:cNvPr>
          <p:cNvSpPr txBox="1"/>
          <p:nvPr/>
        </p:nvSpPr>
        <p:spPr>
          <a:xfrm>
            <a:off x="6494331" y="836007"/>
            <a:ext cx="530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800" dirty="0">
                <a:solidFill>
                  <a:srgbClr val="FAB900"/>
                </a:solidFill>
                <a:latin typeface="HSE Sans" panose="02000000000000000000" pitchFamily="2" charset="0"/>
              </a:rPr>
              <a:t>ИИ в </a:t>
            </a:r>
            <a:r>
              <a:rPr lang="ru-RU" sz="1400" kern="800" dirty="0" err="1">
                <a:solidFill>
                  <a:srgbClr val="FAB900"/>
                </a:solidFill>
                <a:latin typeface="HSE Sans" panose="02000000000000000000" pitchFamily="2" charset="0"/>
              </a:rPr>
              <a:t>биоинформатике</a:t>
            </a:r>
            <a:r>
              <a:rPr lang="en-US" sz="1400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: </a:t>
            </a: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прогнозирование эффективности</a:t>
            </a:r>
          </a:p>
          <a:p>
            <a:pPr>
              <a:lnSpc>
                <a:spcPts val="1800"/>
              </a:lnSpc>
            </a:pP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лекарственных </a:t>
            </a: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средств, </a:t>
            </a: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диагностика </a:t>
            </a: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на основе данных ДНК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FC16EF-E10E-DA46-B8A8-96CCB415C469}"/>
              </a:ext>
            </a:extLst>
          </p:cNvPr>
          <p:cNvSpPr txBox="1"/>
          <p:nvPr/>
        </p:nvSpPr>
        <p:spPr>
          <a:xfrm>
            <a:off x="6494331" y="1477408"/>
            <a:ext cx="48413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800" dirty="0">
                <a:solidFill>
                  <a:srgbClr val="FAB900"/>
                </a:solidFill>
                <a:latin typeface="HSE Sans" panose="02000000000000000000" pitchFamily="2" charset="0"/>
              </a:rPr>
              <a:t>ИИ в финансовой </a:t>
            </a:r>
            <a:r>
              <a:rPr lang="ru-RU" sz="1400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математике</a:t>
            </a:r>
            <a:r>
              <a:rPr lang="en-US" sz="1400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:</a:t>
            </a:r>
            <a:r>
              <a:rPr lang="ru-RU" sz="1400" kern="800" dirty="0">
                <a:solidFill>
                  <a:srgbClr val="FAB900"/>
                </a:solidFill>
                <a:latin typeface="HSE Sans" panose="02000000000000000000" pitchFamily="2" charset="0"/>
              </a:rPr>
              <a:t> </a:t>
            </a: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обучения </a:t>
            </a: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с </a:t>
            </a: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подкреплением</a:t>
            </a:r>
          </a:p>
          <a:p>
            <a:pPr>
              <a:lnSpc>
                <a:spcPts val="1800"/>
              </a:lnSpc>
            </a:pP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для решения задачи </a:t>
            </a:r>
            <a:r>
              <a:rPr lang="ru-RU" sz="1400" kern="800" dirty="0" err="1" smtClean="0">
                <a:solidFill>
                  <a:schemeClr val="bg1"/>
                </a:solidFill>
                <a:latin typeface="HSE Sans" panose="02000000000000000000" pitchFamily="2" charset="0"/>
              </a:rPr>
              <a:t>маркетмейкера</a:t>
            </a:r>
            <a:endParaRPr lang="ru-RU" sz="1400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A6DA7958-EB92-BE45-9999-4D08626F5094}"/>
              </a:ext>
            </a:extLst>
          </p:cNvPr>
          <p:cNvGrpSpPr/>
          <p:nvPr/>
        </p:nvGrpSpPr>
        <p:grpSpPr>
          <a:xfrm>
            <a:off x="6399131" y="948153"/>
            <a:ext cx="86400" cy="86400"/>
            <a:chOff x="4821585" y="3971648"/>
            <a:chExt cx="86400" cy="86400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7BBAAF1A-80A6-1744-AAB6-5044C2617530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75D4FF9B-076A-C445-906B-14F3D2F81E51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6224ADE-AD75-0745-B322-1D737778D84C}"/>
              </a:ext>
            </a:extLst>
          </p:cNvPr>
          <p:cNvGrpSpPr/>
          <p:nvPr/>
        </p:nvGrpSpPr>
        <p:grpSpPr>
          <a:xfrm>
            <a:off x="6399131" y="1587228"/>
            <a:ext cx="86400" cy="86400"/>
            <a:chOff x="4821585" y="3971648"/>
            <a:chExt cx="86400" cy="86400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7E00FDEB-C19D-3D4C-8239-E83C50C18F04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1A87F9AF-08D9-5541-9C89-2E9EA01F4315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6190B7F-D158-F445-A67E-DB29D4BE6C37}"/>
              </a:ext>
            </a:extLst>
          </p:cNvPr>
          <p:cNvSpPr txBox="1"/>
          <p:nvPr/>
        </p:nvSpPr>
        <p:spPr>
          <a:xfrm>
            <a:off x="6494331" y="2110579"/>
            <a:ext cx="54601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800" dirty="0">
                <a:solidFill>
                  <a:srgbClr val="FAB900"/>
                </a:solidFill>
                <a:latin typeface="HSE Sans" panose="02000000000000000000" pitchFamily="2" charset="0"/>
              </a:rPr>
              <a:t>ИИ </a:t>
            </a: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для моделирования и </a:t>
            </a: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оптимизации </a:t>
            </a:r>
            <a:r>
              <a:rPr lang="ru-RU" sz="1400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промышленных </a:t>
            </a:r>
            <a:r>
              <a:rPr lang="ru-RU" sz="1400" kern="800" dirty="0">
                <a:solidFill>
                  <a:srgbClr val="FAB900"/>
                </a:solidFill>
                <a:latin typeface="HSE Sans" panose="02000000000000000000" pitchFamily="2" charset="0"/>
              </a:rPr>
              <a:t>процессов</a:t>
            </a:r>
            <a:endParaRPr lang="ru-RU" sz="1400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92BC2289-B9BC-1A4C-BC39-CA23EA3CB203}"/>
              </a:ext>
            </a:extLst>
          </p:cNvPr>
          <p:cNvGrpSpPr/>
          <p:nvPr/>
        </p:nvGrpSpPr>
        <p:grpSpPr>
          <a:xfrm>
            <a:off x="6399131" y="2220399"/>
            <a:ext cx="86400" cy="86400"/>
            <a:chOff x="4821585" y="3971648"/>
            <a:chExt cx="86400" cy="864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FB5A4AD7-8F13-5B46-B197-825E4BC81EEB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F3C52770-4E22-2748-9E2A-B1D9E6013A84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466C012E-7B6B-A447-B6E2-9440ED856BDF}"/>
              </a:ext>
            </a:extLst>
          </p:cNvPr>
          <p:cNvSpPr txBox="1"/>
          <p:nvPr/>
        </p:nvSpPr>
        <p:spPr>
          <a:xfrm>
            <a:off x="6494331" y="2524550"/>
            <a:ext cx="5051383" cy="546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800" dirty="0">
                <a:solidFill>
                  <a:srgbClr val="FAB900"/>
                </a:solidFill>
                <a:latin typeface="HSE Sans" panose="02000000000000000000" pitchFamily="2" charset="0"/>
              </a:rPr>
              <a:t>ИИ в экологии: </a:t>
            </a: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обнаружение опасностей и </a:t>
            </a: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прогнозирование</a:t>
            </a:r>
          </a:p>
          <a:p>
            <a:pPr>
              <a:lnSpc>
                <a:spcPts val="1800"/>
              </a:lnSpc>
            </a:pP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их </a:t>
            </a: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источников</a:t>
            </a: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A0E3C54F-E726-EA41-B6D2-A06E1E310427}"/>
              </a:ext>
            </a:extLst>
          </p:cNvPr>
          <p:cNvGrpSpPr/>
          <p:nvPr/>
        </p:nvGrpSpPr>
        <p:grpSpPr>
          <a:xfrm>
            <a:off x="6399131" y="2634370"/>
            <a:ext cx="86400" cy="86400"/>
            <a:chOff x="4821585" y="3971648"/>
            <a:chExt cx="86400" cy="86400"/>
          </a:xfrm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6884B82B-0357-EA45-9171-98291ADFA735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76E0E620-8101-DF4A-A960-B9CBE7D43E92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6897122-44A5-9A49-B5DB-9160E303578C}"/>
              </a:ext>
            </a:extLst>
          </p:cNvPr>
          <p:cNvSpPr txBox="1"/>
          <p:nvPr/>
        </p:nvSpPr>
        <p:spPr>
          <a:xfrm>
            <a:off x="6494331" y="3142144"/>
            <a:ext cx="42643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Генеративный ИИ </a:t>
            </a: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для проектирования материалов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44A3F95E-C097-EE45-A5B9-6B6DFF330983}"/>
              </a:ext>
            </a:extLst>
          </p:cNvPr>
          <p:cNvGrpSpPr/>
          <p:nvPr/>
        </p:nvGrpSpPr>
        <p:grpSpPr>
          <a:xfrm>
            <a:off x="6399131" y="3251558"/>
            <a:ext cx="86400" cy="86400"/>
            <a:chOff x="4821585" y="3971648"/>
            <a:chExt cx="86400" cy="86400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2C8031AA-103D-D44F-83E7-069804387274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C4A4B716-1578-A240-AE67-63F90DCB040F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32E16796-3875-924F-AAF2-7FFA5F2BF1ED}"/>
              </a:ext>
            </a:extLst>
          </p:cNvPr>
          <p:cNvSpPr txBox="1"/>
          <p:nvPr/>
        </p:nvSpPr>
        <p:spPr>
          <a:xfrm>
            <a:off x="6494331" y="3544908"/>
            <a:ext cx="481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Этика </a:t>
            </a:r>
            <a:r>
              <a:rPr lang="ru-RU" sz="1400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взаимодействия </a:t>
            </a:r>
            <a:r>
              <a:rPr lang="ru-RU" sz="1400" kern="800" dirty="0">
                <a:solidFill>
                  <a:srgbClr val="FAB900"/>
                </a:solidFill>
                <a:latin typeface="HSE Sans" panose="02000000000000000000" pitchFamily="2" charset="0"/>
              </a:rPr>
              <a:t>человека и </a:t>
            </a:r>
            <a:r>
              <a:rPr lang="ru-RU" sz="1400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ИИ </a:t>
            </a: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в культурной </a:t>
            </a: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среде</a:t>
            </a:r>
            <a:endParaRPr lang="en" sz="1400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5BD44529-05DB-0B41-B7EC-DD674E376BDC}"/>
              </a:ext>
            </a:extLst>
          </p:cNvPr>
          <p:cNvGrpSpPr/>
          <p:nvPr/>
        </p:nvGrpSpPr>
        <p:grpSpPr>
          <a:xfrm>
            <a:off x="6399131" y="3640987"/>
            <a:ext cx="86400" cy="86400"/>
            <a:chOff x="4821585" y="3971648"/>
            <a:chExt cx="86400" cy="86400"/>
          </a:xfrm>
        </p:grpSpPr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06F5B15A-6DD9-C044-B626-21D6954C9115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53BC992E-7721-1E4D-81B6-D7D2263E2AEE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8F5B00AD-5085-3F48-BFE3-49B8BB49BF75}"/>
              </a:ext>
            </a:extLst>
          </p:cNvPr>
          <p:cNvSpPr txBox="1"/>
          <p:nvPr/>
        </p:nvSpPr>
        <p:spPr>
          <a:xfrm>
            <a:off x="6310650" y="4452982"/>
            <a:ext cx="5750933" cy="355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ПАРТНЁРЫ - РОССИЙСКИЕ </a:t>
            </a:r>
            <a:r>
              <a:rPr lang="ru-RU" sz="2000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ТЕХНОГИГАНТЫ</a:t>
            </a:r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id="{9616763E-A84F-C644-B811-332512AE19B5}"/>
              </a:ext>
            </a:extLst>
          </p:cNvPr>
          <p:cNvSpPr/>
          <p:nvPr/>
        </p:nvSpPr>
        <p:spPr>
          <a:xfrm>
            <a:off x="6419739" y="4930414"/>
            <a:ext cx="1530701" cy="645459"/>
          </a:xfrm>
          <a:prstGeom prst="roundRect">
            <a:avLst>
              <a:gd name="adj" fmla="val 5000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id="{4EE19B37-8375-0142-8725-9560A75162FB}"/>
              </a:ext>
            </a:extLst>
          </p:cNvPr>
          <p:cNvSpPr/>
          <p:nvPr/>
        </p:nvSpPr>
        <p:spPr>
          <a:xfrm>
            <a:off x="8134265" y="4930414"/>
            <a:ext cx="1530701" cy="645459"/>
          </a:xfrm>
          <a:prstGeom prst="roundRect">
            <a:avLst>
              <a:gd name="adj" fmla="val 5000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id="{A697F7B7-7710-3A44-81A4-8CA522392488}"/>
              </a:ext>
            </a:extLst>
          </p:cNvPr>
          <p:cNvSpPr/>
          <p:nvPr/>
        </p:nvSpPr>
        <p:spPr>
          <a:xfrm>
            <a:off x="9848791" y="4930414"/>
            <a:ext cx="1530701" cy="645459"/>
          </a:xfrm>
          <a:prstGeom prst="roundRect">
            <a:avLst>
              <a:gd name="adj" fmla="val 5000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E762D797-7D10-4A4F-86B8-733E1800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63" y="5081917"/>
            <a:ext cx="1139499" cy="329386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9424135-D5A1-8647-B2B0-DF37AFCDE6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28077" r="9936" b="28803"/>
          <a:stretch/>
        </p:blipFill>
        <p:spPr>
          <a:xfrm>
            <a:off x="10166466" y="5007578"/>
            <a:ext cx="863484" cy="476406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9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36241877-4CCA-FB43-8C7A-16831173BC63}"/>
              </a:ext>
            </a:extLst>
          </p:cNvPr>
          <p:cNvSpPr/>
          <p:nvPr/>
        </p:nvSpPr>
        <p:spPr>
          <a:xfrm>
            <a:off x="195858" y="195488"/>
            <a:ext cx="11800285" cy="6467025"/>
          </a:xfrm>
          <a:prstGeom prst="roundRect">
            <a:avLst>
              <a:gd name="adj" fmla="val 1961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F7A8B085-DF25-8C42-B579-12EB38099807}"/>
              </a:ext>
            </a:extLst>
          </p:cNvPr>
          <p:cNvSpPr/>
          <p:nvPr/>
        </p:nvSpPr>
        <p:spPr>
          <a:xfrm>
            <a:off x="483066" y="482385"/>
            <a:ext cx="11225869" cy="2876199"/>
          </a:xfrm>
          <a:prstGeom prst="roundRect">
            <a:avLst>
              <a:gd name="adj" fmla="val 3132"/>
            </a:avLst>
          </a:prstGeom>
          <a:gradFill flip="none" rotWithShape="1"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953C7D-1CEE-0447-9697-254B918463E1}"/>
              </a:ext>
            </a:extLst>
          </p:cNvPr>
          <p:cNvSpPr txBox="1"/>
          <p:nvPr/>
        </p:nvSpPr>
        <p:spPr>
          <a:xfrm>
            <a:off x="4260506" y="1181703"/>
            <a:ext cx="4975401" cy="476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5400" spc="70" dirty="0" smtClean="0">
                <a:ln w="19050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ПАРТНЕРСТВА</a:t>
            </a:r>
            <a:endParaRPr lang="ru-RU" sz="5400" spc="70" dirty="0">
              <a:ln w="19050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474274F9-4671-6643-B989-DAD494641C8E}"/>
              </a:ext>
            </a:extLst>
          </p:cNvPr>
          <p:cNvSpPr/>
          <p:nvPr/>
        </p:nvSpPr>
        <p:spPr>
          <a:xfrm rot="16200000" flipV="1">
            <a:off x="11320824" y="1873779"/>
            <a:ext cx="98194" cy="98194"/>
          </a:xfrm>
          <a:prstGeom prst="ellipse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95974BAD-819D-184F-94EA-4B5A28473FB8}"/>
              </a:ext>
            </a:extLst>
          </p:cNvPr>
          <p:cNvSpPr/>
          <p:nvPr/>
        </p:nvSpPr>
        <p:spPr>
          <a:xfrm rot="16200000">
            <a:off x="11286856" y="1839811"/>
            <a:ext cx="166130" cy="166130"/>
          </a:xfrm>
          <a:prstGeom prst="ellipse">
            <a:avLst/>
          </a:prstGeom>
          <a:noFill/>
          <a:ln w="19050">
            <a:solidFill>
              <a:srgbClr val="FAB9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FEBFFDF3-E643-2943-994B-5282B86384BE}"/>
              </a:ext>
            </a:extLst>
          </p:cNvPr>
          <p:cNvSpPr/>
          <p:nvPr/>
        </p:nvSpPr>
        <p:spPr>
          <a:xfrm rot="16200000">
            <a:off x="11244357" y="1797312"/>
            <a:ext cx="251128" cy="251128"/>
          </a:xfrm>
          <a:prstGeom prst="ellipse">
            <a:avLst/>
          </a:prstGeom>
          <a:noFill/>
          <a:ln w="19050">
            <a:solidFill>
              <a:srgbClr val="FAB9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A3C2CF8B-0226-BC4B-A76C-A53CD2273666}"/>
              </a:ext>
            </a:extLst>
          </p:cNvPr>
          <p:cNvCxnSpPr>
            <a:cxnSpLocks/>
            <a:stCxn id="56" idx="0"/>
            <a:endCxn id="41" idx="4"/>
          </p:cNvCxnSpPr>
          <p:nvPr/>
        </p:nvCxnSpPr>
        <p:spPr>
          <a:xfrm>
            <a:off x="4059190" y="1922876"/>
            <a:ext cx="7261634" cy="0"/>
          </a:xfrm>
          <a:prstGeom prst="line">
            <a:avLst/>
          </a:prstGeom>
          <a:ln w="15875" cap="flat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F87E68F-9C08-014C-B6CE-DA35196EEF6B}"/>
              </a:ext>
            </a:extLst>
          </p:cNvPr>
          <p:cNvSpPr txBox="1"/>
          <p:nvPr/>
        </p:nvSpPr>
        <p:spPr>
          <a:xfrm>
            <a:off x="4290486" y="2798857"/>
            <a:ext cx="1263487" cy="329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партнёров</a:t>
            </a:r>
            <a:endParaRPr lang="ru-RU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D6C4D4-C819-BA4D-8172-09DE453C9461}"/>
              </a:ext>
            </a:extLst>
          </p:cNvPr>
          <p:cNvSpPr txBox="1"/>
          <p:nvPr/>
        </p:nvSpPr>
        <p:spPr>
          <a:xfrm>
            <a:off x="4285276" y="2487870"/>
            <a:ext cx="1600118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4400" spc="70" dirty="0">
                <a:ln w="222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260</a:t>
            </a:r>
            <a:r>
              <a:rPr lang="en-US" sz="2200" spc="70" dirty="0">
                <a:ln w="222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 </a:t>
            </a:r>
            <a:r>
              <a:rPr lang="en-US" sz="4400" spc="70" dirty="0">
                <a:ln w="22225" cap="sq">
                  <a:noFill/>
                  <a:miter lim="800000"/>
                </a:ln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+</a:t>
            </a:r>
            <a:endParaRPr lang="ru-RU" sz="4400" spc="70" dirty="0">
              <a:ln w="22225" cap="sq">
                <a:noFill/>
                <a:miter lim="800000"/>
              </a:ln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56D1EA9-FE77-9C4B-AD24-6D9B32D4F982}"/>
              </a:ext>
            </a:extLst>
          </p:cNvPr>
          <p:cNvSpPr txBox="1"/>
          <p:nvPr/>
        </p:nvSpPr>
        <p:spPr>
          <a:xfrm>
            <a:off x="6207259" y="2798857"/>
            <a:ext cx="768159" cy="329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стран</a:t>
            </a:r>
            <a:endParaRPr lang="ru-RU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98A33C-CF02-B943-8690-ACE12B9297C9}"/>
              </a:ext>
            </a:extLst>
          </p:cNvPr>
          <p:cNvSpPr txBox="1"/>
          <p:nvPr/>
        </p:nvSpPr>
        <p:spPr>
          <a:xfrm>
            <a:off x="6187059" y="2487870"/>
            <a:ext cx="1284967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4400" spc="70" dirty="0" smtClean="0">
                <a:ln w="222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60</a:t>
            </a:r>
            <a:r>
              <a:rPr lang="en-US" sz="2200" spc="70" dirty="0" smtClean="0">
                <a:ln w="222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 </a:t>
            </a:r>
            <a:r>
              <a:rPr lang="en-US" sz="4400" spc="70" dirty="0" smtClean="0">
                <a:ln w="22225" cap="sq">
                  <a:noFill/>
                  <a:miter lim="800000"/>
                </a:ln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+</a:t>
            </a:r>
            <a:endParaRPr lang="ru-RU" sz="4400" spc="70" dirty="0">
              <a:ln w="22225" cap="sq">
                <a:noFill/>
                <a:miter lim="800000"/>
              </a:ln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44670AA0-439B-EF41-A1F1-D99242D8249B}"/>
              </a:ext>
            </a:extLst>
          </p:cNvPr>
          <p:cNvGrpSpPr/>
          <p:nvPr/>
        </p:nvGrpSpPr>
        <p:grpSpPr>
          <a:xfrm>
            <a:off x="482672" y="3739314"/>
            <a:ext cx="612000" cy="2632051"/>
            <a:chOff x="482672" y="3739314"/>
            <a:chExt cx="612000" cy="2632051"/>
          </a:xfrm>
        </p:grpSpPr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F8415F12-6C17-D54B-817E-57196818F501}"/>
                </a:ext>
              </a:extLst>
            </p:cNvPr>
            <p:cNvSpPr/>
            <p:nvPr/>
          </p:nvSpPr>
          <p:spPr>
            <a:xfrm>
              <a:off x="482672" y="3739314"/>
              <a:ext cx="612000" cy="613245"/>
            </a:xfrm>
            <a:prstGeom prst="roundRect">
              <a:avLst>
                <a:gd name="adj" fmla="val 1746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Скругленный прямоугольник 17">
              <a:extLst>
                <a:ext uri="{FF2B5EF4-FFF2-40B4-BE49-F238E27FC236}">
                  <a16:creationId xmlns:a16="http://schemas.microsoft.com/office/drawing/2014/main" id="{1E0531A5-7C0B-574E-B77E-4B097BFEF014}"/>
                </a:ext>
              </a:extLst>
            </p:cNvPr>
            <p:cNvSpPr/>
            <p:nvPr/>
          </p:nvSpPr>
          <p:spPr>
            <a:xfrm>
              <a:off x="482672" y="4748717"/>
              <a:ext cx="612000" cy="613245"/>
            </a:xfrm>
            <a:prstGeom prst="roundRect">
              <a:avLst>
                <a:gd name="adj" fmla="val 1746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>
              <a:extLst>
                <a:ext uri="{FF2B5EF4-FFF2-40B4-BE49-F238E27FC236}">
                  <a16:creationId xmlns:a16="http://schemas.microsoft.com/office/drawing/2014/main" id="{9E16EF94-1CE1-6040-8EA2-8D9D748B6E7C}"/>
                </a:ext>
              </a:extLst>
            </p:cNvPr>
            <p:cNvSpPr/>
            <p:nvPr/>
          </p:nvSpPr>
          <p:spPr>
            <a:xfrm>
              <a:off x="482672" y="5758120"/>
              <a:ext cx="612000" cy="613245"/>
            </a:xfrm>
            <a:prstGeom prst="roundRect">
              <a:avLst>
                <a:gd name="adj" fmla="val 1746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6CB3013A-A86C-F749-8028-71E5B2A6C5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5601" t="56232" r="91023" b="38366"/>
            <a:stretch/>
          </p:blipFill>
          <p:spPr>
            <a:xfrm>
              <a:off x="586063" y="3859344"/>
              <a:ext cx="411618" cy="37047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5F4683C-2D4F-924E-A8E5-04EF00EB6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5601" t="71280" r="91023" b="23318"/>
            <a:stretch/>
          </p:blipFill>
          <p:spPr>
            <a:xfrm>
              <a:off x="586063" y="4874104"/>
              <a:ext cx="411618" cy="370479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B434E933-3B96-0447-8D36-84AB517A12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5601" t="86084" r="91023" b="8514"/>
            <a:stretch/>
          </p:blipFill>
          <p:spPr>
            <a:xfrm>
              <a:off x="576538" y="5891145"/>
              <a:ext cx="411618" cy="37047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8B8B1CDF-DB8D-F34F-9C53-0A2AAFAD14BD}"/>
              </a:ext>
            </a:extLst>
          </p:cNvPr>
          <p:cNvGrpSpPr/>
          <p:nvPr/>
        </p:nvGrpSpPr>
        <p:grpSpPr>
          <a:xfrm>
            <a:off x="4691387" y="3739314"/>
            <a:ext cx="612000" cy="2632051"/>
            <a:chOff x="4423677" y="3739314"/>
            <a:chExt cx="612000" cy="2632051"/>
          </a:xfrm>
        </p:grpSpPr>
        <p:sp>
          <p:nvSpPr>
            <p:cNvPr id="26" name="Скругленный прямоугольник 25">
              <a:extLst>
                <a:ext uri="{FF2B5EF4-FFF2-40B4-BE49-F238E27FC236}">
                  <a16:creationId xmlns:a16="http://schemas.microsoft.com/office/drawing/2014/main" id="{BB6EFFF5-72AF-204A-8AC6-CC1F164CF659}"/>
                </a:ext>
              </a:extLst>
            </p:cNvPr>
            <p:cNvSpPr/>
            <p:nvPr/>
          </p:nvSpPr>
          <p:spPr>
            <a:xfrm>
              <a:off x="4423677" y="3739314"/>
              <a:ext cx="612000" cy="613245"/>
            </a:xfrm>
            <a:prstGeom prst="roundRect">
              <a:avLst>
                <a:gd name="adj" fmla="val 1746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>
              <a:extLst>
                <a:ext uri="{FF2B5EF4-FFF2-40B4-BE49-F238E27FC236}">
                  <a16:creationId xmlns:a16="http://schemas.microsoft.com/office/drawing/2014/main" id="{67D0B52E-9DD7-9D4E-83DA-198FE2962271}"/>
                </a:ext>
              </a:extLst>
            </p:cNvPr>
            <p:cNvSpPr/>
            <p:nvPr/>
          </p:nvSpPr>
          <p:spPr>
            <a:xfrm>
              <a:off x="4423677" y="4748717"/>
              <a:ext cx="612000" cy="613245"/>
            </a:xfrm>
            <a:prstGeom prst="roundRect">
              <a:avLst>
                <a:gd name="adj" fmla="val 1746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>
              <a:extLst>
                <a:ext uri="{FF2B5EF4-FFF2-40B4-BE49-F238E27FC236}">
                  <a16:creationId xmlns:a16="http://schemas.microsoft.com/office/drawing/2014/main" id="{1D72C14A-C5A8-9742-9D09-121D821E3D86}"/>
                </a:ext>
              </a:extLst>
            </p:cNvPr>
            <p:cNvSpPr/>
            <p:nvPr/>
          </p:nvSpPr>
          <p:spPr>
            <a:xfrm>
              <a:off x="4423677" y="5758120"/>
              <a:ext cx="612000" cy="613245"/>
            </a:xfrm>
            <a:prstGeom prst="roundRect">
              <a:avLst>
                <a:gd name="adj" fmla="val 1746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7DC0069D-6670-6946-ADB7-C3B569D70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37948" t="56232" r="58676" b="38366"/>
            <a:stretch/>
          </p:blipFill>
          <p:spPr>
            <a:xfrm>
              <a:off x="4518759" y="3848193"/>
              <a:ext cx="411618" cy="370479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15541CA5-5CEF-4044-BA8A-E7B3365EAC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37948" t="71117" r="58676" b="23481"/>
            <a:stretch/>
          </p:blipFill>
          <p:spPr>
            <a:xfrm>
              <a:off x="4523424" y="4870462"/>
              <a:ext cx="411618" cy="370479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E95E8558-70FA-FF4C-B3E5-6D6963A270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37948" t="85726" r="58676" b="8872"/>
            <a:stretch/>
          </p:blipFill>
          <p:spPr>
            <a:xfrm>
              <a:off x="4523424" y="5854715"/>
              <a:ext cx="411618" cy="370479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FE6E3BA8-0E09-7F47-AD43-2C83C0418900}"/>
              </a:ext>
            </a:extLst>
          </p:cNvPr>
          <p:cNvGrpSpPr/>
          <p:nvPr/>
        </p:nvGrpSpPr>
        <p:grpSpPr>
          <a:xfrm>
            <a:off x="8900102" y="3739314"/>
            <a:ext cx="612000" cy="2632051"/>
            <a:chOff x="8900102" y="3739314"/>
            <a:chExt cx="612000" cy="2632051"/>
          </a:xfrm>
        </p:grpSpPr>
        <p:sp>
          <p:nvSpPr>
            <p:cNvPr id="23" name="Скругленный прямоугольник 22">
              <a:extLst>
                <a:ext uri="{FF2B5EF4-FFF2-40B4-BE49-F238E27FC236}">
                  <a16:creationId xmlns:a16="http://schemas.microsoft.com/office/drawing/2014/main" id="{468DB213-6B44-0C48-8EFF-DE232CED177D}"/>
                </a:ext>
              </a:extLst>
            </p:cNvPr>
            <p:cNvSpPr/>
            <p:nvPr/>
          </p:nvSpPr>
          <p:spPr>
            <a:xfrm>
              <a:off x="8900102" y="3739314"/>
              <a:ext cx="612000" cy="613245"/>
            </a:xfrm>
            <a:prstGeom prst="roundRect">
              <a:avLst>
                <a:gd name="adj" fmla="val 1746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>
              <a:extLst>
                <a:ext uri="{FF2B5EF4-FFF2-40B4-BE49-F238E27FC236}">
                  <a16:creationId xmlns:a16="http://schemas.microsoft.com/office/drawing/2014/main" id="{059E0608-3735-4842-B97B-8727DA65E23A}"/>
                </a:ext>
              </a:extLst>
            </p:cNvPr>
            <p:cNvSpPr/>
            <p:nvPr/>
          </p:nvSpPr>
          <p:spPr>
            <a:xfrm>
              <a:off x="8900102" y="4748717"/>
              <a:ext cx="612000" cy="613245"/>
            </a:xfrm>
            <a:prstGeom prst="roundRect">
              <a:avLst>
                <a:gd name="adj" fmla="val 1746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id="{E2D529D6-57EB-0C4D-B87B-947C0769B5A1}"/>
                </a:ext>
              </a:extLst>
            </p:cNvPr>
            <p:cNvSpPr/>
            <p:nvPr/>
          </p:nvSpPr>
          <p:spPr>
            <a:xfrm>
              <a:off x="8900102" y="5758120"/>
              <a:ext cx="612000" cy="613245"/>
            </a:xfrm>
            <a:prstGeom prst="roundRect">
              <a:avLst>
                <a:gd name="adj" fmla="val 17465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C30262E6-0A66-794E-BF15-A65C5643C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70295" t="71117" r="26329" b="23481"/>
            <a:stretch/>
          </p:blipFill>
          <p:spPr>
            <a:xfrm>
              <a:off x="8998026" y="4865249"/>
              <a:ext cx="411618" cy="370479"/>
            </a:xfrm>
            <a:prstGeom prst="rect">
              <a:avLst/>
            </a:prstGeom>
          </p:spPr>
        </p:pic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8D1AED10-D4E5-454B-96D8-4AA53964D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70295" t="85961" r="26329" b="8637"/>
            <a:stretch/>
          </p:blipFill>
          <p:spPr>
            <a:xfrm>
              <a:off x="9006118" y="5877682"/>
              <a:ext cx="411618" cy="370479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750FB6D3-584B-4742-B965-93BA5AFD21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l="36568" t="60367" r="47644" b="23845"/>
            <a:stretch/>
          </p:blipFill>
          <p:spPr>
            <a:xfrm>
              <a:off x="8964990" y="3801673"/>
              <a:ext cx="488970" cy="488967"/>
            </a:xfrm>
            <a:prstGeom prst="rect">
              <a:avLst/>
            </a:prstGeom>
          </p:spPr>
        </p:pic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21BC0603-E035-EB49-9A3F-FAB8916319BF}"/>
              </a:ext>
            </a:extLst>
          </p:cNvPr>
          <p:cNvSpPr txBox="1"/>
          <p:nvPr/>
        </p:nvSpPr>
        <p:spPr>
          <a:xfrm>
            <a:off x="1146366" y="3887252"/>
            <a:ext cx="32079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Все образовательные программы</a:t>
            </a:r>
            <a:endParaRPr lang="ru-RU" sz="16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F44E6D7-D55B-B84F-9B84-419A8C35730D}"/>
              </a:ext>
            </a:extLst>
          </p:cNvPr>
          <p:cNvSpPr txBox="1"/>
          <p:nvPr/>
        </p:nvSpPr>
        <p:spPr>
          <a:xfrm>
            <a:off x="1146366" y="4894016"/>
            <a:ext cx="26436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Программы </a:t>
            </a: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двух дипломов</a:t>
            </a:r>
            <a:endParaRPr lang="ru-RU" sz="16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A1C7F27-48E6-A34D-8B57-429FD168CF77}"/>
              </a:ext>
            </a:extLst>
          </p:cNvPr>
          <p:cNvSpPr txBox="1"/>
          <p:nvPr/>
        </p:nvSpPr>
        <p:spPr>
          <a:xfrm>
            <a:off x="1146366" y="5893528"/>
            <a:ext cx="30909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Программы обмена студентами</a:t>
            </a:r>
            <a:endParaRPr lang="ru-RU" sz="16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2C2115B-0276-5549-910C-CC6BEE2159E5}"/>
              </a:ext>
            </a:extLst>
          </p:cNvPr>
          <p:cNvSpPr txBox="1"/>
          <p:nvPr/>
        </p:nvSpPr>
        <p:spPr>
          <a:xfrm>
            <a:off x="5344662" y="3760788"/>
            <a:ext cx="22028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Гостевы</a:t>
            </a:r>
            <a:r>
              <a:rPr lang="ru-RU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е</a:t>
            </a: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 профессора</a:t>
            </a:r>
          </a:p>
          <a:p>
            <a:pPr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и исследователи</a:t>
            </a:r>
            <a:endParaRPr lang="ru-RU" sz="16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8A97D8D-6943-8748-9043-1CDF17F6BBF3}"/>
              </a:ext>
            </a:extLst>
          </p:cNvPr>
          <p:cNvSpPr txBox="1"/>
          <p:nvPr/>
        </p:nvSpPr>
        <p:spPr>
          <a:xfrm>
            <a:off x="5344662" y="4894016"/>
            <a:ext cx="23823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Летние и зимние </a:t>
            </a:r>
            <a:r>
              <a:rPr lang="ru-RU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школы</a:t>
            </a:r>
            <a:endParaRPr lang="en-US" sz="1600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1A98856-85CF-4F44-B032-619521C1AF88}"/>
              </a:ext>
            </a:extLst>
          </p:cNvPr>
          <p:cNvSpPr txBox="1"/>
          <p:nvPr/>
        </p:nvSpPr>
        <p:spPr>
          <a:xfrm>
            <a:off x="5344662" y="5712553"/>
            <a:ext cx="26917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Международный </a:t>
            </a:r>
            <a:r>
              <a:rPr lang="ru-RU" sz="1600" kern="800" dirty="0" err="1" smtClean="0">
                <a:solidFill>
                  <a:schemeClr val="bg1"/>
                </a:solidFill>
                <a:latin typeface="HSE Sans" panose="02000000000000000000" pitchFamily="2" charset="0"/>
              </a:rPr>
              <a:t>рекрутинг</a:t>
            </a:r>
            <a:endParaRPr lang="ru-RU" sz="16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32CB268-4E3B-3742-BA23-5BE3E57F5E28}"/>
              </a:ext>
            </a:extLst>
          </p:cNvPr>
          <p:cNvSpPr txBox="1"/>
          <p:nvPr/>
        </p:nvSpPr>
        <p:spPr>
          <a:xfrm>
            <a:off x="9563796" y="3887252"/>
            <a:ext cx="24168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«</a:t>
            </a:r>
            <a:r>
              <a:rPr lang="en-US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Study T</a:t>
            </a:r>
            <a:r>
              <a:rPr lang="en-US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our Experience</a:t>
            </a: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»</a:t>
            </a:r>
            <a:r>
              <a:rPr lang="en-US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 </a:t>
            </a:r>
            <a:endParaRPr lang="ru-RU" sz="16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B839675-D4C0-8A4B-AA2B-BAF96C5F64E7}"/>
              </a:ext>
            </a:extLst>
          </p:cNvPr>
          <p:cNvSpPr txBox="1"/>
          <p:nvPr/>
        </p:nvSpPr>
        <p:spPr>
          <a:xfrm>
            <a:off x="9563796" y="4777286"/>
            <a:ext cx="17219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Международные</a:t>
            </a:r>
          </a:p>
          <a:p>
            <a:pPr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мероприятия</a:t>
            </a:r>
            <a:endParaRPr lang="ru-RU" sz="16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0B50107-D0BD-A743-991E-0CB91E800A6D}"/>
              </a:ext>
            </a:extLst>
          </p:cNvPr>
          <p:cNvSpPr txBox="1"/>
          <p:nvPr/>
        </p:nvSpPr>
        <p:spPr>
          <a:xfrm>
            <a:off x="9563796" y="5740312"/>
            <a:ext cx="2492990" cy="713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Зеркальные </a:t>
            </a: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лаборатории</a:t>
            </a:r>
          </a:p>
          <a:p>
            <a:pPr>
              <a:lnSpc>
                <a:spcPts val="16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и исследовательские</a:t>
            </a:r>
          </a:p>
          <a:p>
            <a:pPr>
              <a:lnSpc>
                <a:spcPts val="16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проекты</a:t>
            </a:r>
            <a:endParaRPr lang="ru-RU" sz="16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6D72C61-DCD0-3C4F-88BB-91C9CABA7A40}"/>
              </a:ext>
            </a:extLst>
          </p:cNvPr>
          <p:cNvSpPr txBox="1"/>
          <p:nvPr/>
        </p:nvSpPr>
        <p:spPr>
          <a:xfrm>
            <a:off x="5344662" y="5972539"/>
            <a:ext cx="2965877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00" kern="800" dirty="0" smtClean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(</a:t>
            </a:r>
            <a:r>
              <a:rPr lang="ru-RU" sz="1200" kern="800" dirty="0" smtClean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доценты, ведущие научные сотрудники,</a:t>
            </a:r>
          </a:p>
          <a:p>
            <a:pPr>
              <a:lnSpc>
                <a:spcPts val="1400"/>
              </a:lnSpc>
            </a:pPr>
            <a:r>
              <a:rPr lang="ru-RU" sz="1200" kern="800" dirty="0" smtClean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ассоциированные сотрудники</a:t>
            </a:r>
            <a:r>
              <a:rPr lang="en-US" sz="1200" kern="800" dirty="0" smtClean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)</a:t>
            </a:r>
            <a:endParaRPr lang="ru-RU" sz="12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97" name="Скругленный прямоугольник 96">
            <a:hlinkClick r:id="rId7"/>
            <a:extLst>
              <a:ext uri="{FF2B5EF4-FFF2-40B4-BE49-F238E27FC236}">
                <a16:creationId xmlns:a16="http://schemas.microsoft.com/office/drawing/2014/main" id="{F31DEDE6-19BB-3541-8FA5-49E317825B87}"/>
              </a:ext>
            </a:extLst>
          </p:cNvPr>
          <p:cNvSpPr/>
          <p:nvPr/>
        </p:nvSpPr>
        <p:spPr>
          <a:xfrm>
            <a:off x="9701385" y="2266337"/>
            <a:ext cx="1763104" cy="796324"/>
          </a:xfrm>
          <a:prstGeom prst="roundRect">
            <a:avLst>
              <a:gd name="adj" fmla="val 12293"/>
            </a:avLst>
          </a:prstGeom>
          <a:solidFill>
            <a:schemeClr val="bg1">
              <a:alpha val="10000"/>
            </a:schemeClr>
          </a:solidFill>
          <a:ln w="12700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>
            <a:extLst>
              <a:ext uri="{FF2B5EF4-FFF2-40B4-BE49-F238E27FC236}">
                <a16:creationId xmlns:a16="http://schemas.microsoft.com/office/drawing/2014/main" id="{15513BB5-0445-B540-8FBF-151D58943855}"/>
              </a:ext>
            </a:extLst>
          </p:cNvPr>
          <p:cNvSpPr/>
          <p:nvPr/>
        </p:nvSpPr>
        <p:spPr>
          <a:xfrm>
            <a:off x="483066" y="482385"/>
            <a:ext cx="3521492" cy="2876199"/>
          </a:xfrm>
          <a:custGeom>
            <a:avLst/>
            <a:gdLst>
              <a:gd name="connsiteX0" fmla="*/ 90083 w 3521492"/>
              <a:gd name="connsiteY0" fmla="*/ 0 h 2876199"/>
              <a:gd name="connsiteX1" fmla="*/ 2935524 w 3521492"/>
              <a:gd name="connsiteY1" fmla="*/ 0 h 2876199"/>
              <a:gd name="connsiteX2" fmla="*/ 3050736 w 3521492"/>
              <a:gd name="connsiteY2" fmla="*/ 126765 h 2876199"/>
              <a:gd name="connsiteX3" fmla="*/ 3521492 w 3521492"/>
              <a:gd name="connsiteY3" fmla="*/ 1438099 h 2876199"/>
              <a:gd name="connsiteX4" fmla="*/ 3050736 w 3521492"/>
              <a:gd name="connsiteY4" fmla="*/ 2749433 h 2876199"/>
              <a:gd name="connsiteX5" fmla="*/ 2935523 w 3521492"/>
              <a:gd name="connsiteY5" fmla="*/ 2876199 h 2876199"/>
              <a:gd name="connsiteX6" fmla="*/ 90083 w 3521492"/>
              <a:gd name="connsiteY6" fmla="*/ 2876199 h 2876199"/>
              <a:gd name="connsiteX7" fmla="*/ 0 w 3521492"/>
              <a:gd name="connsiteY7" fmla="*/ 2786116 h 2876199"/>
              <a:gd name="connsiteX8" fmla="*/ 0 w 3521492"/>
              <a:gd name="connsiteY8" fmla="*/ 90083 h 2876199"/>
              <a:gd name="connsiteX9" fmla="*/ 90083 w 3521492"/>
              <a:gd name="connsiteY9" fmla="*/ 0 h 28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1492" h="2876199">
                <a:moveTo>
                  <a:pt x="90083" y="0"/>
                </a:moveTo>
                <a:lnTo>
                  <a:pt x="2935524" y="0"/>
                </a:lnTo>
                <a:lnTo>
                  <a:pt x="3050736" y="126765"/>
                </a:lnTo>
                <a:cubicBezTo>
                  <a:pt x="3344827" y="483121"/>
                  <a:pt x="3521492" y="939979"/>
                  <a:pt x="3521492" y="1438099"/>
                </a:cubicBezTo>
                <a:cubicBezTo>
                  <a:pt x="3521492" y="1936219"/>
                  <a:pt x="3344827" y="2393077"/>
                  <a:pt x="3050736" y="2749433"/>
                </a:cubicBezTo>
                <a:lnTo>
                  <a:pt x="2935523" y="2876199"/>
                </a:lnTo>
                <a:lnTo>
                  <a:pt x="90083" y="2876199"/>
                </a:lnTo>
                <a:cubicBezTo>
                  <a:pt x="40332" y="2876199"/>
                  <a:pt x="0" y="2835867"/>
                  <a:pt x="0" y="2786116"/>
                </a:cubicBezTo>
                <a:lnTo>
                  <a:pt x="0" y="90083"/>
                </a:lnTo>
                <a:cubicBezTo>
                  <a:pt x="0" y="40332"/>
                  <a:pt x="40332" y="0"/>
                  <a:pt x="90083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85605300-1B1D-CA42-8CDC-F450CBFC6D0E}"/>
              </a:ext>
            </a:extLst>
          </p:cNvPr>
          <p:cNvSpPr/>
          <p:nvPr/>
        </p:nvSpPr>
        <p:spPr>
          <a:xfrm>
            <a:off x="908571" y="717284"/>
            <a:ext cx="2406399" cy="2406399"/>
          </a:xfrm>
          <a:prstGeom prst="ellipse">
            <a:avLst/>
          </a:prstGeom>
          <a:noFill/>
          <a:ln cap="rnd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9FF64FDA-99CC-B64C-AD87-43A852111DCE}"/>
              </a:ext>
            </a:extLst>
          </p:cNvPr>
          <p:cNvSpPr/>
          <p:nvPr/>
        </p:nvSpPr>
        <p:spPr>
          <a:xfrm>
            <a:off x="1002843" y="811557"/>
            <a:ext cx="2217854" cy="2217852"/>
          </a:xfrm>
          <a:prstGeom prst="ellipse">
            <a:avLst/>
          </a:prstGeom>
          <a:gradFill flip="none" rotWithShape="1">
            <a:gsLst>
              <a:gs pos="100000">
                <a:srgbClr val="0F2D69"/>
              </a:gs>
              <a:gs pos="0">
                <a:srgbClr val="374B9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6688E73-916F-2B40-AC61-396BDBFD0F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32603" t="13884" r="53264" b="62645"/>
          <a:stretch/>
        </p:blipFill>
        <p:spPr>
          <a:xfrm>
            <a:off x="934088" y="753734"/>
            <a:ext cx="2459952" cy="2298110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E6C766C2-DD42-7843-86C4-084BB562B72F}"/>
              </a:ext>
            </a:extLst>
          </p:cNvPr>
          <p:cNvSpPr/>
          <p:nvPr/>
        </p:nvSpPr>
        <p:spPr>
          <a:xfrm>
            <a:off x="1002843" y="811557"/>
            <a:ext cx="2217854" cy="221785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FD75F674-3942-9D4D-BC82-0935F51A1ACA}"/>
              </a:ext>
            </a:extLst>
          </p:cNvPr>
          <p:cNvSpPr/>
          <p:nvPr/>
        </p:nvSpPr>
        <p:spPr>
          <a:xfrm rot="16200000" flipV="1">
            <a:off x="3960996" y="1873779"/>
            <a:ext cx="98194" cy="98194"/>
          </a:xfrm>
          <a:prstGeom prst="ellipse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F6D2D589-7EC1-124F-B219-E03B953A4134}"/>
              </a:ext>
            </a:extLst>
          </p:cNvPr>
          <p:cNvSpPr/>
          <p:nvPr/>
        </p:nvSpPr>
        <p:spPr>
          <a:xfrm>
            <a:off x="3419216" y="487471"/>
            <a:ext cx="590624" cy="1462328"/>
          </a:xfrm>
          <a:custGeom>
            <a:avLst/>
            <a:gdLst>
              <a:gd name="connsiteX0" fmla="*/ 0 w 590624"/>
              <a:gd name="connsiteY0" fmla="*/ 0 h 1462328"/>
              <a:gd name="connsiteX1" fmla="*/ 135203 w 590624"/>
              <a:gd name="connsiteY1" fmla="*/ 145877 h 1462328"/>
              <a:gd name="connsiteX2" fmla="*/ 273964 w 590624"/>
              <a:gd name="connsiteY2" fmla="*/ 345124 h 1462328"/>
              <a:gd name="connsiteX3" fmla="*/ 405609 w 590624"/>
              <a:gd name="connsiteY3" fmla="*/ 590624 h 1462328"/>
              <a:gd name="connsiteX4" fmla="*/ 508790 w 590624"/>
              <a:gd name="connsiteY4" fmla="*/ 871704 h 1462328"/>
              <a:gd name="connsiteX5" fmla="*/ 572834 w 590624"/>
              <a:gd name="connsiteY5" fmla="*/ 1184806 h 1462328"/>
              <a:gd name="connsiteX6" fmla="*/ 590624 w 590624"/>
              <a:gd name="connsiteY6" fmla="*/ 1462328 h 146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624" h="1462328">
                <a:moveTo>
                  <a:pt x="0" y="0"/>
                </a:moveTo>
                <a:cubicBezTo>
                  <a:pt x="44771" y="44178"/>
                  <a:pt x="89542" y="88356"/>
                  <a:pt x="135203" y="145877"/>
                </a:cubicBezTo>
                <a:cubicBezTo>
                  <a:pt x="180864" y="203398"/>
                  <a:pt x="228896" y="271000"/>
                  <a:pt x="273964" y="345124"/>
                </a:cubicBezTo>
                <a:cubicBezTo>
                  <a:pt x="319032" y="419249"/>
                  <a:pt x="366471" y="502861"/>
                  <a:pt x="405609" y="590624"/>
                </a:cubicBezTo>
                <a:cubicBezTo>
                  <a:pt x="444747" y="678387"/>
                  <a:pt x="480919" y="772674"/>
                  <a:pt x="508790" y="871704"/>
                </a:cubicBezTo>
                <a:cubicBezTo>
                  <a:pt x="536661" y="970734"/>
                  <a:pt x="559195" y="1086369"/>
                  <a:pt x="572834" y="1184806"/>
                </a:cubicBezTo>
                <a:cubicBezTo>
                  <a:pt x="586473" y="1283243"/>
                  <a:pt x="588548" y="1372785"/>
                  <a:pt x="590624" y="1462328"/>
                </a:cubicBezTo>
              </a:path>
            </a:pathLst>
          </a:custGeom>
          <a:noFill/>
          <a:ln w="15875" cap="rnd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илиния 61">
            <a:extLst>
              <a:ext uri="{FF2B5EF4-FFF2-40B4-BE49-F238E27FC236}">
                <a16:creationId xmlns:a16="http://schemas.microsoft.com/office/drawing/2014/main" id="{18AF1B84-15C7-FB45-AB0E-CC6A344E779C}"/>
              </a:ext>
            </a:extLst>
          </p:cNvPr>
          <p:cNvSpPr/>
          <p:nvPr/>
        </p:nvSpPr>
        <p:spPr>
          <a:xfrm flipV="1">
            <a:off x="3419216" y="1886450"/>
            <a:ext cx="590624" cy="1462328"/>
          </a:xfrm>
          <a:custGeom>
            <a:avLst/>
            <a:gdLst>
              <a:gd name="connsiteX0" fmla="*/ 0 w 590624"/>
              <a:gd name="connsiteY0" fmla="*/ 0 h 1462328"/>
              <a:gd name="connsiteX1" fmla="*/ 135203 w 590624"/>
              <a:gd name="connsiteY1" fmla="*/ 145877 h 1462328"/>
              <a:gd name="connsiteX2" fmla="*/ 273964 w 590624"/>
              <a:gd name="connsiteY2" fmla="*/ 345124 h 1462328"/>
              <a:gd name="connsiteX3" fmla="*/ 405609 w 590624"/>
              <a:gd name="connsiteY3" fmla="*/ 590624 h 1462328"/>
              <a:gd name="connsiteX4" fmla="*/ 508790 w 590624"/>
              <a:gd name="connsiteY4" fmla="*/ 871704 h 1462328"/>
              <a:gd name="connsiteX5" fmla="*/ 572834 w 590624"/>
              <a:gd name="connsiteY5" fmla="*/ 1184806 h 1462328"/>
              <a:gd name="connsiteX6" fmla="*/ 590624 w 590624"/>
              <a:gd name="connsiteY6" fmla="*/ 1462328 h 146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624" h="1462328">
                <a:moveTo>
                  <a:pt x="0" y="0"/>
                </a:moveTo>
                <a:cubicBezTo>
                  <a:pt x="44771" y="44178"/>
                  <a:pt x="89542" y="88356"/>
                  <a:pt x="135203" y="145877"/>
                </a:cubicBezTo>
                <a:cubicBezTo>
                  <a:pt x="180864" y="203398"/>
                  <a:pt x="228896" y="271000"/>
                  <a:pt x="273964" y="345124"/>
                </a:cubicBezTo>
                <a:cubicBezTo>
                  <a:pt x="319032" y="419249"/>
                  <a:pt x="366471" y="502861"/>
                  <a:pt x="405609" y="590624"/>
                </a:cubicBezTo>
                <a:cubicBezTo>
                  <a:pt x="444747" y="678387"/>
                  <a:pt x="480919" y="772674"/>
                  <a:pt x="508790" y="871704"/>
                </a:cubicBezTo>
                <a:cubicBezTo>
                  <a:pt x="536661" y="970734"/>
                  <a:pt x="559195" y="1086369"/>
                  <a:pt x="572834" y="1184806"/>
                </a:cubicBezTo>
                <a:cubicBezTo>
                  <a:pt x="586473" y="1283243"/>
                  <a:pt x="588548" y="1372785"/>
                  <a:pt x="590624" y="1462328"/>
                </a:cubicBezTo>
              </a:path>
            </a:pathLst>
          </a:custGeom>
          <a:noFill/>
          <a:ln w="15875" cap="rnd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>
            <a:hlinkClick r:id="rId11"/>
            <a:extLst>
              <a:ext uri="{FF2B5EF4-FFF2-40B4-BE49-F238E27FC236}">
                <a16:creationId xmlns:a16="http://schemas.microsoft.com/office/drawing/2014/main" id="{3803B17E-24FC-E14B-946B-D96097CA2C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28171" y="2463193"/>
            <a:ext cx="410874" cy="410874"/>
          </a:xfrm>
          <a:prstGeom prst="rect">
            <a:avLst/>
          </a:prstGeom>
        </p:spPr>
      </p:pic>
      <p:sp>
        <p:nvSpPr>
          <p:cNvPr id="58" name="TextBox 57">
            <a:hlinkClick r:id="rId7"/>
            <a:extLst>
              <a:ext uri="{FF2B5EF4-FFF2-40B4-BE49-F238E27FC236}">
                <a16:creationId xmlns:a16="http://schemas.microsoft.com/office/drawing/2014/main" id="{8BD44A8A-8608-1D42-92D1-EAE54794863B}"/>
              </a:ext>
            </a:extLst>
          </p:cNvPr>
          <p:cNvSpPr txBox="1"/>
          <p:nvPr/>
        </p:nvSpPr>
        <p:spPr>
          <a:xfrm>
            <a:off x="10090724" y="2519982"/>
            <a:ext cx="1369286" cy="329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Подробнее</a:t>
            </a:r>
            <a:endParaRPr lang="ru-RU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Скругленный прямоугольник 144">
            <a:extLst>
              <a:ext uri="{FF2B5EF4-FFF2-40B4-BE49-F238E27FC236}">
                <a16:creationId xmlns:a16="http://schemas.microsoft.com/office/drawing/2014/main" id="{F3532DFC-F0D5-5841-A077-AE741EB52819}"/>
              </a:ext>
            </a:extLst>
          </p:cNvPr>
          <p:cNvSpPr/>
          <p:nvPr/>
        </p:nvSpPr>
        <p:spPr>
          <a:xfrm>
            <a:off x="195858" y="195488"/>
            <a:ext cx="11800285" cy="6467025"/>
          </a:xfrm>
          <a:prstGeom prst="roundRect">
            <a:avLst>
              <a:gd name="adj" fmla="val 1961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id="{93AF9C73-3610-EB48-8BBE-3E6FFEBCD83E}"/>
              </a:ext>
            </a:extLst>
          </p:cNvPr>
          <p:cNvSpPr/>
          <p:nvPr/>
        </p:nvSpPr>
        <p:spPr>
          <a:xfrm>
            <a:off x="425509" y="1490444"/>
            <a:ext cx="3636000" cy="3201056"/>
          </a:xfrm>
          <a:prstGeom prst="roundRect">
            <a:avLst>
              <a:gd name="adj" fmla="val 2766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7AD8073-47EC-6C49-8BB8-56F34B757605}"/>
              </a:ext>
            </a:extLst>
          </p:cNvPr>
          <p:cNvSpPr txBox="1"/>
          <p:nvPr/>
        </p:nvSpPr>
        <p:spPr>
          <a:xfrm>
            <a:off x="1184813" y="2419232"/>
            <a:ext cx="1015021" cy="489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ts val="800"/>
              </a:lnSpc>
              <a:spcBef>
                <a:spcPts val="1200"/>
              </a:spcBef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Базовый</a:t>
            </a:r>
          </a:p>
          <a:p>
            <a:pPr fontAlgn="base">
              <a:lnSpc>
                <a:spcPts val="800"/>
              </a:lnSpc>
              <a:spcBef>
                <a:spcPts val="1200"/>
              </a:spcBef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курс</a:t>
            </a:r>
            <a:endParaRPr lang="ru-RU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id="{E11CCD1F-BF85-7B4F-B2EC-6ACC337304E4}"/>
              </a:ext>
            </a:extLst>
          </p:cNvPr>
          <p:cNvSpPr/>
          <p:nvPr/>
        </p:nvSpPr>
        <p:spPr>
          <a:xfrm>
            <a:off x="609856" y="2366350"/>
            <a:ext cx="446029" cy="446029"/>
          </a:xfrm>
          <a:prstGeom prst="roundRect">
            <a:avLst>
              <a:gd name="adj" fmla="val 18114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93E620D2-AA1B-9147-A10D-CEEE7658B5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5161" t="38854" r="79051" b="45358"/>
          <a:stretch/>
        </p:blipFill>
        <p:spPr>
          <a:xfrm>
            <a:off x="612693" y="2381993"/>
            <a:ext cx="442675" cy="442675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BAF76963-9518-1249-9076-3C66D1204277}"/>
              </a:ext>
            </a:extLst>
          </p:cNvPr>
          <p:cNvSpPr txBox="1"/>
          <p:nvPr/>
        </p:nvSpPr>
        <p:spPr>
          <a:xfrm>
            <a:off x="1184813" y="4030549"/>
            <a:ext cx="2565126" cy="489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ts val="800"/>
              </a:lnSpc>
              <a:spcBef>
                <a:spcPts val="1200"/>
              </a:spcBef>
            </a:pP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Программа 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подготовки</a:t>
            </a:r>
          </a:p>
          <a:p>
            <a:pPr fontAlgn="base">
              <a:lnSpc>
                <a:spcPts val="800"/>
              </a:lnSpc>
              <a:spcBef>
                <a:spcPts val="1200"/>
              </a:spcBef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к </a:t>
            </a: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сдаче экзамена ТРКИ</a:t>
            </a:r>
          </a:p>
        </p:txBody>
      </p:sp>
      <p:sp>
        <p:nvSpPr>
          <p:cNvPr id="78" name="Скругленный прямоугольник 77">
            <a:extLst>
              <a:ext uri="{FF2B5EF4-FFF2-40B4-BE49-F238E27FC236}">
                <a16:creationId xmlns:a16="http://schemas.microsoft.com/office/drawing/2014/main" id="{1D3EF352-99FF-0E49-97F9-DC6496C2062B}"/>
              </a:ext>
            </a:extLst>
          </p:cNvPr>
          <p:cNvSpPr/>
          <p:nvPr/>
        </p:nvSpPr>
        <p:spPr>
          <a:xfrm>
            <a:off x="609339" y="3979328"/>
            <a:ext cx="446029" cy="446029"/>
          </a:xfrm>
          <a:prstGeom prst="roundRect">
            <a:avLst>
              <a:gd name="adj" fmla="val 18114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47C1A6FC-790C-7B47-BA54-F68BEDE505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0784" t="60367" r="63428" b="23845"/>
          <a:stretch/>
        </p:blipFill>
        <p:spPr>
          <a:xfrm>
            <a:off x="611015" y="3973329"/>
            <a:ext cx="442675" cy="442675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3FDFE237-AF3E-3A4E-B1CF-2FC69C557553}"/>
              </a:ext>
            </a:extLst>
          </p:cNvPr>
          <p:cNvSpPr txBox="1"/>
          <p:nvPr/>
        </p:nvSpPr>
        <p:spPr>
          <a:xfrm>
            <a:off x="1184813" y="3223941"/>
            <a:ext cx="1673856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ts val="800"/>
              </a:lnSpc>
              <a:spcBef>
                <a:spcPts val="1200"/>
              </a:spcBef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Интенсивный</a:t>
            </a:r>
            <a:r>
              <a:rPr lang="en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 </a:t>
            </a:r>
            <a:endParaRPr lang="ru-RU" kern="800" dirty="0">
              <a:solidFill>
                <a:schemeClr val="bg1"/>
              </a:solidFill>
              <a:latin typeface="HSE Sans" panose="02000000000000000000" pitchFamily="2" charset="0"/>
            </a:endParaRPr>
          </a:p>
          <a:p>
            <a:pPr fontAlgn="base">
              <a:lnSpc>
                <a:spcPts val="800"/>
              </a:lnSpc>
              <a:spcBef>
                <a:spcPts val="1200"/>
              </a:spcBef>
            </a:pP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курс</a:t>
            </a:r>
          </a:p>
        </p:txBody>
      </p:sp>
      <p:sp>
        <p:nvSpPr>
          <p:cNvPr id="81" name="Скругленный прямоугольник 80">
            <a:extLst>
              <a:ext uri="{FF2B5EF4-FFF2-40B4-BE49-F238E27FC236}">
                <a16:creationId xmlns:a16="http://schemas.microsoft.com/office/drawing/2014/main" id="{7E4E5B37-1531-E440-A8E1-B42CB8019EEC}"/>
              </a:ext>
            </a:extLst>
          </p:cNvPr>
          <p:cNvSpPr/>
          <p:nvPr/>
        </p:nvSpPr>
        <p:spPr>
          <a:xfrm>
            <a:off x="609339" y="3168620"/>
            <a:ext cx="446029" cy="446029"/>
          </a:xfrm>
          <a:prstGeom prst="roundRect">
            <a:avLst>
              <a:gd name="adj" fmla="val 18114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E46291FD-1D26-A046-B712-CFA1056D3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0379" t="38854" r="63833" b="45358"/>
          <a:stretch/>
        </p:blipFill>
        <p:spPr>
          <a:xfrm>
            <a:off x="611543" y="3184246"/>
            <a:ext cx="442675" cy="442675"/>
          </a:xfrm>
          <a:prstGeom prst="rect">
            <a:avLst/>
          </a:prstGeom>
        </p:spPr>
      </p:pic>
      <p:sp>
        <p:nvSpPr>
          <p:cNvPr id="83" name="Прямоугольник с двумя скругленными соседними углами 82">
            <a:extLst>
              <a:ext uri="{FF2B5EF4-FFF2-40B4-BE49-F238E27FC236}">
                <a16:creationId xmlns:a16="http://schemas.microsoft.com/office/drawing/2014/main" id="{A3E62682-700E-AA42-ACA5-436116A2F258}"/>
              </a:ext>
            </a:extLst>
          </p:cNvPr>
          <p:cNvSpPr/>
          <p:nvPr/>
        </p:nvSpPr>
        <p:spPr>
          <a:xfrm>
            <a:off x="425509" y="1482098"/>
            <a:ext cx="3636000" cy="677770"/>
          </a:xfrm>
          <a:prstGeom prst="round2SameRect">
            <a:avLst>
              <a:gd name="adj1" fmla="val 12429"/>
              <a:gd name="adj2" fmla="val 0"/>
            </a:avLst>
          </a:prstGeom>
          <a:gradFill flip="none" rotWithShape="1"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C4BF80-0261-2E4D-8FA5-4E0DCB81FAF4}"/>
              </a:ext>
            </a:extLst>
          </p:cNvPr>
          <p:cNvSpPr txBox="1"/>
          <p:nvPr/>
        </p:nvSpPr>
        <p:spPr>
          <a:xfrm>
            <a:off x="505186" y="1556274"/>
            <a:ext cx="3300262" cy="6193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ПОДГОТОВИТЕЛЬНЫЕ</a:t>
            </a:r>
          </a:p>
          <a:p>
            <a:pPr>
              <a:lnSpc>
                <a:spcPts val="2000"/>
              </a:lnSpc>
            </a:pPr>
            <a:r>
              <a:rPr lang="ru-RU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КУРСЫ</a:t>
            </a:r>
            <a:endParaRPr lang="ru-RU" sz="2200" spc="70" dirty="0">
              <a:ln w="9525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EB8399C5-4073-F948-AA38-9A79AAE6E8B6}"/>
              </a:ext>
            </a:extLst>
          </p:cNvPr>
          <p:cNvCxnSpPr/>
          <p:nvPr/>
        </p:nvCxnSpPr>
        <p:spPr>
          <a:xfrm>
            <a:off x="425509" y="2159868"/>
            <a:ext cx="363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Скругленный прямоугольник 86">
            <a:extLst>
              <a:ext uri="{FF2B5EF4-FFF2-40B4-BE49-F238E27FC236}">
                <a16:creationId xmlns:a16="http://schemas.microsoft.com/office/drawing/2014/main" id="{88AE934F-DC36-BA4A-A2F3-C9A5C64DDEC0}"/>
              </a:ext>
            </a:extLst>
          </p:cNvPr>
          <p:cNvSpPr/>
          <p:nvPr/>
        </p:nvSpPr>
        <p:spPr>
          <a:xfrm>
            <a:off x="8132667" y="1490444"/>
            <a:ext cx="3636000" cy="3201056"/>
          </a:xfrm>
          <a:prstGeom prst="roundRect">
            <a:avLst>
              <a:gd name="adj" fmla="val 2766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BC90D29-DE91-5246-90C7-CB5DA587252D}"/>
              </a:ext>
            </a:extLst>
          </p:cNvPr>
          <p:cNvSpPr txBox="1"/>
          <p:nvPr/>
        </p:nvSpPr>
        <p:spPr>
          <a:xfrm>
            <a:off x="8891971" y="2419232"/>
            <a:ext cx="2880917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ts val="800"/>
              </a:lnSpc>
              <a:spcBef>
                <a:spcPts val="1200"/>
              </a:spcBef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Материалы на английском</a:t>
            </a:r>
          </a:p>
          <a:p>
            <a:pPr fontAlgn="base">
              <a:lnSpc>
                <a:spcPts val="800"/>
              </a:lnSpc>
              <a:spcBef>
                <a:spcPts val="1200"/>
              </a:spcBef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в кампусе и онлайн</a:t>
            </a:r>
            <a:endParaRPr lang="ru-RU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:a16="http://schemas.microsoft.com/office/drawing/2014/main" id="{0B069426-61C5-004B-8638-AAE3105ABCD1}"/>
              </a:ext>
            </a:extLst>
          </p:cNvPr>
          <p:cNvSpPr/>
          <p:nvPr/>
        </p:nvSpPr>
        <p:spPr>
          <a:xfrm>
            <a:off x="8317014" y="2366350"/>
            <a:ext cx="446029" cy="446029"/>
          </a:xfrm>
          <a:prstGeom prst="roundRect">
            <a:avLst>
              <a:gd name="adj" fmla="val 18114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BB16803-E760-BE4C-B38E-16347E1469D5}"/>
              </a:ext>
            </a:extLst>
          </p:cNvPr>
          <p:cNvSpPr txBox="1"/>
          <p:nvPr/>
        </p:nvSpPr>
        <p:spPr>
          <a:xfrm>
            <a:off x="8891971" y="4030549"/>
            <a:ext cx="2709396" cy="489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ts val="800"/>
              </a:lnSpc>
              <a:spcBef>
                <a:spcPts val="1200"/>
              </a:spcBef>
            </a:pP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Более 200 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студенческих</a:t>
            </a:r>
          </a:p>
          <a:p>
            <a:pPr fontAlgn="base">
              <a:lnSpc>
                <a:spcPts val="800"/>
              </a:lnSpc>
              <a:spcBef>
                <a:spcPts val="1200"/>
              </a:spcBef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объединений </a:t>
            </a: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и клубов</a:t>
            </a:r>
            <a:endParaRPr lang="en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id="{448AB9D1-FA7A-674A-A898-016E9C3A2073}"/>
              </a:ext>
            </a:extLst>
          </p:cNvPr>
          <p:cNvSpPr/>
          <p:nvPr/>
        </p:nvSpPr>
        <p:spPr>
          <a:xfrm>
            <a:off x="8316497" y="3979328"/>
            <a:ext cx="446029" cy="446029"/>
          </a:xfrm>
          <a:prstGeom prst="roundRect">
            <a:avLst>
              <a:gd name="adj" fmla="val 18114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725D6EB-DD71-E240-BCAD-68E2840C9AFD}"/>
              </a:ext>
            </a:extLst>
          </p:cNvPr>
          <p:cNvSpPr txBox="1"/>
          <p:nvPr/>
        </p:nvSpPr>
        <p:spPr>
          <a:xfrm>
            <a:off x="8891971" y="3062016"/>
            <a:ext cx="1970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ts val="800"/>
              </a:lnSpc>
              <a:spcBef>
                <a:spcPts val="1200"/>
              </a:spcBef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Академическая и</a:t>
            </a:r>
          </a:p>
          <a:p>
            <a:pPr fontAlgn="base">
              <a:lnSpc>
                <a:spcPts val="800"/>
              </a:lnSpc>
              <a:spcBef>
                <a:spcPts val="1200"/>
              </a:spcBef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психологическая</a:t>
            </a:r>
          </a:p>
          <a:p>
            <a:pPr fontAlgn="base">
              <a:lnSpc>
                <a:spcPts val="800"/>
              </a:lnSpc>
              <a:spcBef>
                <a:spcPts val="1200"/>
              </a:spcBef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поддержка</a:t>
            </a:r>
            <a:endParaRPr lang="en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95" name="Скругленный прямоугольник 94">
            <a:extLst>
              <a:ext uri="{FF2B5EF4-FFF2-40B4-BE49-F238E27FC236}">
                <a16:creationId xmlns:a16="http://schemas.microsoft.com/office/drawing/2014/main" id="{996B59EE-AB50-FA47-8A4F-1AD9FA423457}"/>
              </a:ext>
            </a:extLst>
          </p:cNvPr>
          <p:cNvSpPr/>
          <p:nvPr/>
        </p:nvSpPr>
        <p:spPr>
          <a:xfrm>
            <a:off x="8316497" y="3168620"/>
            <a:ext cx="446029" cy="446029"/>
          </a:xfrm>
          <a:prstGeom prst="roundRect">
            <a:avLst>
              <a:gd name="adj" fmla="val 18114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с двумя скругленными соседними углами 96">
            <a:extLst>
              <a:ext uri="{FF2B5EF4-FFF2-40B4-BE49-F238E27FC236}">
                <a16:creationId xmlns:a16="http://schemas.microsoft.com/office/drawing/2014/main" id="{698E0E53-8E8C-7444-B046-046E5786E587}"/>
              </a:ext>
            </a:extLst>
          </p:cNvPr>
          <p:cNvSpPr/>
          <p:nvPr/>
        </p:nvSpPr>
        <p:spPr>
          <a:xfrm>
            <a:off x="8132667" y="1482098"/>
            <a:ext cx="3636000" cy="677770"/>
          </a:xfrm>
          <a:prstGeom prst="round2SameRect">
            <a:avLst>
              <a:gd name="adj1" fmla="val 12429"/>
              <a:gd name="adj2" fmla="val 0"/>
            </a:avLst>
          </a:prstGeom>
          <a:gradFill flip="none" rotWithShape="1"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7980EAD-FDD4-D04E-AE01-8BFA556D8F8F}"/>
              </a:ext>
            </a:extLst>
          </p:cNvPr>
          <p:cNvSpPr txBox="1"/>
          <p:nvPr/>
        </p:nvSpPr>
        <p:spPr>
          <a:xfrm>
            <a:off x="8212344" y="1689624"/>
            <a:ext cx="2888291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200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ИНФРАСТРУКТУРА</a:t>
            </a: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8547E244-8A9D-6246-84D3-926DCCF94A06}"/>
              </a:ext>
            </a:extLst>
          </p:cNvPr>
          <p:cNvCxnSpPr/>
          <p:nvPr/>
        </p:nvCxnSpPr>
        <p:spPr>
          <a:xfrm>
            <a:off x="8132667" y="2159868"/>
            <a:ext cx="363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79D5CF6-4B04-D248-85B9-380FA22D7427}"/>
              </a:ext>
            </a:extLst>
          </p:cNvPr>
          <p:cNvGrpSpPr/>
          <p:nvPr/>
        </p:nvGrpSpPr>
        <p:grpSpPr>
          <a:xfrm>
            <a:off x="4291160" y="1482098"/>
            <a:ext cx="3636000" cy="3211357"/>
            <a:chOff x="8006589" y="1057377"/>
            <a:chExt cx="3636000" cy="3211357"/>
          </a:xfrm>
        </p:grpSpPr>
        <p:sp>
          <p:nvSpPr>
            <p:cNvPr id="104" name="Скругленный прямоугольник 103">
              <a:extLst>
                <a:ext uri="{FF2B5EF4-FFF2-40B4-BE49-F238E27FC236}">
                  <a16:creationId xmlns:a16="http://schemas.microsoft.com/office/drawing/2014/main" id="{679763DB-A782-F141-870B-99827AB09176}"/>
                </a:ext>
              </a:extLst>
            </p:cNvPr>
            <p:cNvSpPr/>
            <p:nvPr/>
          </p:nvSpPr>
          <p:spPr>
            <a:xfrm>
              <a:off x="8006589" y="1065723"/>
              <a:ext cx="3636000" cy="1503302"/>
            </a:xfrm>
            <a:prstGeom prst="roundRect">
              <a:avLst>
                <a:gd name="adj" fmla="val 694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83A1891-B175-504B-8C4C-E1661DF6F3D2}"/>
                </a:ext>
              </a:extLst>
            </p:cNvPr>
            <p:cNvSpPr txBox="1"/>
            <p:nvPr/>
          </p:nvSpPr>
          <p:spPr>
            <a:xfrm>
              <a:off x="8765893" y="1994511"/>
              <a:ext cx="26324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lnSpc>
                  <a:spcPts val="800"/>
                </a:lnSpc>
                <a:spcBef>
                  <a:spcPts val="1200"/>
                </a:spcBef>
              </a:pPr>
              <a:r>
                <a:rPr lang="ru-RU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Тест по русскому языку</a:t>
              </a:r>
            </a:p>
            <a:p>
              <a:pPr fontAlgn="base">
                <a:lnSpc>
                  <a:spcPts val="800"/>
                </a:lnSpc>
                <a:spcBef>
                  <a:spcPts val="1200"/>
                </a:spcBef>
              </a:pPr>
              <a:r>
                <a:rPr lang="ru-RU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как иностранному</a:t>
              </a:r>
            </a:p>
            <a:p>
              <a:pPr fontAlgn="base">
                <a:lnSpc>
                  <a:spcPts val="800"/>
                </a:lnSpc>
                <a:spcBef>
                  <a:spcPts val="1200"/>
                </a:spcBef>
              </a:pPr>
              <a:endParaRPr lang="ru-RU" kern="800" dirty="0">
                <a:solidFill>
                  <a:schemeClr val="bg1"/>
                </a:solidFill>
                <a:latin typeface="HSE Sans" panose="02000000000000000000" pitchFamily="2" charset="0"/>
              </a:endParaRPr>
            </a:p>
          </p:txBody>
        </p:sp>
        <p:sp>
          <p:nvSpPr>
            <p:cNvPr id="114" name="Прямоугольник с двумя скругленными соседними углами 113">
              <a:extLst>
                <a:ext uri="{FF2B5EF4-FFF2-40B4-BE49-F238E27FC236}">
                  <a16:creationId xmlns:a16="http://schemas.microsoft.com/office/drawing/2014/main" id="{F225E806-1AF3-6749-9FA1-65B647D1E361}"/>
                </a:ext>
              </a:extLst>
            </p:cNvPr>
            <p:cNvSpPr/>
            <p:nvPr/>
          </p:nvSpPr>
          <p:spPr>
            <a:xfrm>
              <a:off x="8006589" y="1057377"/>
              <a:ext cx="3636000" cy="677770"/>
            </a:xfrm>
            <a:prstGeom prst="round2SameRect">
              <a:avLst>
                <a:gd name="adj1" fmla="val 17720"/>
                <a:gd name="adj2" fmla="val 0"/>
              </a:avLst>
            </a:prstGeom>
            <a:gradFill flip="none" rotWithShape="1">
              <a:gsLst>
                <a:gs pos="10000">
                  <a:srgbClr val="0F2D69"/>
                </a:gs>
                <a:gs pos="100000">
                  <a:srgbClr val="374B9B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6770C57-D678-4642-9B43-B6193D917781}"/>
                </a:ext>
              </a:extLst>
            </p:cNvPr>
            <p:cNvSpPr txBox="1"/>
            <p:nvPr/>
          </p:nvSpPr>
          <p:spPr>
            <a:xfrm>
              <a:off x="8086266" y="1264903"/>
              <a:ext cx="2776676" cy="369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sz="2400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ТРКИ </a:t>
              </a:r>
              <a:r>
                <a:rPr lang="en-US" sz="2400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(</a:t>
              </a:r>
              <a:r>
                <a:rPr lang="en" sz="2400" spc="70" dirty="0">
                  <a:ln w="9525" cap="sq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latin typeface="HSE Sans" panose="02000000000000000000" pitchFamily="2" charset="0"/>
                </a:rPr>
                <a:t>TORFL</a:t>
              </a:r>
              <a:r>
                <a:rPr lang="en-US" sz="2400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)</a:t>
              </a:r>
              <a:r>
                <a:rPr lang="ru-RU" sz="2400" spc="70" dirty="0" smtClean="0">
                  <a:ln w="9525" cap="sq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latin typeface="HSE Sans" panose="02000000000000000000" pitchFamily="2" charset="0"/>
                </a:rPr>
                <a:t> </a:t>
              </a:r>
              <a:endParaRPr lang="ru-RU" sz="2400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endParaRPr>
            </a:p>
          </p:txBody>
        </p: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id="{69E75C8F-9754-DB4C-874D-C0F260316CD1}"/>
                </a:ext>
              </a:extLst>
            </p:cNvPr>
            <p:cNvCxnSpPr/>
            <p:nvPr/>
          </p:nvCxnSpPr>
          <p:spPr>
            <a:xfrm>
              <a:off x="8006589" y="1735147"/>
              <a:ext cx="3636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Скругленный прямоугольник 123">
              <a:extLst>
                <a:ext uri="{FF2B5EF4-FFF2-40B4-BE49-F238E27FC236}">
                  <a16:creationId xmlns:a16="http://schemas.microsoft.com/office/drawing/2014/main" id="{AB148F49-37CB-0347-99D3-D5FEDAABF2EB}"/>
                </a:ext>
              </a:extLst>
            </p:cNvPr>
            <p:cNvSpPr/>
            <p:nvPr/>
          </p:nvSpPr>
          <p:spPr>
            <a:xfrm>
              <a:off x="8006589" y="2765432"/>
              <a:ext cx="3636000" cy="1503302"/>
            </a:xfrm>
            <a:prstGeom prst="roundRect">
              <a:avLst>
                <a:gd name="adj" fmla="val 5748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26B40BC-2C69-8241-BF54-A72819762432}"/>
                </a:ext>
              </a:extLst>
            </p:cNvPr>
            <p:cNvSpPr txBox="1"/>
            <p:nvPr/>
          </p:nvSpPr>
          <p:spPr>
            <a:xfrm>
              <a:off x="8765893" y="3541820"/>
              <a:ext cx="239200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lnSpc>
                  <a:spcPts val="800"/>
                </a:lnSpc>
                <a:spcBef>
                  <a:spcPts val="1200"/>
                </a:spcBef>
              </a:pPr>
              <a:r>
                <a:rPr lang="ru-RU" kern="800" dirty="0">
                  <a:solidFill>
                    <a:schemeClr val="bg1"/>
                  </a:solidFill>
                  <a:latin typeface="HSE Sans" panose="02000000000000000000" pitchFamily="2" charset="0"/>
                </a:rPr>
                <a:t>Широкий </a:t>
              </a:r>
              <a:r>
                <a:rPr lang="ru-RU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выбор</a:t>
              </a:r>
            </a:p>
            <a:p>
              <a:pPr fontAlgn="base">
                <a:lnSpc>
                  <a:spcPts val="800"/>
                </a:lnSpc>
                <a:spcBef>
                  <a:spcPts val="1200"/>
                </a:spcBef>
              </a:pPr>
              <a:r>
                <a:rPr lang="ru-RU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междисциплинарных</a:t>
              </a:r>
            </a:p>
            <a:p>
              <a:pPr fontAlgn="base">
                <a:lnSpc>
                  <a:spcPts val="800"/>
                </a:lnSpc>
                <a:spcBef>
                  <a:spcPts val="1200"/>
                </a:spcBef>
              </a:pPr>
              <a:r>
                <a:rPr lang="ru-RU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курсов</a:t>
              </a:r>
              <a:endParaRPr lang="ru-RU" kern="800" dirty="0">
                <a:solidFill>
                  <a:schemeClr val="bg1"/>
                </a:solidFill>
                <a:latin typeface="HSE Sans" panose="02000000000000000000" pitchFamily="2" charset="0"/>
              </a:endParaRPr>
            </a:p>
          </p:txBody>
        </p:sp>
        <p:sp>
          <p:nvSpPr>
            <p:cNvPr id="126" name="Скругленный прямоугольник 125">
              <a:extLst>
                <a:ext uri="{FF2B5EF4-FFF2-40B4-BE49-F238E27FC236}">
                  <a16:creationId xmlns:a16="http://schemas.microsoft.com/office/drawing/2014/main" id="{78F9C1EB-3C80-B64E-A185-F22B88C2561D}"/>
                </a:ext>
              </a:extLst>
            </p:cNvPr>
            <p:cNvSpPr/>
            <p:nvPr/>
          </p:nvSpPr>
          <p:spPr>
            <a:xfrm>
              <a:off x="8190936" y="3641338"/>
              <a:ext cx="446029" cy="446029"/>
            </a:xfrm>
            <a:prstGeom prst="roundRect">
              <a:avLst>
                <a:gd name="adj" fmla="val 18114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рямоугольник с двумя скругленными соседними углами 127">
              <a:extLst>
                <a:ext uri="{FF2B5EF4-FFF2-40B4-BE49-F238E27FC236}">
                  <a16:creationId xmlns:a16="http://schemas.microsoft.com/office/drawing/2014/main" id="{67297001-A7AC-3046-826D-66B927591E27}"/>
                </a:ext>
              </a:extLst>
            </p:cNvPr>
            <p:cNvSpPr/>
            <p:nvPr/>
          </p:nvSpPr>
          <p:spPr>
            <a:xfrm>
              <a:off x="8006589" y="2757086"/>
              <a:ext cx="3636000" cy="677770"/>
            </a:xfrm>
            <a:prstGeom prst="round2SameRect">
              <a:avLst>
                <a:gd name="adj1" fmla="val 13752"/>
                <a:gd name="adj2" fmla="val 0"/>
              </a:avLst>
            </a:prstGeom>
            <a:gradFill flip="none" rotWithShape="1">
              <a:gsLst>
                <a:gs pos="10000">
                  <a:srgbClr val="0F2D69"/>
                </a:gs>
                <a:gs pos="100000">
                  <a:srgbClr val="374B9B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089BF597-7CF6-4149-9D7F-7F0E91D924D5}"/>
                </a:ext>
              </a:extLst>
            </p:cNvPr>
            <p:cNvSpPr txBox="1"/>
            <p:nvPr/>
          </p:nvSpPr>
          <p:spPr>
            <a:xfrm>
              <a:off x="8086266" y="2964612"/>
              <a:ext cx="3419206" cy="362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sz="2200" spc="70" dirty="0" smtClean="0">
                  <a:ln w="9525" cap="sq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latin typeface="HSE Sans" panose="02000000000000000000" pitchFamily="2" charset="0"/>
                </a:rPr>
                <a:t>ЛЕТНИЙ УНИВЕРСИТЕТ</a:t>
              </a:r>
              <a:endParaRPr lang="ru-RU" sz="2200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endParaRPr>
            </a:p>
          </p:txBody>
        </p:sp>
        <p:cxnSp>
          <p:nvCxnSpPr>
            <p:cNvPr id="130" name="Прямая соединительная линия 129">
              <a:extLst>
                <a:ext uri="{FF2B5EF4-FFF2-40B4-BE49-F238E27FC236}">
                  <a16:creationId xmlns:a16="http://schemas.microsoft.com/office/drawing/2014/main" id="{E35E3577-5A5E-7744-B050-A4D8D3ADE738}"/>
                </a:ext>
              </a:extLst>
            </p:cNvPr>
            <p:cNvCxnSpPr/>
            <p:nvPr/>
          </p:nvCxnSpPr>
          <p:spPr>
            <a:xfrm>
              <a:off x="8006589" y="3434856"/>
              <a:ext cx="3636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Скругленный прямоугольник 130">
            <a:extLst>
              <a:ext uri="{FF2B5EF4-FFF2-40B4-BE49-F238E27FC236}">
                <a16:creationId xmlns:a16="http://schemas.microsoft.com/office/drawing/2014/main" id="{EA9B9292-B832-4446-9001-58513BF6F211}"/>
              </a:ext>
            </a:extLst>
          </p:cNvPr>
          <p:cNvSpPr/>
          <p:nvPr/>
        </p:nvSpPr>
        <p:spPr>
          <a:xfrm>
            <a:off x="388534" y="4903465"/>
            <a:ext cx="11377659" cy="1518143"/>
          </a:xfrm>
          <a:prstGeom prst="roundRect">
            <a:avLst>
              <a:gd name="adj" fmla="val 5497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0791638-A9AC-D44A-8CA8-385361D8ADB1}"/>
              </a:ext>
            </a:extLst>
          </p:cNvPr>
          <p:cNvSpPr txBox="1"/>
          <p:nvPr/>
        </p:nvSpPr>
        <p:spPr>
          <a:xfrm>
            <a:off x="1147839" y="5803678"/>
            <a:ext cx="10477548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ts val="8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Уникальный </a:t>
            </a: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проект для тех, кто хочет примерить на себя роль студента 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ВШЭ, </a:t>
            </a: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усилить свое 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резюме</a:t>
            </a:r>
          </a:p>
          <a:p>
            <a:pPr fontAlgn="base">
              <a:lnSpc>
                <a:spcPts val="8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Возможность познакомиться с </a:t>
            </a: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ведущими 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экспертами и </a:t>
            </a: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влиться в </a:t>
            </a:r>
            <a:r>
              <a:rPr lang="ru-RU" kern="800" dirty="0" err="1" smtClean="0">
                <a:solidFill>
                  <a:schemeClr val="bg1"/>
                </a:solidFill>
                <a:latin typeface="HSE Sans" panose="02000000000000000000" pitchFamily="2" charset="0"/>
              </a:rPr>
              <a:t>вышкинское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 сообщество</a:t>
            </a:r>
            <a:endParaRPr lang="ru-RU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133" name="Скругленный прямоугольник 132">
            <a:extLst>
              <a:ext uri="{FF2B5EF4-FFF2-40B4-BE49-F238E27FC236}">
                <a16:creationId xmlns:a16="http://schemas.microsoft.com/office/drawing/2014/main" id="{F571EF8A-33C4-5B48-B068-9B71F50FC484}"/>
              </a:ext>
            </a:extLst>
          </p:cNvPr>
          <p:cNvSpPr/>
          <p:nvPr/>
        </p:nvSpPr>
        <p:spPr>
          <a:xfrm>
            <a:off x="572882" y="5783995"/>
            <a:ext cx="446029" cy="446029"/>
          </a:xfrm>
          <a:prstGeom prst="roundRect">
            <a:avLst>
              <a:gd name="adj" fmla="val 18114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с двумя скругленными соседними углами 140">
            <a:extLst>
              <a:ext uri="{FF2B5EF4-FFF2-40B4-BE49-F238E27FC236}">
                <a16:creationId xmlns:a16="http://schemas.microsoft.com/office/drawing/2014/main" id="{40E9DBB2-7144-A642-AEAB-7ED278821435}"/>
              </a:ext>
            </a:extLst>
          </p:cNvPr>
          <p:cNvSpPr/>
          <p:nvPr/>
        </p:nvSpPr>
        <p:spPr>
          <a:xfrm>
            <a:off x="388534" y="4895119"/>
            <a:ext cx="11377659" cy="677770"/>
          </a:xfrm>
          <a:prstGeom prst="round2SameRect">
            <a:avLst>
              <a:gd name="adj1" fmla="val 16272"/>
              <a:gd name="adj2" fmla="val 0"/>
            </a:avLst>
          </a:prstGeom>
          <a:gradFill flip="none" rotWithShape="1"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0B9EF01-5737-E349-9F88-C0E24BEADEFE}"/>
              </a:ext>
            </a:extLst>
          </p:cNvPr>
          <p:cNvSpPr txBox="1"/>
          <p:nvPr/>
        </p:nvSpPr>
        <p:spPr>
          <a:xfrm>
            <a:off x="468212" y="5102645"/>
            <a:ext cx="3971280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«</a:t>
            </a:r>
            <a:r>
              <a:rPr lang="en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STUDY TOUR</a:t>
            </a:r>
            <a:r>
              <a:rPr lang="ru-RU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 </a:t>
            </a:r>
            <a:r>
              <a:rPr lang="en-US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EXPERIENCE»</a:t>
            </a:r>
            <a:endParaRPr lang="ru-RU" sz="2200" spc="70" dirty="0">
              <a:ln w="9525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cxnSp>
        <p:nvCxnSpPr>
          <p:cNvPr id="143" name="Прямая соединительная линия 142">
            <a:extLst>
              <a:ext uri="{FF2B5EF4-FFF2-40B4-BE49-F238E27FC236}">
                <a16:creationId xmlns:a16="http://schemas.microsoft.com/office/drawing/2014/main" id="{9E2DFA82-6D8E-4F47-A1A6-F861E87A877E}"/>
              </a:ext>
            </a:extLst>
          </p:cNvPr>
          <p:cNvCxnSpPr>
            <a:cxnSpLocks/>
          </p:cNvCxnSpPr>
          <p:nvPr/>
        </p:nvCxnSpPr>
        <p:spPr>
          <a:xfrm>
            <a:off x="388535" y="5572889"/>
            <a:ext cx="1137765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C2BCC413-0ABD-A34F-995E-64D313407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51394" t="38854" r="32818" b="45358"/>
          <a:stretch/>
        </p:blipFill>
        <p:spPr>
          <a:xfrm>
            <a:off x="4510143" y="4099998"/>
            <a:ext cx="376756" cy="376754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40622186-7785-C84E-8C73-0B280D396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51394" t="60007" r="32818" b="24205"/>
          <a:stretch/>
        </p:blipFill>
        <p:spPr>
          <a:xfrm>
            <a:off x="8350595" y="4008988"/>
            <a:ext cx="377832" cy="377830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04442516-5032-3140-ACC5-C81F3C58D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6568" t="60367" r="47644" b="23845"/>
          <a:stretch/>
        </p:blipFill>
        <p:spPr>
          <a:xfrm>
            <a:off x="604820" y="5814257"/>
            <a:ext cx="382152" cy="382150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4D22774-67BD-8A4D-B8B3-180DCCF84A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6336" t="60606" r="77876" b="23606"/>
          <a:stretch/>
        </p:blipFill>
        <p:spPr>
          <a:xfrm>
            <a:off x="8350595" y="2366070"/>
            <a:ext cx="442675" cy="442675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A14CF611-5D4A-BA4D-9BAD-7A3CD1EC3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6466" t="38854" r="47746" b="45358"/>
          <a:stretch/>
        </p:blipFill>
        <p:spPr>
          <a:xfrm>
            <a:off x="8344963" y="3200148"/>
            <a:ext cx="389096" cy="389094"/>
          </a:xfrm>
          <a:prstGeom prst="rect">
            <a:avLst/>
          </a:prstGeom>
        </p:spPr>
      </p:pic>
      <p:sp>
        <p:nvSpPr>
          <p:cNvPr id="156" name="Скругленный прямоугольник 155">
            <a:extLst>
              <a:ext uri="{FF2B5EF4-FFF2-40B4-BE49-F238E27FC236}">
                <a16:creationId xmlns:a16="http://schemas.microsoft.com/office/drawing/2014/main" id="{1F717628-899C-0D48-92F3-32822ACA6FA9}"/>
              </a:ext>
            </a:extLst>
          </p:cNvPr>
          <p:cNvSpPr/>
          <p:nvPr/>
        </p:nvSpPr>
        <p:spPr>
          <a:xfrm>
            <a:off x="4475766" y="2367864"/>
            <a:ext cx="446029" cy="446029"/>
          </a:xfrm>
          <a:prstGeom prst="roundRect">
            <a:avLst>
              <a:gd name="adj" fmla="val 18114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6869CD74-C2A5-1C46-B950-59EC39798B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0784" t="60367" r="63428" b="23845"/>
          <a:stretch/>
        </p:blipFill>
        <p:spPr>
          <a:xfrm>
            <a:off x="4477442" y="2361865"/>
            <a:ext cx="442675" cy="442675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5786E3F7-5602-9247-9058-B3B31BC50D9D}"/>
              </a:ext>
            </a:extLst>
          </p:cNvPr>
          <p:cNvSpPr txBox="1"/>
          <p:nvPr/>
        </p:nvSpPr>
        <p:spPr>
          <a:xfrm>
            <a:off x="367325" y="813375"/>
            <a:ext cx="10790133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5000" spc="70" dirty="0" smtClean="0">
                <a:ln w="19050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ДЛЯ ИНОСТРАННЫХ СТУДЕНТОВ</a:t>
            </a:r>
            <a:endParaRPr lang="ru-RU" sz="5000" spc="70" dirty="0">
              <a:ln w="19050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F119E989-F57E-2B4A-A7FE-95A44EE5C75C}"/>
              </a:ext>
            </a:extLst>
          </p:cNvPr>
          <p:cNvSpPr/>
          <p:nvPr/>
        </p:nvSpPr>
        <p:spPr>
          <a:xfrm>
            <a:off x="195858" y="195488"/>
            <a:ext cx="11800285" cy="6467025"/>
          </a:xfrm>
          <a:prstGeom prst="roundRect">
            <a:avLst>
              <a:gd name="adj" fmla="val 1961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C2B4FB3-298E-F745-B6E8-23A8DA67BD6D}"/>
              </a:ext>
            </a:extLst>
          </p:cNvPr>
          <p:cNvSpPr/>
          <p:nvPr/>
        </p:nvSpPr>
        <p:spPr>
          <a:xfrm rot="16200000" flipV="1">
            <a:off x="11553242" y="1015680"/>
            <a:ext cx="98194" cy="98194"/>
          </a:xfrm>
          <a:prstGeom prst="ellipse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BAC701A-592C-2348-945A-DEEC353777BF}"/>
              </a:ext>
            </a:extLst>
          </p:cNvPr>
          <p:cNvSpPr/>
          <p:nvPr/>
        </p:nvSpPr>
        <p:spPr>
          <a:xfrm rot="16200000">
            <a:off x="11519274" y="981712"/>
            <a:ext cx="166130" cy="166130"/>
          </a:xfrm>
          <a:prstGeom prst="ellipse">
            <a:avLst/>
          </a:prstGeom>
          <a:noFill/>
          <a:ln w="19050">
            <a:solidFill>
              <a:srgbClr val="FAB9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52CE591-A55C-6B4D-9734-FA52CF4A6691}"/>
              </a:ext>
            </a:extLst>
          </p:cNvPr>
          <p:cNvSpPr/>
          <p:nvPr/>
        </p:nvSpPr>
        <p:spPr>
          <a:xfrm rot="16200000">
            <a:off x="11476775" y="939213"/>
            <a:ext cx="251128" cy="251128"/>
          </a:xfrm>
          <a:prstGeom prst="ellipse">
            <a:avLst/>
          </a:prstGeom>
          <a:noFill/>
          <a:ln w="19050">
            <a:solidFill>
              <a:srgbClr val="FAB9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2467041-D823-6A40-B7C2-45BDF730CF78}"/>
              </a:ext>
            </a:extLst>
          </p:cNvPr>
          <p:cNvCxnSpPr>
            <a:cxnSpLocks/>
          </p:cNvCxnSpPr>
          <p:nvPr/>
        </p:nvCxnSpPr>
        <p:spPr>
          <a:xfrm>
            <a:off x="5967210" y="1064777"/>
            <a:ext cx="5586032" cy="0"/>
          </a:xfrm>
          <a:prstGeom prst="line">
            <a:avLst/>
          </a:prstGeom>
          <a:ln w="15875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2E600D-A650-5A48-90A0-4EBD4FE1B007}"/>
              </a:ext>
            </a:extLst>
          </p:cNvPr>
          <p:cNvSpPr txBox="1"/>
          <p:nvPr/>
        </p:nvSpPr>
        <p:spPr>
          <a:xfrm>
            <a:off x="5937386" y="675262"/>
            <a:ext cx="5123197" cy="39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3200" spc="70" dirty="0" smtClean="0">
                <a:ln w="19050" cap="sq">
                  <a:noFill/>
                  <a:miter lim="800000"/>
                </a:ln>
                <a:solidFill>
                  <a:schemeClr val="bg1">
                    <a:alpha val="67000"/>
                  </a:schemeClr>
                </a:solidFill>
                <a:latin typeface="HSE Sans" panose="02000000000000000000" pitchFamily="2" charset="0"/>
              </a:rPr>
              <a:t>2000+ мероприятий в год</a:t>
            </a:r>
            <a:endParaRPr lang="en-US" sz="3200" spc="70" dirty="0">
              <a:ln w="19050" cap="sq">
                <a:noFill/>
                <a:miter lim="800000"/>
              </a:ln>
              <a:solidFill>
                <a:schemeClr val="bg1">
                  <a:alpha val="67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547A3690-E1B4-CE4B-8CBF-A5E702E7B963}"/>
              </a:ext>
            </a:extLst>
          </p:cNvPr>
          <p:cNvSpPr/>
          <p:nvPr/>
        </p:nvSpPr>
        <p:spPr>
          <a:xfrm>
            <a:off x="459345" y="2162086"/>
            <a:ext cx="5507865" cy="4245199"/>
          </a:xfrm>
          <a:prstGeom prst="roundRect">
            <a:avLst>
              <a:gd name="adj" fmla="val 2590"/>
            </a:avLst>
          </a:prstGeom>
          <a:gradFill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A8480EF4-77A6-A548-A75B-E151DE59E659}"/>
              </a:ext>
            </a:extLst>
          </p:cNvPr>
          <p:cNvSpPr/>
          <p:nvPr/>
        </p:nvSpPr>
        <p:spPr>
          <a:xfrm>
            <a:off x="6224790" y="2162086"/>
            <a:ext cx="5507865" cy="4245199"/>
          </a:xfrm>
          <a:prstGeom prst="roundRect">
            <a:avLst>
              <a:gd name="adj" fmla="val 2590"/>
            </a:avLst>
          </a:prstGeom>
          <a:gradFill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467A7A-926D-ED44-A89C-C68DBC7625B4}"/>
              </a:ext>
            </a:extLst>
          </p:cNvPr>
          <p:cNvSpPr txBox="1"/>
          <p:nvPr/>
        </p:nvSpPr>
        <p:spPr>
          <a:xfrm>
            <a:off x="580986" y="2366437"/>
            <a:ext cx="52802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Ясинская (Апрельская)</a:t>
            </a:r>
          </a:p>
          <a:p>
            <a:pPr>
              <a:lnSpc>
                <a:spcPts val="2400"/>
              </a:lnSpc>
            </a:pPr>
            <a:r>
              <a:rPr lang="ru-RU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международная </a:t>
            </a:r>
            <a:r>
              <a:rPr lang="ru-RU" sz="2200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научная </a:t>
            </a:r>
            <a:r>
              <a:rPr lang="ru-RU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конференция</a:t>
            </a:r>
          </a:p>
          <a:p>
            <a:pPr>
              <a:lnSpc>
                <a:spcPts val="2400"/>
              </a:lnSpc>
            </a:pPr>
            <a:r>
              <a:rPr lang="ru-RU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по </a:t>
            </a:r>
            <a:r>
              <a:rPr lang="ru-RU" sz="2200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проблемам развития </a:t>
            </a:r>
            <a:r>
              <a:rPr lang="ru-RU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экономики</a:t>
            </a:r>
          </a:p>
          <a:p>
            <a:pPr>
              <a:lnSpc>
                <a:spcPts val="2400"/>
              </a:lnSpc>
            </a:pPr>
            <a:r>
              <a:rPr lang="ru-RU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и </a:t>
            </a:r>
            <a:r>
              <a:rPr lang="ru-RU" sz="2200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общества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97D8E0-25A1-4A47-9C94-1D8260E0AD0A}"/>
              </a:ext>
            </a:extLst>
          </p:cNvPr>
          <p:cNvSpPr txBox="1"/>
          <p:nvPr/>
        </p:nvSpPr>
        <p:spPr>
          <a:xfrm>
            <a:off x="764667" y="3765387"/>
            <a:ext cx="4128053" cy="556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700" kern="800" dirty="0">
                <a:solidFill>
                  <a:schemeClr val="bg1"/>
                </a:solidFill>
                <a:latin typeface="HSE Sans" panose="02000000000000000000" pitchFamily="2" charset="0"/>
              </a:rPr>
              <a:t>ведущее научное и </a:t>
            </a:r>
            <a:r>
              <a:rPr lang="ru-RU" sz="17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междисциплинарное</a:t>
            </a:r>
          </a:p>
          <a:p>
            <a:pPr>
              <a:lnSpc>
                <a:spcPts val="1800"/>
              </a:lnSpc>
            </a:pPr>
            <a:r>
              <a:rPr lang="ru-RU" sz="17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мероприятие </a:t>
            </a:r>
            <a:endParaRPr lang="ru-RU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C88AA3C-CB56-9B4E-87C1-A27880CF27A1}"/>
              </a:ext>
            </a:extLst>
          </p:cNvPr>
          <p:cNvGrpSpPr/>
          <p:nvPr/>
        </p:nvGrpSpPr>
        <p:grpSpPr>
          <a:xfrm>
            <a:off x="669467" y="3859950"/>
            <a:ext cx="86400" cy="86400"/>
            <a:chOff x="4821585" y="3971648"/>
            <a:chExt cx="86400" cy="864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33FF2476-DBA0-F945-AE3F-67E9C30189A9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9DC65F51-1A8B-B847-9586-A86FC2C9AD3F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876FBBB-85D5-D441-8782-91AAF9C683AD}"/>
              </a:ext>
            </a:extLst>
          </p:cNvPr>
          <p:cNvSpPr txBox="1"/>
          <p:nvPr/>
        </p:nvSpPr>
        <p:spPr>
          <a:xfrm>
            <a:off x="764667" y="4420593"/>
            <a:ext cx="4110421" cy="325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700" kern="800" dirty="0">
                <a:solidFill>
                  <a:schemeClr val="bg1"/>
                </a:solidFill>
                <a:latin typeface="HSE Sans" panose="02000000000000000000" pitchFamily="2" charset="0"/>
              </a:rPr>
              <a:t>различные сопутствующие мероприятия</a:t>
            </a:r>
            <a:endParaRPr lang="ru-RU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EF01C076-6904-7A4E-B5F3-65136FD6D9F2}"/>
              </a:ext>
            </a:extLst>
          </p:cNvPr>
          <p:cNvGrpSpPr/>
          <p:nvPr/>
        </p:nvGrpSpPr>
        <p:grpSpPr>
          <a:xfrm>
            <a:off x="669467" y="4515156"/>
            <a:ext cx="86400" cy="86400"/>
            <a:chOff x="4821585" y="3971648"/>
            <a:chExt cx="86400" cy="864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FA771FBD-C12D-6340-B788-A2140BB4BE1E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AEDCC3AF-4CD7-BE46-99D5-53B971CF53F9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8AE83D9-D798-5146-9652-53128243E004}"/>
              </a:ext>
            </a:extLst>
          </p:cNvPr>
          <p:cNvSpPr txBox="1"/>
          <p:nvPr/>
        </p:nvSpPr>
        <p:spPr>
          <a:xfrm>
            <a:off x="764667" y="4835731"/>
            <a:ext cx="4717958" cy="556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700" kern="800" dirty="0">
                <a:solidFill>
                  <a:schemeClr val="bg1"/>
                </a:solidFill>
                <a:latin typeface="HSE Sans" panose="02000000000000000000" pitchFamily="2" charset="0"/>
              </a:rPr>
              <a:t>почетные доклады, подготовленные </a:t>
            </a:r>
            <a:r>
              <a:rPr lang="ru-RU" sz="17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ведущими</a:t>
            </a:r>
          </a:p>
          <a:p>
            <a:pPr>
              <a:lnSpc>
                <a:spcPts val="1800"/>
              </a:lnSpc>
            </a:pPr>
            <a:r>
              <a:rPr lang="ru-RU" sz="17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мировыми </a:t>
            </a:r>
            <a:r>
              <a:rPr lang="ru-RU" sz="1700" kern="800" dirty="0">
                <a:solidFill>
                  <a:schemeClr val="bg1"/>
                </a:solidFill>
                <a:latin typeface="HSE Sans" panose="02000000000000000000" pitchFamily="2" charset="0"/>
              </a:rPr>
              <a:t>учеными</a:t>
            </a:r>
            <a:endParaRPr lang="ru-RU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91215982-43DC-9742-95AE-B527DB5FE7B6}"/>
              </a:ext>
            </a:extLst>
          </p:cNvPr>
          <p:cNvGrpSpPr/>
          <p:nvPr/>
        </p:nvGrpSpPr>
        <p:grpSpPr>
          <a:xfrm>
            <a:off x="669467" y="4930294"/>
            <a:ext cx="86400" cy="86400"/>
            <a:chOff x="4821585" y="3971648"/>
            <a:chExt cx="86400" cy="8640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0CF85C5-ED18-C34C-9BC9-4CDD33251B46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FB3A6922-D976-3C4C-A9C3-AB72B8103822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B1099FD1-EA8D-EE45-B3D4-B471F0923298}"/>
              </a:ext>
            </a:extLst>
          </p:cNvPr>
          <p:cNvSpPr/>
          <p:nvPr/>
        </p:nvSpPr>
        <p:spPr>
          <a:xfrm>
            <a:off x="670296" y="5454000"/>
            <a:ext cx="1988380" cy="572582"/>
          </a:xfrm>
          <a:prstGeom prst="roundRect">
            <a:avLst>
              <a:gd name="adj" fmla="val 12293"/>
            </a:avLst>
          </a:prstGeom>
          <a:solidFill>
            <a:schemeClr val="bg1">
              <a:alpha val="1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F11AE8-6BFD-1240-97EF-A4411B523FB0}"/>
              </a:ext>
            </a:extLst>
          </p:cNvPr>
          <p:cNvSpPr txBox="1"/>
          <p:nvPr/>
        </p:nvSpPr>
        <p:spPr>
          <a:xfrm>
            <a:off x="1049340" y="5546744"/>
            <a:ext cx="165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pc="70" dirty="0" smtClean="0">
                <a:ln w="9525" cap="sq">
                  <a:noFill/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Апрель</a:t>
            </a:r>
            <a:r>
              <a:rPr lang="en-US" spc="70" dirty="0" smtClean="0">
                <a:ln w="9525" cap="sq">
                  <a:noFill/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, </a:t>
            </a:r>
            <a:r>
              <a:rPr lang="en-US" spc="70" dirty="0">
                <a:ln w="9525" cap="sq">
                  <a:noFill/>
                  <a:miter lim="800000"/>
                </a:ln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2024</a:t>
            </a:r>
            <a:endParaRPr lang="ru-RU" spc="70" dirty="0">
              <a:ln w="9525" cap="sq">
                <a:noFill/>
                <a:miter lim="800000"/>
              </a:ln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C75C573-680F-A646-9300-A79B17363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1973" t="48562" r="55268" b="46532"/>
          <a:stretch/>
        </p:blipFill>
        <p:spPr>
          <a:xfrm>
            <a:off x="745638" y="5572800"/>
            <a:ext cx="336452" cy="336452"/>
          </a:xfrm>
          <a:prstGeom prst="rect">
            <a:avLst/>
          </a:prstGeom>
        </p:spPr>
      </p:pic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38FC567C-801D-7843-A9DB-2660B4E75769}"/>
              </a:ext>
            </a:extLst>
          </p:cNvPr>
          <p:cNvSpPr/>
          <p:nvPr/>
        </p:nvSpPr>
        <p:spPr>
          <a:xfrm>
            <a:off x="2772780" y="5454000"/>
            <a:ext cx="1403566" cy="572582"/>
          </a:xfrm>
          <a:prstGeom prst="roundRect">
            <a:avLst>
              <a:gd name="adj" fmla="val 12293"/>
            </a:avLst>
          </a:prstGeom>
          <a:solidFill>
            <a:schemeClr val="bg1">
              <a:alpha val="1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707B71-5D6A-5441-817F-115DA00A0885}"/>
              </a:ext>
            </a:extLst>
          </p:cNvPr>
          <p:cNvSpPr txBox="1"/>
          <p:nvPr/>
        </p:nvSpPr>
        <p:spPr>
          <a:xfrm>
            <a:off x="3190603" y="5547600"/>
            <a:ext cx="1007968" cy="387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pc="70" dirty="0" smtClean="0">
                <a:ln w="9525" cap="sq">
                  <a:noFill/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Москва</a:t>
            </a:r>
            <a:endParaRPr lang="ru-RU" spc="70" dirty="0">
              <a:ln w="9525" cap="sq">
                <a:noFill/>
                <a:miter lim="800000"/>
              </a:ln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77C4D71-2AD7-BC48-9C58-C7F7CCFBB1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6793" t="48562" r="50448" b="46532"/>
          <a:stretch/>
        </p:blipFill>
        <p:spPr>
          <a:xfrm>
            <a:off x="2810492" y="5572800"/>
            <a:ext cx="336452" cy="336452"/>
          </a:xfrm>
          <a:prstGeom prst="rect">
            <a:avLst/>
          </a:prstGeom>
        </p:spPr>
      </p:pic>
      <p:sp>
        <p:nvSpPr>
          <p:cNvPr id="41" name="Скругленный прямоугольник 40">
            <a:hlinkClick r:id="rId5"/>
            <a:extLst>
              <a:ext uri="{FF2B5EF4-FFF2-40B4-BE49-F238E27FC236}">
                <a16:creationId xmlns:a16="http://schemas.microsoft.com/office/drawing/2014/main" id="{E9DA1DF9-3624-024B-8973-2C77C1E29D16}"/>
              </a:ext>
            </a:extLst>
          </p:cNvPr>
          <p:cNvSpPr/>
          <p:nvPr/>
        </p:nvSpPr>
        <p:spPr>
          <a:xfrm>
            <a:off x="5148000" y="5454000"/>
            <a:ext cx="572400" cy="572400"/>
          </a:xfrm>
          <a:prstGeom prst="roundRect">
            <a:avLst>
              <a:gd name="adj" fmla="val 12293"/>
            </a:avLst>
          </a:prstGeom>
          <a:solidFill>
            <a:schemeClr val="bg1">
              <a:alpha val="10000"/>
            </a:schemeClr>
          </a:solidFill>
          <a:ln w="12700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hlinkClick r:id="rId6"/>
            <a:extLst>
              <a:ext uri="{FF2B5EF4-FFF2-40B4-BE49-F238E27FC236}">
                <a16:creationId xmlns:a16="http://schemas.microsoft.com/office/drawing/2014/main" id="{25A46DD8-6912-014C-9743-7235EB6CE3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46882" y="5556276"/>
            <a:ext cx="396000" cy="3960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11FE0D63-020A-B141-BE7C-A0271796B72C}"/>
              </a:ext>
            </a:extLst>
          </p:cNvPr>
          <p:cNvSpPr txBox="1"/>
          <p:nvPr/>
        </p:nvSpPr>
        <p:spPr>
          <a:xfrm>
            <a:off x="6346431" y="2366437"/>
            <a:ext cx="5225790" cy="401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200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Международная партнерская </a:t>
            </a:r>
            <a:r>
              <a:rPr lang="ru-RU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неделя</a:t>
            </a:r>
            <a:endParaRPr lang="ru-RU" sz="2200" spc="70" dirty="0">
              <a:ln w="9525" cap="sq">
                <a:noFill/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94F9724-A578-8444-B23C-8AEEE2E04461}"/>
              </a:ext>
            </a:extLst>
          </p:cNvPr>
          <p:cNvSpPr txBox="1"/>
          <p:nvPr/>
        </p:nvSpPr>
        <p:spPr>
          <a:xfrm>
            <a:off x="6530112" y="2975989"/>
            <a:ext cx="43540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7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обмен </a:t>
            </a:r>
            <a:r>
              <a:rPr lang="ru-RU" sz="1700" kern="800" dirty="0">
                <a:solidFill>
                  <a:schemeClr val="bg1"/>
                </a:solidFill>
                <a:latin typeface="HSE Sans" panose="02000000000000000000" pitchFamily="2" charset="0"/>
              </a:rPr>
              <a:t>инновациями и передовым </a:t>
            </a:r>
            <a:r>
              <a:rPr lang="ru-RU" sz="17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опытом</a:t>
            </a:r>
          </a:p>
          <a:p>
            <a:pPr>
              <a:lnSpc>
                <a:spcPts val="1800"/>
              </a:lnSpc>
            </a:pPr>
            <a:r>
              <a:rPr lang="ru-RU" sz="17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в </a:t>
            </a:r>
            <a:r>
              <a:rPr lang="ru-RU" sz="1700" kern="800" dirty="0">
                <a:solidFill>
                  <a:schemeClr val="bg1"/>
                </a:solidFill>
                <a:latin typeface="HSE Sans" panose="02000000000000000000" pitchFamily="2" charset="0"/>
              </a:rPr>
              <a:t>области международного образования</a:t>
            </a:r>
            <a:endParaRPr lang="ru-RU" sz="1600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3F5CF840-38F3-BC40-A16C-20C125AB56B6}"/>
              </a:ext>
            </a:extLst>
          </p:cNvPr>
          <p:cNvGrpSpPr/>
          <p:nvPr/>
        </p:nvGrpSpPr>
        <p:grpSpPr>
          <a:xfrm>
            <a:off x="6434912" y="3070552"/>
            <a:ext cx="86400" cy="86400"/>
            <a:chOff x="4821585" y="3971648"/>
            <a:chExt cx="86400" cy="864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978BF3FA-7EE8-4E4E-BEB4-A32FD67D7E03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54CB5BDD-B313-214B-B5A6-9625A7F3B176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D95C76A-9771-314F-852F-773635C3E826}"/>
              </a:ext>
            </a:extLst>
          </p:cNvPr>
          <p:cNvSpPr txBox="1"/>
          <p:nvPr/>
        </p:nvSpPr>
        <p:spPr>
          <a:xfrm>
            <a:off x="6530112" y="3631195"/>
            <a:ext cx="3587842" cy="325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7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укрепление и </a:t>
            </a:r>
            <a:r>
              <a:rPr lang="ru-RU" sz="1700" kern="800" dirty="0">
                <a:solidFill>
                  <a:schemeClr val="bg1"/>
                </a:solidFill>
                <a:latin typeface="HSE Sans" panose="02000000000000000000" pitchFamily="2" charset="0"/>
              </a:rPr>
              <a:t>развитие </a:t>
            </a:r>
            <a:r>
              <a:rPr lang="ru-RU" sz="17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партнёрств</a:t>
            </a:r>
            <a:endParaRPr lang="ru-RU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40B368A0-C1E8-6246-896A-E8B782E9C24C}"/>
              </a:ext>
            </a:extLst>
          </p:cNvPr>
          <p:cNvGrpSpPr/>
          <p:nvPr/>
        </p:nvGrpSpPr>
        <p:grpSpPr>
          <a:xfrm>
            <a:off x="6434912" y="3725758"/>
            <a:ext cx="86400" cy="86400"/>
            <a:chOff x="4821585" y="3971648"/>
            <a:chExt cx="86400" cy="86400"/>
          </a:xfrm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266515E1-9E9F-BD48-87E7-9D3CF5123AB3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6238F936-DA7C-9745-8E8C-AE9F42E06233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208BFCED-CB9E-634D-BF4C-BF7D9A6C24A3}"/>
              </a:ext>
            </a:extLst>
          </p:cNvPr>
          <p:cNvSpPr txBox="1"/>
          <p:nvPr/>
        </p:nvSpPr>
        <p:spPr>
          <a:xfrm>
            <a:off x="6530112" y="4119270"/>
            <a:ext cx="419698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7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содействие </a:t>
            </a:r>
            <a:r>
              <a:rPr lang="ru-RU" sz="1700" kern="800" dirty="0">
                <a:solidFill>
                  <a:schemeClr val="bg1"/>
                </a:solidFill>
                <a:latin typeface="HSE Sans" panose="02000000000000000000" pitchFamily="2" charset="0"/>
              </a:rPr>
              <a:t>налаживанию </a:t>
            </a:r>
            <a:r>
              <a:rPr lang="ru-RU" sz="17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контактов,</a:t>
            </a:r>
          </a:p>
          <a:p>
            <a:pPr>
              <a:lnSpc>
                <a:spcPts val="1800"/>
              </a:lnSpc>
            </a:pPr>
            <a:r>
              <a:rPr lang="ru-RU" sz="17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плодотворным </a:t>
            </a:r>
            <a:r>
              <a:rPr lang="ru-RU" sz="1700" kern="800" dirty="0">
                <a:solidFill>
                  <a:schemeClr val="bg1"/>
                </a:solidFill>
                <a:latin typeface="HSE Sans" panose="02000000000000000000" pitchFamily="2" charset="0"/>
              </a:rPr>
              <a:t>дискуссиям и </a:t>
            </a:r>
            <a:r>
              <a:rPr lang="ru-RU" sz="17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совместное</a:t>
            </a:r>
          </a:p>
          <a:p>
            <a:pPr>
              <a:lnSpc>
                <a:spcPts val="1800"/>
              </a:lnSpc>
            </a:pPr>
            <a:r>
              <a:rPr lang="ru-RU" sz="17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решению </a:t>
            </a:r>
            <a:r>
              <a:rPr lang="ru-RU" sz="1700" kern="800" dirty="0">
                <a:solidFill>
                  <a:schemeClr val="bg1"/>
                </a:solidFill>
                <a:latin typeface="HSE Sans" panose="02000000000000000000" pitchFamily="2" charset="0"/>
              </a:rPr>
              <a:t>проблем</a:t>
            </a:r>
            <a:endParaRPr lang="ru-RU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9E1E06F5-27FC-0F47-AC6B-6D201249DCBC}"/>
              </a:ext>
            </a:extLst>
          </p:cNvPr>
          <p:cNvGrpSpPr/>
          <p:nvPr/>
        </p:nvGrpSpPr>
        <p:grpSpPr>
          <a:xfrm>
            <a:off x="6434912" y="4213833"/>
            <a:ext cx="86400" cy="86400"/>
            <a:chOff x="4821585" y="3971648"/>
            <a:chExt cx="86400" cy="86400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C3A3E6A2-38CB-3C45-ACCF-3DB3CE3500D9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7901EB37-3707-8A40-ADF3-E9FACAD5CF8E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0881868" y="5454000"/>
            <a:ext cx="572400" cy="572400"/>
            <a:chOff x="10946874" y="5598922"/>
            <a:chExt cx="572400" cy="572400"/>
          </a:xfrm>
        </p:grpSpPr>
        <p:sp>
          <p:nvSpPr>
            <p:cNvPr id="65" name="Скругленный прямоугольник 64">
              <a:hlinkClick r:id="rId9"/>
              <a:extLst>
                <a:ext uri="{FF2B5EF4-FFF2-40B4-BE49-F238E27FC236}">
                  <a16:creationId xmlns:a16="http://schemas.microsoft.com/office/drawing/2014/main" id="{CD085363-DD7C-8642-86FF-2B218B6F8F7D}"/>
                </a:ext>
              </a:extLst>
            </p:cNvPr>
            <p:cNvSpPr/>
            <p:nvPr/>
          </p:nvSpPr>
          <p:spPr>
            <a:xfrm>
              <a:off x="10946874" y="5598922"/>
              <a:ext cx="572400" cy="572400"/>
            </a:xfrm>
            <a:prstGeom prst="roundRect">
              <a:avLst>
                <a:gd name="adj" fmla="val 12293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rgbClr val="FAB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>
              <a:hlinkClick r:id="rId9"/>
              <a:extLst>
                <a:ext uri="{FF2B5EF4-FFF2-40B4-BE49-F238E27FC236}">
                  <a16:creationId xmlns:a16="http://schemas.microsoft.com/office/drawing/2014/main" id="{1915F32E-7A9C-D34A-A094-63528D078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032963" y="5712261"/>
              <a:ext cx="396000" cy="396000"/>
            </a:xfrm>
            <a:prstGeom prst="rect">
              <a:avLst/>
            </a:prstGeom>
          </p:spPr>
        </p:pic>
      </p:grp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id="{5948E938-66DF-2344-8F4B-8E10090A348D}"/>
              </a:ext>
            </a:extLst>
          </p:cNvPr>
          <p:cNvSpPr/>
          <p:nvPr/>
        </p:nvSpPr>
        <p:spPr>
          <a:xfrm>
            <a:off x="6500705" y="5454000"/>
            <a:ext cx="1762710" cy="572582"/>
          </a:xfrm>
          <a:prstGeom prst="roundRect">
            <a:avLst>
              <a:gd name="adj" fmla="val 12293"/>
            </a:avLst>
          </a:prstGeom>
          <a:solidFill>
            <a:schemeClr val="bg1">
              <a:alpha val="1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4656FB9-A6D5-E64F-BEA7-17970B9DD915}"/>
              </a:ext>
            </a:extLst>
          </p:cNvPr>
          <p:cNvSpPr txBox="1"/>
          <p:nvPr/>
        </p:nvSpPr>
        <p:spPr>
          <a:xfrm>
            <a:off x="6800776" y="5546744"/>
            <a:ext cx="1501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400" spc="70" dirty="0">
                <a:ln w="9525" cap="sq">
                  <a:noFill/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 </a:t>
            </a:r>
            <a:r>
              <a:rPr lang="ru-RU" spc="70" dirty="0" smtClean="0">
                <a:ln w="9525" cap="sq">
                  <a:noFill/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Июнь</a:t>
            </a:r>
            <a:r>
              <a:rPr lang="en-US" spc="70" dirty="0" smtClean="0">
                <a:ln w="9525" cap="sq">
                  <a:noFill/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,</a:t>
            </a:r>
            <a:r>
              <a:rPr lang="en-US" spc="70" dirty="0" smtClean="0">
                <a:ln w="9525" cap="sq">
                  <a:noFill/>
                  <a:miter lim="800000"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HSE Sans" panose="02000000000000000000" pitchFamily="2" charset="0"/>
              </a:rPr>
              <a:t> </a:t>
            </a:r>
            <a:r>
              <a:rPr lang="en-US" spc="70" dirty="0">
                <a:ln w="9525" cap="sq">
                  <a:noFill/>
                  <a:miter lim="800000"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HSE Sans" panose="02000000000000000000" pitchFamily="2" charset="0"/>
              </a:rPr>
              <a:t>2024</a:t>
            </a:r>
            <a:endParaRPr lang="ru-RU" spc="70" dirty="0">
              <a:ln w="9525" cap="sq">
                <a:noFill/>
                <a:miter lim="800000"/>
              </a:ln>
              <a:solidFill>
                <a:schemeClr val="bg1">
                  <a:lumMod val="95000"/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EC6F9D1-4C35-A440-86B9-309A70CBB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1973" t="48562" r="55268" b="46532"/>
          <a:stretch/>
        </p:blipFill>
        <p:spPr>
          <a:xfrm>
            <a:off x="6596654" y="5572065"/>
            <a:ext cx="336452" cy="336452"/>
          </a:xfrm>
          <a:prstGeom prst="rect">
            <a:avLst/>
          </a:prstGeom>
        </p:spPr>
      </p:pic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id="{C9022249-954A-D341-A763-976C4AE36960}"/>
              </a:ext>
            </a:extLst>
          </p:cNvPr>
          <p:cNvSpPr/>
          <p:nvPr/>
        </p:nvSpPr>
        <p:spPr>
          <a:xfrm>
            <a:off x="8405583" y="5454000"/>
            <a:ext cx="2365005" cy="572582"/>
          </a:xfrm>
          <a:prstGeom prst="roundRect">
            <a:avLst>
              <a:gd name="adj" fmla="val 12293"/>
            </a:avLst>
          </a:prstGeom>
          <a:solidFill>
            <a:schemeClr val="bg1">
              <a:alpha val="1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53890E3F-0898-BD48-A1B2-0B568D243B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6793" t="48562" r="50448" b="46532"/>
          <a:stretch/>
        </p:blipFill>
        <p:spPr>
          <a:xfrm>
            <a:off x="8385692" y="5567495"/>
            <a:ext cx="336452" cy="336452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A594C5DA-1D8B-DF4C-9CE1-2BA07B4824B6}"/>
              </a:ext>
            </a:extLst>
          </p:cNvPr>
          <p:cNvSpPr txBox="1"/>
          <p:nvPr/>
        </p:nvSpPr>
        <p:spPr>
          <a:xfrm>
            <a:off x="8643243" y="5535666"/>
            <a:ext cx="2202847" cy="387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pc="70" dirty="0" smtClean="0">
                <a:ln w="9525" cap="sq">
                  <a:noFill/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Нижний Новгород</a:t>
            </a:r>
            <a:endParaRPr lang="ru-RU" spc="70" dirty="0">
              <a:ln w="9525" cap="sq">
                <a:noFill/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5437122-37A9-4840-BD0E-17A47AD81CA5}"/>
              </a:ext>
            </a:extLst>
          </p:cNvPr>
          <p:cNvSpPr txBox="1"/>
          <p:nvPr/>
        </p:nvSpPr>
        <p:spPr>
          <a:xfrm>
            <a:off x="367325" y="855291"/>
            <a:ext cx="5398594" cy="476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5400" spc="70" dirty="0">
                <a:ln w="19050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ФЛАГМАНСКИЕ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CDDEBAA-249A-E649-AFCF-BF78BE9B646A}"/>
              </a:ext>
            </a:extLst>
          </p:cNvPr>
          <p:cNvSpPr txBox="1"/>
          <p:nvPr/>
        </p:nvSpPr>
        <p:spPr>
          <a:xfrm>
            <a:off x="367325" y="1544838"/>
            <a:ext cx="11962890" cy="476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ru-RU" sz="5400" spc="70" dirty="0">
                <a:ln w="19050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МЕЖДУНАРОДНЫЕ </a:t>
            </a:r>
            <a:r>
              <a:rPr lang="ru-RU" sz="5400" spc="70" dirty="0" smtClean="0">
                <a:ln w="19050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МЕРОПРИЯТИЯ</a:t>
            </a:r>
            <a:endParaRPr lang="en-US" sz="5400" spc="70" dirty="0">
              <a:ln w="19050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0C170E80-FABC-B249-BA24-79CAC1A52589}"/>
              </a:ext>
            </a:extLst>
          </p:cNvPr>
          <p:cNvSpPr/>
          <p:nvPr/>
        </p:nvSpPr>
        <p:spPr>
          <a:xfrm>
            <a:off x="5376317" y="5081599"/>
            <a:ext cx="3903784" cy="1324318"/>
          </a:xfrm>
          <a:prstGeom prst="roundRect">
            <a:avLst>
              <a:gd name="adj" fmla="val 7788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B1DF4A-B00E-D144-812B-F6E3B77036B8}"/>
              </a:ext>
            </a:extLst>
          </p:cNvPr>
          <p:cNvSpPr txBox="1"/>
          <p:nvPr/>
        </p:nvSpPr>
        <p:spPr>
          <a:xfrm>
            <a:off x="6753719" y="5584045"/>
            <a:ext cx="26894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kern="800" dirty="0">
                <a:solidFill>
                  <a:schemeClr val="bg1"/>
                </a:solidFill>
                <a:latin typeface="HSE Sans" panose="02000000000000000000" pitchFamily="2" charset="0"/>
              </a:rPr>
              <a:t>inter_coop@hse.ru</a:t>
            </a:r>
            <a:endParaRPr lang="ru-RU" sz="2000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0FF79F5-2BF2-2341-9829-F310E6ADD6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52069" t="54481" r="39868" b="34200"/>
          <a:stretch/>
        </p:blipFill>
        <p:spPr>
          <a:xfrm>
            <a:off x="5308525" y="5224080"/>
            <a:ext cx="1445195" cy="1141233"/>
          </a:xfrm>
          <a:prstGeom prst="rect">
            <a:avLst/>
          </a:prstGeom>
        </p:spPr>
      </p:pic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91D46642-AB3E-2548-B0CD-CF578D409370}"/>
              </a:ext>
            </a:extLst>
          </p:cNvPr>
          <p:cNvSpPr/>
          <p:nvPr/>
        </p:nvSpPr>
        <p:spPr>
          <a:xfrm>
            <a:off x="5518564" y="5219405"/>
            <a:ext cx="1043744" cy="1043744"/>
          </a:xfrm>
          <a:prstGeom prst="roundRect">
            <a:avLst>
              <a:gd name="adj" fmla="val 7788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9876197" y="5081599"/>
            <a:ext cx="1854836" cy="1324318"/>
            <a:chOff x="5752757" y="3525937"/>
            <a:chExt cx="1854836" cy="1324318"/>
          </a:xfrm>
        </p:grpSpPr>
        <p:sp>
          <p:nvSpPr>
            <p:cNvPr id="10" name="Скругленный прямоугольник 9">
              <a:hlinkClick r:id="rId5"/>
              <a:extLst>
                <a:ext uri="{FF2B5EF4-FFF2-40B4-BE49-F238E27FC236}">
                  <a16:creationId xmlns:a16="http://schemas.microsoft.com/office/drawing/2014/main" id="{8E375C44-F5FC-A848-94E7-5BFA1494EC73}"/>
                </a:ext>
              </a:extLst>
            </p:cNvPr>
            <p:cNvSpPr/>
            <p:nvPr/>
          </p:nvSpPr>
          <p:spPr>
            <a:xfrm>
              <a:off x="5752757" y="3525937"/>
              <a:ext cx="1854836" cy="1324318"/>
            </a:xfrm>
            <a:prstGeom prst="roundRect">
              <a:avLst>
                <a:gd name="adj" fmla="val 716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05C54FA6-B25A-1546-833B-D0731EF95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l="35514" t="53459" r="57072" b="34309"/>
            <a:stretch/>
          </p:blipFill>
          <p:spPr>
            <a:xfrm>
              <a:off x="6210593" y="3602466"/>
              <a:ext cx="903885" cy="838869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8002F9-E64B-7D41-AECF-191BFD384719}"/>
                </a:ext>
              </a:extLst>
            </p:cNvPr>
            <p:cNvSpPr txBox="1"/>
            <p:nvPr/>
          </p:nvSpPr>
          <p:spPr>
            <a:xfrm>
              <a:off x="6350330" y="4391208"/>
              <a:ext cx="64472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1600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Сайт</a:t>
              </a:r>
              <a:endParaRPr lang="ru-RU" sz="1600" kern="800" dirty="0">
                <a:solidFill>
                  <a:schemeClr val="bg1"/>
                </a:solidFill>
                <a:latin typeface="HSE Sans" panose="02000000000000000000" pitchFamily="2" charset="0"/>
              </a:endParaRPr>
            </a:p>
          </p:txBody>
        </p:sp>
      </p:grp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1BB6473D-8080-1E43-A650-B0A7E80827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22134" t="76191" r="70426" b="12201"/>
          <a:stretch/>
        </p:blipFill>
        <p:spPr>
          <a:xfrm>
            <a:off x="11438503" y="6146294"/>
            <a:ext cx="453572" cy="398048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63B00FA4-8EDF-A743-8A5F-439557499A40}"/>
              </a:ext>
            </a:extLst>
          </p:cNvPr>
          <p:cNvSpPr/>
          <p:nvPr/>
        </p:nvSpPr>
        <p:spPr>
          <a:xfrm rot="16200000" flipV="1">
            <a:off x="11556372" y="2939575"/>
            <a:ext cx="98194" cy="98194"/>
          </a:xfrm>
          <a:prstGeom prst="ellipse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E344627-C54D-5948-B777-9A919DDB7FE3}"/>
              </a:ext>
            </a:extLst>
          </p:cNvPr>
          <p:cNvSpPr/>
          <p:nvPr/>
        </p:nvSpPr>
        <p:spPr>
          <a:xfrm rot="16200000">
            <a:off x="11522404" y="2905607"/>
            <a:ext cx="166130" cy="166130"/>
          </a:xfrm>
          <a:prstGeom prst="ellipse">
            <a:avLst/>
          </a:prstGeom>
          <a:noFill/>
          <a:ln w="19050">
            <a:solidFill>
              <a:srgbClr val="FAB9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2DA266E-58E0-1441-BBD5-8F4CC65DE85D}"/>
              </a:ext>
            </a:extLst>
          </p:cNvPr>
          <p:cNvSpPr/>
          <p:nvPr/>
        </p:nvSpPr>
        <p:spPr>
          <a:xfrm rot="16200000">
            <a:off x="11479905" y="2863108"/>
            <a:ext cx="251128" cy="251128"/>
          </a:xfrm>
          <a:prstGeom prst="ellipse">
            <a:avLst/>
          </a:prstGeom>
          <a:noFill/>
          <a:ln w="19050">
            <a:solidFill>
              <a:srgbClr val="FAB9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273F7A19-0DF0-514F-BB78-BDA256D688F9}"/>
              </a:ext>
            </a:extLst>
          </p:cNvPr>
          <p:cNvCxnSpPr>
            <a:cxnSpLocks/>
          </p:cNvCxnSpPr>
          <p:nvPr/>
        </p:nvCxnSpPr>
        <p:spPr>
          <a:xfrm>
            <a:off x="509098" y="2988672"/>
            <a:ext cx="11047274" cy="0"/>
          </a:xfrm>
          <a:prstGeom prst="line">
            <a:avLst/>
          </a:prstGeom>
          <a:ln w="15875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56D0211B-BB7A-DB4D-BF64-885C85202E2F}"/>
              </a:ext>
            </a:extLst>
          </p:cNvPr>
          <p:cNvSpPr txBox="1"/>
          <p:nvPr/>
        </p:nvSpPr>
        <p:spPr>
          <a:xfrm>
            <a:off x="367325" y="1544838"/>
            <a:ext cx="2344553" cy="476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5400" spc="70" dirty="0" smtClean="0">
                <a:ln w="19050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НАШИ</a:t>
            </a:r>
            <a:endParaRPr lang="en-US" sz="5400" spc="70" dirty="0">
              <a:ln w="19050" cap="sq">
                <a:noFill/>
                <a:miter lim="800000"/>
              </a:ln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BB48025-1CD9-184E-8AB5-414809641093}"/>
              </a:ext>
            </a:extLst>
          </p:cNvPr>
          <p:cNvSpPr txBox="1"/>
          <p:nvPr/>
        </p:nvSpPr>
        <p:spPr>
          <a:xfrm>
            <a:off x="367325" y="2233327"/>
            <a:ext cx="4010713" cy="476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5400" spc="70" dirty="0" smtClean="0">
                <a:ln w="19050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КОНТАКТЫ</a:t>
            </a:r>
            <a:endParaRPr lang="en-US" sz="5400" spc="70" dirty="0">
              <a:ln w="19050" cap="sq">
                <a:noFill/>
                <a:miter lim="800000"/>
              </a:ln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832749D2-84E6-E140-8566-5AE622DCF2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84559" t="678" r="958" b="73575"/>
          <a:stretch/>
        </p:blipFill>
        <p:spPr>
          <a:xfrm>
            <a:off x="9188606" y="12028"/>
            <a:ext cx="2951979" cy="2951979"/>
          </a:xfrm>
          <a:prstGeom prst="rect">
            <a:avLst/>
          </a:prstGeom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2053DA21-F991-A042-A120-075C2AA0F241}"/>
              </a:ext>
            </a:extLst>
          </p:cNvPr>
          <p:cNvSpPr/>
          <p:nvPr/>
        </p:nvSpPr>
        <p:spPr>
          <a:xfrm>
            <a:off x="5376318" y="3360644"/>
            <a:ext cx="3903784" cy="1324318"/>
          </a:xfrm>
          <a:prstGeom prst="roundRect">
            <a:avLst>
              <a:gd name="adj" fmla="val 7788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FD7C4A-0D39-FF48-AD74-C6EF6158365D}"/>
              </a:ext>
            </a:extLst>
          </p:cNvPr>
          <p:cNvSpPr txBox="1"/>
          <p:nvPr/>
        </p:nvSpPr>
        <p:spPr>
          <a:xfrm>
            <a:off x="6677585" y="3861220"/>
            <a:ext cx="24872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kern="800" dirty="0">
                <a:solidFill>
                  <a:schemeClr val="bg1"/>
                </a:solidFill>
                <a:latin typeface="HSE Sans" panose="02000000000000000000" pitchFamily="2" charset="0"/>
              </a:rPr>
              <a:t>+7 (495) 531-00-70</a:t>
            </a:r>
            <a:endParaRPr lang="ru-RU" sz="2000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07304BBF-D4E1-9449-A235-C3CC487B36EF}"/>
              </a:ext>
            </a:extLst>
          </p:cNvPr>
          <p:cNvSpPr/>
          <p:nvPr/>
        </p:nvSpPr>
        <p:spPr>
          <a:xfrm>
            <a:off x="5518565" y="3500931"/>
            <a:ext cx="1043744" cy="1043744"/>
          </a:xfrm>
          <a:prstGeom prst="roundRect">
            <a:avLst>
              <a:gd name="adj" fmla="val 7788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38F1EA1-CAED-7C41-81EA-D555BBC911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69825" t="54801" r="24054" b="35796"/>
          <a:stretch/>
        </p:blipFill>
        <p:spPr>
          <a:xfrm>
            <a:off x="5605038" y="3653483"/>
            <a:ext cx="854800" cy="73864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8ED52E-2F4B-6940-9F66-8D7108A123D1}"/>
              </a:ext>
            </a:extLst>
          </p:cNvPr>
          <p:cNvSpPr txBox="1"/>
          <p:nvPr/>
        </p:nvSpPr>
        <p:spPr>
          <a:xfrm>
            <a:off x="509672" y="3491900"/>
            <a:ext cx="1383712" cy="364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2800" kern="800" dirty="0" smtClean="0">
                <a:ln w="6350">
                  <a:noFill/>
                </a:ln>
                <a:solidFill>
                  <a:srgbClr val="FAB900"/>
                </a:solidFill>
                <a:latin typeface="HSE Sans" panose="02000000000000000000" pitchFamily="2" charset="0"/>
              </a:rPr>
              <a:t>Москва</a:t>
            </a:r>
            <a:endParaRPr lang="ru-RU" sz="2800" kern="800" dirty="0">
              <a:ln w="6350">
                <a:noFill/>
              </a:ln>
              <a:solidFill>
                <a:srgbClr val="FAB900"/>
              </a:solidFill>
              <a:latin typeface="HSE Sans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C476BD-52AF-2949-A9BA-C2428E5FB215}"/>
              </a:ext>
            </a:extLst>
          </p:cNvPr>
          <p:cNvSpPr txBox="1"/>
          <p:nvPr/>
        </p:nvSpPr>
        <p:spPr>
          <a:xfrm>
            <a:off x="509098" y="4032805"/>
            <a:ext cx="3116559" cy="364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2800" kern="800" dirty="0" smtClean="0">
                <a:ln w="6350">
                  <a:noFill/>
                </a:ln>
                <a:solidFill>
                  <a:srgbClr val="FAB900"/>
                </a:solidFill>
                <a:latin typeface="HSE Sans" panose="02000000000000000000" pitchFamily="2" charset="0"/>
              </a:rPr>
              <a:t>Нижний Новгород</a:t>
            </a:r>
            <a:endParaRPr lang="ru-RU" sz="2800" kern="800" dirty="0">
              <a:ln w="6350">
                <a:noFill/>
              </a:ln>
              <a:solidFill>
                <a:srgbClr val="FAB900"/>
              </a:solidFill>
              <a:latin typeface="HSE Sans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7A1645-6AA6-B44D-B028-8661D78779F7}"/>
              </a:ext>
            </a:extLst>
          </p:cNvPr>
          <p:cNvSpPr txBox="1"/>
          <p:nvPr/>
        </p:nvSpPr>
        <p:spPr>
          <a:xfrm>
            <a:off x="509098" y="4573711"/>
            <a:ext cx="3002745" cy="364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2800" kern="800" dirty="0">
                <a:ln w="6350">
                  <a:noFill/>
                </a:ln>
                <a:solidFill>
                  <a:srgbClr val="FAB900"/>
                </a:solidFill>
                <a:latin typeface="HSE Sans" panose="02000000000000000000" pitchFamily="2" charset="0"/>
              </a:rPr>
              <a:t>Санкт-Петербург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532F95B-2008-324C-9C14-4FF130438999}"/>
              </a:ext>
            </a:extLst>
          </p:cNvPr>
          <p:cNvSpPr txBox="1"/>
          <p:nvPr/>
        </p:nvSpPr>
        <p:spPr>
          <a:xfrm>
            <a:off x="502851" y="5114617"/>
            <a:ext cx="1233030" cy="364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2800" kern="800" dirty="0" smtClean="0">
                <a:ln w="6350">
                  <a:noFill/>
                </a:ln>
                <a:solidFill>
                  <a:srgbClr val="FAB900"/>
                </a:solidFill>
                <a:latin typeface="HSE Sans" panose="02000000000000000000" pitchFamily="2" charset="0"/>
              </a:rPr>
              <a:t>Пермь</a:t>
            </a:r>
            <a:endParaRPr lang="ru-RU" sz="2800" kern="800" dirty="0">
              <a:ln w="6350">
                <a:noFill/>
              </a:ln>
              <a:solidFill>
                <a:srgbClr val="FAB900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505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2896F803-D0E5-4A47-849C-16A430925DA0}"/>
              </a:ext>
            </a:extLst>
          </p:cNvPr>
          <p:cNvSpPr/>
          <p:nvPr/>
        </p:nvSpPr>
        <p:spPr>
          <a:xfrm>
            <a:off x="205302" y="197121"/>
            <a:ext cx="3800128" cy="6463758"/>
          </a:xfrm>
          <a:prstGeom prst="roundRect">
            <a:avLst>
              <a:gd name="adj" fmla="val 230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соседними углами 6">
            <a:extLst>
              <a:ext uri="{FF2B5EF4-FFF2-40B4-BE49-F238E27FC236}">
                <a16:creationId xmlns:a16="http://schemas.microsoft.com/office/drawing/2014/main" id="{5FE57FF5-6A56-6D43-AF5F-8E55521D4D8C}"/>
              </a:ext>
            </a:extLst>
          </p:cNvPr>
          <p:cNvSpPr/>
          <p:nvPr/>
        </p:nvSpPr>
        <p:spPr>
          <a:xfrm>
            <a:off x="205301" y="197121"/>
            <a:ext cx="3800127" cy="994370"/>
          </a:xfrm>
          <a:prstGeom prst="round2SameRect">
            <a:avLst>
              <a:gd name="adj1" fmla="val 8721"/>
              <a:gd name="adj2" fmla="val 0"/>
            </a:avLst>
          </a:prstGeom>
          <a:gradFill flip="none" rotWithShape="1"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1F802E8E-A7CB-E242-8D57-2B552A0D307C}"/>
              </a:ext>
            </a:extLst>
          </p:cNvPr>
          <p:cNvSpPr/>
          <p:nvPr/>
        </p:nvSpPr>
        <p:spPr>
          <a:xfrm>
            <a:off x="4195937" y="197121"/>
            <a:ext cx="3800128" cy="6463758"/>
          </a:xfrm>
          <a:prstGeom prst="roundRect">
            <a:avLst>
              <a:gd name="adj" fmla="val 230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соседними углами 10">
            <a:extLst>
              <a:ext uri="{FF2B5EF4-FFF2-40B4-BE49-F238E27FC236}">
                <a16:creationId xmlns:a16="http://schemas.microsoft.com/office/drawing/2014/main" id="{D974C1D0-A0DC-554D-9313-09A4C3FD3B05}"/>
              </a:ext>
            </a:extLst>
          </p:cNvPr>
          <p:cNvSpPr/>
          <p:nvPr/>
        </p:nvSpPr>
        <p:spPr>
          <a:xfrm>
            <a:off x="4195936" y="197121"/>
            <a:ext cx="3800127" cy="994370"/>
          </a:xfrm>
          <a:prstGeom prst="round2SameRect">
            <a:avLst>
              <a:gd name="adj1" fmla="val 8721"/>
              <a:gd name="adj2" fmla="val 0"/>
            </a:avLst>
          </a:prstGeom>
          <a:gradFill flip="none" rotWithShape="1"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521E4088-509C-0C49-A660-0D691A5E04FF}"/>
              </a:ext>
            </a:extLst>
          </p:cNvPr>
          <p:cNvSpPr/>
          <p:nvPr/>
        </p:nvSpPr>
        <p:spPr>
          <a:xfrm>
            <a:off x="8186572" y="197121"/>
            <a:ext cx="3800128" cy="6463758"/>
          </a:xfrm>
          <a:prstGeom prst="roundRect">
            <a:avLst>
              <a:gd name="adj" fmla="val 230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соседними углами 13">
            <a:extLst>
              <a:ext uri="{FF2B5EF4-FFF2-40B4-BE49-F238E27FC236}">
                <a16:creationId xmlns:a16="http://schemas.microsoft.com/office/drawing/2014/main" id="{1F3889B6-66BA-744C-9F28-AE56AAA5FAA9}"/>
              </a:ext>
            </a:extLst>
          </p:cNvPr>
          <p:cNvSpPr/>
          <p:nvPr/>
        </p:nvSpPr>
        <p:spPr>
          <a:xfrm>
            <a:off x="8186571" y="197121"/>
            <a:ext cx="3800127" cy="994370"/>
          </a:xfrm>
          <a:prstGeom prst="round2SameRect">
            <a:avLst>
              <a:gd name="adj1" fmla="val 8721"/>
              <a:gd name="adj2" fmla="val 0"/>
            </a:avLst>
          </a:prstGeom>
          <a:gradFill flip="none" rotWithShape="1"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6EA0E87-C502-2048-AA36-448CADA2E20F}"/>
              </a:ext>
            </a:extLst>
          </p:cNvPr>
          <p:cNvCxnSpPr>
            <a:cxnSpLocks/>
          </p:cNvCxnSpPr>
          <p:nvPr/>
        </p:nvCxnSpPr>
        <p:spPr>
          <a:xfrm>
            <a:off x="205301" y="1191491"/>
            <a:ext cx="380012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DDA59DC-D55D-2F4D-82CC-9D5327D66C60}"/>
              </a:ext>
            </a:extLst>
          </p:cNvPr>
          <p:cNvCxnSpPr>
            <a:cxnSpLocks/>
          </p:cNvCxnSpPr>
          <p:nvPr/>
        </p:nvCxnSpPr>
        <p:spPr>
          <a:xfrm>
            <a:off x="4195936" y="1191491"/>
            <a:ext cx="380012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10282B1-FB5F-6749-9930-49244418686C}"/>
              </a:ext>
            </a:extLst>
          </p:cNvPr>
          <p:cNvCxnSpPr>
            <a:cxnSpLocks/>
          </p:cNvCxnSpPr>
          <p:nvPr/>
        </p:nvCxnSpPr>
        <p:spPr>
          <a:xfrm>
            <a:off x="8186571" y="1191491"/>
            <a:ext cx="380012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A1D0358-8CCF-A54C-9DFB-DBB6445811A9}"/>
              </a:ext>
            </a:extLst>
          </p:cNvPr>
          <p:cNvSpPr txBox="1"/>
          <p:nvPr/>
        </p:nvSpPr>
        <p:spPr>
          <a:xfrm>
            <a:off x="3150426" y="641872"/>
            <a:ext cx="694421" cy="233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ts val="800"/>
              </a:lnSpc>
              <a:spcBef>
                <a:spcPts val="1200"/>
              </a:spcBef>
            </a:pP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2024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E0DDB7-9715-AC46-9CBE-079822B2C4E5}"/>
              </a:ext>
            </a:extLst>
          </p:cNvPr>
          <p:cNvSpPr txBox="1"/>
          <p:nvPr/>
        </p:nvSpPr>
        <p:spPr>
          <a:xfrm>
            <a:off x="7141059" y="641872"/>
            <a:ext cx="688009" cy="233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ts val="800"/>
              </a:lnSpc>
              <a:spcBef>
                <a:spcPts val="1200"/>
              </a:spcBef>
            </a:pP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2023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7576C08-0FDB-0A4C-B4BF-924050BCE06E}"/>
              </a:ext>
            </a:extLst>
          </p:cNvPr>
          <p:cNvSpPr txBox="1"/>
          <p:nvPr/>
        </p:nvSpPr>
        <p:spPr>
          <a:xfrm>
            <a:off x="11131692" y="641872"/>
            <a:ext cx="688009" cy="233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ts val="800"/>
              </a:lnSpc>
              <a:spcBef>
                <a:spcPts val="1200"/>
              </a:spcBef>
            </a:pP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202</a:t>
            </a:r>
            <a:r>
              <a:rPr lang="en-US" kern="800" dirty="0">
                <a:solidFill>
                  <a:schemeClr val="bg1"/>
                </a:solidFill>
                <a:latin typeface="HSE Sans" panose="02000000000000000000" pitchFamily="2" charset="0"/>
              </a:rPr>
              <a:t>3</a:t>
            </a:r>
            <a:endParaRPr lang="ru-RU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1F1018B-2DCD-7540-8430-AD20F423B5A4}"/>
              </a:ext>
            </a:extLst>
          </p:cNvPr>
          <p:cNvSpPr txBox="1"/>
          <p:nvPr/>
        </p:nvSpPr>
        <p:spPr>
          <a:xfrm>
            <a:off x="296281" y="1333500"/>
            <a:ext cx="2675028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87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Business &amp; Economics </a:t>
            </a:r>
            <a:endParaRPr lang="ru-RU" sz="1200" kern="800" dirty="0">
              <a:solidFill>
                <a:schemeClr val="bg1"/>
              </a:solidFill>
              <a:latin typeface="HSE Sans" panose="020000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en-GB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126-150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Law;</a:t>
            </a:r>
            <a:r>
              <a:rPr lang="ru-RU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Social Sciences</a:t>
            </a:r>
            <a:endParaRPr lang="en-GB" sz="12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en-GB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126-150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Education</a:t>
            </a:r>
          </a:p>
          <a:p>
            <a:pPr>
              <a:lnSpc>
                <a:spcPts val="1400"/>
              </a:lnSpc>
            </a:pPr>
            <a:r>
              <a:rPr lang="en-GB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176-200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Arts &amp; Humanities</a:t>
            </a:r>
            <a:endParaRPr lang="en-GB" sz="12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en-GB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251-300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Psychology</a:t>
            </a:r>
          </a:p>
          <a:p>
            <a:pPr>
              <a:lnSpc>
                <a:spcPts val="1400"/>
              </a:lnSpc>
            </a:pPr>
            <a:r>
              <a:rPr lang="en-GB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401-500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Computer Science</a:t>
            </a:r>
            <a:endParaRPr lang="en-GB" sz="12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en-GB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601-800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Physical Sciences</a:t>
            </a:r>
            <a:endParaRPr lang="ru-RU" sz="1200" kern="800" dirty="0">
              <a:solidFill>
                <a:schemeClr val="bg1"/>
              </a:solidFill>
              <a:latin typeface="HSE Sans" panose="020000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en-GB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#801-1000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Engineering &amp;</a:t>
            </a:r>
            <a:r>
              <a:rPr lang="en-GB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Technology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7EC9B39-AF44-A840-9638-62DEE19E55DF}"/>
              </a:ext>
            </a:extLst>
          </p:cNvPr>
          <p:cNvSpPr txBox="1"/>
          <p:nvPr/>
        </p:nvSpPr>
        <p:spPr>
          <a:xfrm>
            <a:off x="4274154" y="1209833"/>
            <a:ext cx="370914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68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Mathematics</a:t>
            </a: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71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Economics &amp; Econometrics;</a:t>
            </a: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75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Linguistics</a:t>
            </a: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91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Sociology</a:t>
            </a: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94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Education and Training</a:t>
            </a: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100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Psychology</a:t>
            </a: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51-100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Politics; Geography; History; </a:t>
            </a:r>
            <a:endParaRPr lang="ru-RU" sz="1200" kern="800" dirty="0">
              <a:solidFill>
                <a:schemeClr val="bg1"/>
              </a:solidFill>
              <a:latin typeface="HSE Sans" panose="020000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Social Policy and Administration; </a:t>
            </a: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128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Business and Management Studies</a:t>
            </a: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101-140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Theology, Divinity and Religious Studies</a:t>
            </a: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101-150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Statistics and Operational Research; </a:t>
            </a:r>
            <a:endParaRPr lang="ru-RU" sz="1200" kern="800" dirty="0">
              <a:solidFill>
                <a:schemeClr val="bg1"/>
              </a:solidFill>
              <a:latin typeface="HSE Sans" panose="020000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Law and Legal Studies; Modern Languages; </a:t>
            </a:r>
            <a:endParaRPr lang="ru-RU" sz="1200" kern="800" dirty="0">
              <a:solidFill>
                <a:schemeClr val="bg1"/>
              </a:solidFill>
              <a:latin typeface="HSE Sans" panose="020000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Accounting and Finance; Anthropology;</a:t>
            </a:r>
            <a:endParaRPr lang="ru-RU" sz="1200" kern="800" dirty="0">
              <a:solidFill>
                <a:schemeClr val="bg1"/>
              </a:solidFill>
              <a:latin typeface="HSE Sans" panose="020000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Philosophy; Hospitality and Leisure Management</a:t>
            </a: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151-200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Communication &amp; Media Studies; Art &amp; Design; Computer Science &amp; Information Systems</a:t>
            </a:r>
            <a:endParaRPr lang="en-US" sz="12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301-350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Physics &amp; Astronomy</a:t>
            </a: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451-500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Engineering – Electrical &amp; Electronic </a:t>
            </a:r>
          </a:p>
          <a:p>
            <a:pPr>
              <a:lnSpc>
                <a:spcPts val="1400"/>
              </a:lnSpc>
            </a:pPr>
            <a:endParaRPr lang="en-US" sz="1200" b="1" kern="800" dirty="0">
              <a:solidFill>
                <a:schemeClr val="bg1"/>
              </a:solidFill>
              <a:latin typeface="HSE Sans" panose="020000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en-US" sz="1200" b="1" kern="800" dirty="0">
                <a:solidFill>
                  <a:schemeClr val="bg1"/>
                </a:solidFill>
                <a:latin typeface="HSE Sans" panose="02000000000000000000" pitchFamily="2" charset="0"/>
              </a:rPr>
              <a:t>Rankings by Faculty:</a:t>
            </a: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#68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Social Sciences &amp; Management</a:t>
            </a: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153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Arts &amp; Humanities</a:t>
            </a: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#309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Natural Sciences</a:t>
            </a: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331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Engineering &amp; Technology</a:t>
            </a:r>
          </a:p>
          <a:p>
            <a:pPr>
              <a:lnSpc>
                <a:spcPts val="1400"/>
              </a:lnSpc>
            </a:pPr>
            <a:endParaRPr lang="en-US" sz="12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en-US" sz="1200" b="1" kern="800" dirty="0">
                <a:solidFill>
                  <a:schemeClr val="bg1"/>
                </a:solidFill>
                <a:latin typeface="HSE Sans" panose="02000000000000000000" pitchFamily="2" charset="0"/>
              </a:rPr>
              <a:t>QS Business Master’s Rankings 2023: </a:t>
            </a: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#=46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Supply Chain Management</a:t>
            </a: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#=82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Finance; Management </a:t>
            </a: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81-90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Marketing</a:t>
            </a: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101+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Business Analytics</a:t>
            </a:r>
            <a:endParaRPr lang="ru-RU" sz="1200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E2CD65C-5349-1A4D-846A-9B4690613318}"/>
              </a:ext>
            </a:extLst>
          </p:cNvPr>
          <p:cNvSpPr txBox="1"/>
          <p:nvPr/>
        </p:nvSpPr>
        <p:spPr>
          <a:xfrm>
            <a:off x="8277548" y="1333500"/>
            <a:ext cx="3627237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51-75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Math</a:t>
            </a: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(</a:t>
            </a: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1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among Russian Universities)</a:t>
            </a: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76-100 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Political Sciences</a:t>
            </a: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151-200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Public Administration; Economics; Business Administration; Sociology</a:t>
            </a: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201-300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Communication</a:t>
            </a: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301-400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Psychology</a:t>
            </a: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301-400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Biological Sciences</a:t>
            </a:r>
          </a:p>
          <a:p>
            <a:pPr>
              <a:lnSpc>
                <a:spcPts val="1400"/>
              </a:lnSpc>
            </a:pPr>
            <a:r>
              <a:rPr lang="en-US" sz="12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# 401-500 </a:t>
            </a: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Management; Education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31245" r="55026" b="40330"/>
          <a:stretch/>
        </p:blipFill>
        <p:spPr>
          <a:xfrm>
            <a:off x="379311" y="449182"/>
            <a:ext cx="1222769" cy="48117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t="38730" r="8690" b="20467"/>
          <a:stretch/>
        </p:blipFill>
        <p:spPr>
          <a:xfrm>
            <a:off x="4306842" y="377137"/>
            <a:ext cx="1800520" cy="64102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64" y="460028"/>
            <a:ext cx="1472604" cy="4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DEB10D95-B9E9-D74E-AE69-1A890BDFEE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27804" b="42486"/>
          <a:stretch/>
        </p:blipFill>
        <p:spPr>
          <a:xfrm>
            <a:off x="-541913" y="2857288"/>
            <a:ext cx="4125188" cy="1214954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2EDF07FE-0364-364A-901E-463237D4DE3A}"/>
              </a:ext>
            </a:extLst>
          </p:cNvPr>
          <p:cNvSpPr/>
          <p:nvPr/>
        </p:nvSpPr>
        <p:spPr>
          <a:xfrm>
            <a:off x="5522647" y="195032"/>
            <a:ext cx="6468483" cy="6467025"/>
          </a:xfrm>
          <a:prstGeom prst="roundRect">
            <a:avLst>
              <a:gd name="adj" fmla="val 1961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id="{4D7455AA-E2DF-A248-AC0A-92359E4374B9}"/>
              </a:ext>
            </a:extLst>
          </p:cNvPr>
          <p:cNvSpPr/>
          <p:nvPr/>
        </p:nvSpPr>
        <p:spPr>
          <a:xfrm rot="5400000">
            <a:off x="8065315" y="-2054024"/>
            <a:ext cx="519256" cy="560344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соседними углами 16">
            <a:extLst>
              <a:ext uri="{FF2B5EF4-FFF2-40B4-BE49-F238E27FC236}">
                <a16:creationId xmlns:a16="http://schemas.microsoft.com/office/drawing/2014/main" id="{B4C55E22-C247-A54A-88CB-BFDA35BDB4A8}"/>
              </a:ext>
            </a:extLst>
          </p:cNvPr>
          <p:cNvSpPr/>
          <p:nvPr/>
        </p:nvSpPr>
        <p:spPr>
          <a:xfrm rot="5400000">
            <a:off x="8065315" y="342142"/>
            <a:ext cx="519256" cy="560344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9B2307-E978-1C42-858D-23F110FD78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74052" r="76115" b="12000"/>
          <a:stretch/>
        </p:blipFill>
        <p:spPr>
          <a:xfrm>
            <a:off x="0" y="5078436"/>
            <a:ext cx="2912012" cy="95660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DEB10D95-B9E9-D74E-AE69-1A890BDFEE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27804" b="42486"/>
          <a:stretch/>
        </p:blipFill>
        <p:spPr>
          <a:xfrm>
            <a:off x="-541913" y="624586"/>
            <a:ext cx="4125188" cy="12149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5FD534-9082-F546-BA65-187C63A6FD2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9" t="23397" r="34581" b="38915"/>
          <a:stretch/>
        </p:blipFill>
        <p:spPr>
          <a:xfrm>
            <a:off x="579821" y="416521"/>
            <a:ext cx="1039499" cy="163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1ED4D4-62EE-A345-AA1E-777F89C79E5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9" t="21646" r="28923" b="40011"/>
          <a:stretch/>
        </p:blipFill>
        <p:spPr>
          <a:xfrm>
            <a:off x="154173" y="2591957"/>
            <a:ext cx="1890793" cy="16632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52C440A-667A-E049-8515-FCC31DBFAF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9894" t="79360" r="89064" b="15731"/>
          <a:stretch/>
        </p:blipFill>
        <p:spPr>
          <a:xfrm>
            <a:off x="1206305" y="5442491"/>
            <a:ext cx="127007" cy="3366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941DBF2-CB65-7240-AF50-C38E0CF0B618}"/>
              </a:ext>
            </a:extLst>
          </p:cNvPr>
          <p:cNvSpPr txBox="1"/>
          <p:nvPr/>
        </p:nvSpPr>
        <p:spPr>
          <a:xfrm>
            <a:off x="3176846" y="784048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HSE Sans" panose="02000000000000000000" pitchFamily="2" charset="0"/>
              </a:rPr>
              <a:t>это</a:t>
            </a:r>
            <a:endParaRPr lang="ru-RU" sz="1400" i="1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625797-035D-3D47-BA7B-970A93267F89}"/>
              </a:ext>
            </a:extLst>
          </p:cNvPr>
          <p:cNvSpPr txBox="1"/>
          <p:nvPr/>
        </p:nvSpPr>
        <p:spPr>
          <a:xfrm>
            <a:off x="3181180" y="1071505"/>
            <a:ext cx="1663276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pc="70" dirty="0" smtClean="0">
                <a:ln w="95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ВЫСОКИЕ</a:t>
            </a:r>
          </a:p>
          <a:p>
            <a:pPr>
              <a:lnSpc>
                <a:spcPts val="2000"/>
              </a:lnSpc>
            </a:pPr>
            <a:r>
              <a:rPr lang="ru-RU" spc="70" dirty="0" smtClean="0">
                <a:ln w="95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СТАНДАРТЫ</a:t>
            </a:r>
            <a:endParaRPr lang="ru-RU" spc="70" dirty="0">
              <a:ln w="9525" cap="sq">
                <a:solidFill>
                  <a:srgbClr val="FAB900"/>
                </a:solidFill>
                <a:miter lim="800000"/>
              </a:ln>
              <a:solidFill>
                <a:srgbClr val="FAB900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7684FB-B57F-3547-8624-CE195198AC7B}"/>
              </a:ext>
            </a:extLst>
          </p:cNvPr>
          <p:cNvSpPr txBox="1"/>
          <p:nvPr/>
        </p:nvSpPr>
        <p:spPr>
          <a:xfrm>
            <a:off x="3176846" y="2688975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HSE Sans" panose="02000000000000000000" pitchFamily="2" charset="0"/>
              </a:rPr>
              <a:t>это</a:t>
            </a:r>
            <a:endParaRPr lang="ru-RU" sz="1400" i="1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926E16-4241-0147-BC71-1E1EBC50C345}"/>
              </a:ext>
            </a:extLst>
          </p:cNvPr>
          <p:cNvSpPr txBox="1"/>
          <p:nvPr/>
        </p:nvSpPr>
        <p:spPr>
          <a:xfrm>
            <a:off x="3181180" y="2976432"/>
            <a:ext cx="14699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pc="70" dirty="0" smtClean="0">
                <a:ln w="95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ШИРОКИЙ</a:t>
            </a:r>
          </a:p>
          <a:p>
            <a:pPr>
              <a:lnSpc>
                <a:spcPts val="2000"/>
              </a:lnSpc>
            </a:pPr>
            <a:r>
              <a:rPr lang="ru-RU" spc="70" dirty="0" smtClean="0">
                <a:ln w="95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СПЕКТР</a:t>
            </a:r>
          </a:p>
          <a:p>
            <a:pPr>
              <a:lnSpc>
                <a:spcPts val="2000"/>
              </a:lnSpc>
            </a:pPr>
            <a:r>
              <a:rPr lang="ru-RU" spc="70" dirty="0" smtClean="0">
                <a:ln w="95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ОБЛАСТЕЙ</a:t>
            </a:r>
            <a:endParaRPr lang="ru-RU" spc="70" dirty="0">
              <a:ln w="9525" cap="sq">
                <a:solidFill>
                  <a:srgbClr val="FAB900"/>
                </a:solidFill>
                <a:miter lim="800000"/>
              </a:ln>
              <a:solidFill>
                <a:srgbClr val="FAB900"/>
              </a:solidFill>
              <a:latin typeface="HSE Sans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9057B9-8FBD-F04D-96DF-3615C6569B2B}"/>
              </a:ext>
            </a:extLst>
          </p:cNvPr>
          <p:cNvSpPr txBox="1"/>
          <p:nvPr/>
        </p:nvSpPr>
        <p:spPr>
          <a:xfrm>
            <a:off x="3176846" y="5303842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HSE Sans" panose="02000000000000000000" pitchFamily="2" charset="0"/>
              </a:rPr>
              <a:t>это</a:t>
            </a:r>
            <a:endParaRPr lang="ru-RU" sz="1400" i="1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9BE759-81C4-4741-B091-CC4749BD178A}"/>
              </a:ext>
            </a:extLst>
          </p:cNvPr>
          <p:cNvSpPr txBox="1"/>
          <p:nvPr/>
        </p:nvSpPr>
        <p:spPr>
          <a:xfrm>
            <a:off x="3181180" y="5591299"/>
            <a:ext cx="174759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pc="70" dirty="0" smtClean="0">
                <a:ln w="95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ЭКСПЕРТИЗА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70C16B3-D09A-BB4D-A9E0-DBEDB3625037}"/>
              </a:ext>
            </a:extLst>
          </p:cNvPr>
          <p:cNvGrpSpPr/>
          <p:nvPr/>
        </p:nvGrpSpPr>
        <p:grpSpPr>
          <a:xfrm>
            <a:off x="2726930" y="5469085"/>
            <a:ext cx="251128" cy="251128"/>
            <a:chOff x="2726930" y="5475093"/>
            <a:chExt cx="251128" cy="251128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24B19267-AAAC-7741-AD67-A6D096D72E8E}"/>
                </a:ext>
              </a:extLst>
            </p:cNvPr>
            <p:cNvSpPr/>
            <p:nvPr/>
          </p:nvSpPr>
          <p:spPr>
            <a:xfrm flipV="1">
              <a:off x="2803397" y="5551560"/>
              <a:ext cx="98194" cy="98194"/>
            </a:xfrm>
            <a:prstGeom prst="ellipse">
              <a:avLst/>
            </a:prstGeom>
            <a:solidFill>
              <a:srgbClr val="FA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8AAF773C-F3D6-6F4E-8216-CF43A28EF2AA}"/>
                </a:ext>
              </a:extLst>
            </p:cNvPr>
            <p:cNvSpPr/>
            <p:nvPr/>
          </p:nvSpPr>
          <p:spPr>
            <a:xfrm>
              <a:off x="2769429" y="5517592"/>
              <a:ext cx="166130" cy="166130"/>
            </a:xfrm>
            <a:prstGeom prst="ellipse">
              <a:avLst/>
            </a:prstGeom>
            <a:noFill/>
            <a:ln w="19050">
              <a:solidFill>
                <a:srgbClr val="FAB9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017646A0-C5BB-A44F-8036-55492DB4399A}"/>
                </a:ext>
              </a:extLst>
            </p:cNvPr>
            <p:cNvSpPr/>
            <p:nvPr/>
          </p:nvSpPr>
          <p:spPr>
            <a:xfrm>
              <a:off x="2726930" y="5475093"/>
              <a:ext cx="251128" cy="251128"/>
            </a:xfrm>
            <a:prstGeom prst="ellipse">
              <a:avLst/>
            </a:prstGeom>
            <a:noFill/>
            <a:ln w="19050">
              <a:solidFill>
                <a:srgbClr val="FAB9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F430A599-44D9-A44B-B4D4-F881B552512D}"/>
              </a:ext>
            </a:extLst>
          </p:cNvPr>
          <p:cNvGrpSpPr/>
          <p:nvPr/>
        </p:nvGrpSpPr>
        <p:grpSpPr>
          <a:xfrm>
            <a:off x="2726930" y="3292057"/>
            <a:ext cx="251128" cy="251128"/>
            <a:chOff x="2726930" y="5475093"/>
            <a:chExt cx="251128" cy="251128"/>
          </a:xfrm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B1F97FDC-E1D3-1547-9455-F826E38ABD37}"/>
                </a:ext>
              </a:extLst>
            </p:cNvPr>
            <p:cNvSpPr/>
            <p:nvPr/>
          </p:nvSpPr>
          <p:spPr>
            <a:xfrm flipV="1">
              <a:off x="2803397" y="5551560"/>
              <a:ext cx="98194" cy="98194"/>
            </a:xfrm>
            <a:prstGeom prst="ellipse">
              <a:avLst/>
            </a:prstGeom>
            <a:solidFill>
              <a:srgbClr val="FA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93211B76-2320-144D-9A00-6F7FE93436DC}"/>
                </a:ext>
              </a:extLst>
            </p:cNvPr>
            <p:cNvSpPr/>
            <p:nvPr/>
          </p:nvSpPr>
          <p:spPr>
            <a:xfrm>
              <a:off x="2769429" y="5517592"/>
              <a:ext cx="166130" cy="166130"/>
            </a:xfrm>
            <a:prstGeom prst="ellipse">
              <a:avLst/>
            </a:prstGeom>
            <a:noFill/>
            <a:ln w="19050">
              <a:solidFill>
                <a:srgbClr val="FAB9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0021AE5A-FF92-834F-9B7D-509AB740C63E}"/>
                </a:ext>
              </a:extLst>
            </p:cNvPr>
            <p:cNvSpPr/>
            <p:nvPr/>
          </p:nvSpPr>
          <p:spPr>
            <a:xfrm>
              <a:off x="2726930" y="5475093"/>
              <a:ext cx="251128" cy="251128"/>
            </a:xfrm>
            <a:prstGeom prst="ellipse">
              <a:avLst/>
            </a:prstGeom>
            <a:noFill/>
            <a:ln w="19050">
              <a:solidFill>
                <a:srgbClr val="FAB9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32A500A4-B1FA-B546-BCC0-6A7D2F6668F9}"/>
              </a:ext>
            </a:extLst>
          </p:cNvPr>
          <p:cNvGrpSpPr/>
          <p:nvPr/>
        </p:nvGrpSpPr>
        <p:grpSpPr>
          <a:xfrm>
            <a:off x="2726930" y="1043386"/>
            <a:ext cx="251128" cy="251128"/>
            <a:chOff x="2726930" y="5475093"/>
            <a:chExt cx="251128" cy="251128"/>
          </a:xfrm>
        </p:grpSpPr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FE1AD09E-3A78-9E4A-9EB2-540E39616919}"/>
                </a:ext>
              </a:extLst>
            </p:cNvPr>
            <p:cNvSpPr/>
            <p:nvPr/>
          </p:nvSpPr>
          <p:spPr>
            <a:xfrm flipV="1">
              <a:off x="2803397" y="5551560"/>
              <a:ext cx="98194" cy="98194"/>
            </a:xfrm>
            <a:prstGeom prst="ellipse">
              <a:avLst/>
            </a:prstGeom>
            <a:solidFill>
              <a:srgbClr val="FA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0B1E6DF1-3514-0143-B718-E7A9017226D0}"/>
                </a:ext>
              </a:extLst>
            </p:cNvPr>
            <p:cNvSpPr/>
            <p:nvPr/>
          </p:nvSpPr>
          <p:spPr>
            <a:xfrm>
              <a:off x="2769429" y="5517592"/>
              <a:ext cx="166130" cy="166130"/>
            </a:xfrm>
            <a:prstGeom prst="ellipse">
              <a:avLst/>
            </a:prstGeom>
            <a:noFill/>
            <a:ln w="19050">
              <a:solidFill>
                <a:srgbClr val="FAB9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49500EE7-167B-BA41-B13E-56B2E74E78C2}"/>
                </a:ext>
              </a:extLst>
            </p:cNvPr>
            <p:cNvSpPr/>
            <p:nvPr/>
          </p:nvSpPr>
          <p:spPr>
            <a:xfrm>
              <a:off x="2726930" y="5475093"/>
              <a:ext cx="251128" cy="251128"/>
            </a:xfrm>
            <a:prstGeom prst="ellipse">
              <a:avLst/>
            </a:prstGeom>
            <a:noFill/>
            <a:ln w="19050">
              <a:solidFill>
                <a:srgbClr val="FAB900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E7BD2622-B175-1147-9AB5-535EF7676258}"/>
              </a:ext>
            </a:extLst>
          </p:cNvPr>
          <p:cNvSpPr txBox="1"/>
          <p:nvPr/>
        </p:nvSpPr>
        <p:spPr>
          <a:xfrm>
            <a:off x="5717602" y="583158"/>
            <a:ext cx="1587935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pc="70" dirty="0" smtClean="0">
                <a:ln w="95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НАША ЦЕЛЬ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F888CB-FC9A-564C-BA9A-C2B8F3C86C13}"/>
              </a:ext>
            </a:extLst>
          </p:cNvPr>
          <p:cNvSpPr txBox="1"/>
          <p:nvPr/>
        </p:nvSpPr>
        <p:spPr>
          <a:xfrm>
            <a:off x="5717602" y="2993696"/>
            <a:ext cx="1311898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pc="70" dirty="0" smtClean="0">
                <a:ln w="95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НИУ ВШЭ</a:t>
            </a:r>
            <a:endParaRPr lang="en-US" spc="70" dirty="0">
              <a:ln w="9525" cap="sq">
                <a:solidFill>
                  <a:srgbClr val="FAB900"/>
                </a:solidFill>
                <a:miter lim="800000"/>
              </a:ln>
              <a:solidFill>
                <a:srgbClr val="FAB900"/>
              </a:solidFill>
              <a:latin typeface="HSE Sans" panose="02000000000000000000" pitchFamily="2" charset="0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5C512FE-B5AB-C045-A15D-1FFCA473048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l="87313" t="7117" r="9540" b="86235"/>
          <a:stretch/>
        </p:blipFill>
        <p:spPr>
          <a:xfrm>
            <a:off x="10645254" y="488070"/>
            <a:ext cx="383693" cy="45593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94FB0C75-5B7B-564C-A0DA-F79C1CD08BB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l="87313" t="43652" r="9540" b="50882"/>
          <a:stretch/>
        </p:blipFill>
        <p:spPr>
          <a:xfrm>
            <a:off x="10645254" y="2993696"/>
            <a:ext cx="383693" cy="374828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A40AE9F4-8BAF-2647-AEBC-9CAD73E4AE40}"/>
              </a:ext>
            </a:extLst>
          </p:cNvPr>
          <p:cNvSpPr txBox="1"/>
          <p:nvPr/>
        </p:nvSpPr>
        <p:spPr>
          <a:xfrm>
            <a:off x="5704902" y="1301946"/>
            <a:ext cx="5421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50" charset="-52"/>
              </a:rPr>
              <a:t>Стратегическая цель - расширение границ</a:t>
            </a:r>
            <a:endParaRPr lang="en-US" sz="1600" kern="800" dirty="0" smtClean="0">
              <a:solidFill>
                <a:schemeClr val="bg1"/>
              </a:solidFill>
              <a:latin typeface="HSE Sans" panose="02000000000000000000" pitchFamily="50" charset="-52"/>
            </a:endParaRPr>
          </a:p>
          <a:p>
            <a:pPr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50" charset="-52"/>
              </a:rPr>
              <a:t>российской науки и образования с помощью внедрения инновационных подходов, развития</a:t>
            </a:r>
            <a:r>
              <a:rPr lang="ru-RU" sz="1600" kern="800" dirty="0">
                <a:solidFill>
                  <a:schemeClr val="bg1"/>
                </a:solidFill>
                <a:latin typeface="HSE Sans" panose="02000000000000000000" pitchFamily="50" charset="-52"/>
              </a:rPr>
              <a:t> </a:t>
            </a: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50" charset="-52"/>
              </a:rPr>
              <a:t>глобального сотрудничества,</a:t>
            </a:r>
            <a:r>
              <a:rPr lang="en-US" sz="1600" kern="800" dirty="0" smtClean="0">
                <a:solidFill>
                  <a:schemeClr val="bg1"/>
                </a:solidFill>
                <a:latin typeface="HSE Sans" panose="02000000000000000000" pitchFamily="50" charset="-52"/>
              </a:rPr>
              <a:t> </a:t>
            </a: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50" charset="-52"/>
              </a:rPr>
              <a:t>развития талантов, а также содействие решению глобальных научных и социальных проблем</a:t>
            </a:r>
            <a:endParaRPr lang="ru-RU" sz="1600" kern="800" dirty="0">
              <a:solidFill>
                <a:schemeClr val="bg1"/>
              </a:solidFill>
              <a:latin typeface="HSE Sans" panose="02000000000000000000" pitchFamily="50" charset="-52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CD0D3A4-9301-914A-AD47-EA750568F0DA}"/>
              </a:ext>
            </a:extLst>
          </p:cNvPr>
          <p:cNvSpPr txBox="1"/>
          <p:nvPr/>
        </p:nvSpPr>
        <p:spPr>
          <a:xfrm>
            <a:off x="5901283" y="3587876"/>
            <a:ext cx="54248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обладает статусом </a:t>
            </a:r>
            <a:r>
              <a:rPr lang="ru-RU" sz="1600" b="1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национального исследовательского</a:t>
            </a:r>
          </a:p>
          <a:p>
            <a:pPr>
              <a:lnSpc>
                <a:spcPts val="1800"/>
              </a:lnSpc>
            </a:pPr>
            <a:r>
              <a:rPr lang="ru-RU" sz="1600" b="1" kern="800" dirty="0">
                <a:solidFill>
                  <a:schemeClr val="bg1"/>
                </a:solidFill>
                <a:latin typeface="HSE Sans" panose="02000000000000000000" pitchFamily="2" charset="0"/>
              </a:rPr>
              <a:t>университета </a:t>
            </a: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(всего </a:t>
            </a:r>
            <a:r>
              <a:rPr lang="ru-RU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в России 29 вузов </a:t>
            </a: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с таким статусом)</a:t>
            </a:r>
            <a:endParaRPr lang="ru-RU" sz="1600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2A25640-FA4E-4A4F-9BE8-ABAEDF0E197C}"/>
              </a:ext>
            </a:extLst>
          </p:cNvPr>
          <p:cNvSpPr txBox="1"/>
          <p:nvPr/>
        </p:nvSpPr>
        <p:spPr>
          <a:xfrm>
            <a:off x="5901283" y="4237366"/>
            <a:ext cx="52341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вошел </a:t>
            </a:r>
            <a:r>
              <a:rPr lang="ru-RU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в </a:t>
            </a:r>
            <a:r>
              <a:rPr lang="ru-RU" sz="1600" b="1" kern="800" dirty="0">
                <a:solidFill>
                  <a:schemeClr val="bg1"/>
                </a:solidFill>
                <a:latin typeface="HSE Sans" panose="02000000000000000000" pitchFamily="2" charset="0"/>
              </a:rPr>
              <a:t>топ-3</a:t>
            </a:r>
            <a:r>
              <a:rPr lang="ru-RU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 российских вузов</a:t>
            </a:r>
          </a:p>
          <a:p>
            <a:pPr>
              <a:lnSpc>
                <a:spcPts val="1800"/>
              </a:lnSpc>
            </a:pPr>
            <a:r>
              <a:rPr lang="ru-RU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по популярности </a:t>
            </a:r>
            <a:r>
              <a:rPr lang="ru-RU" sz="1600" b="1" kern="800" dirty="0">
                <a:solidFill>
                  <a:schemeClr val="bg1"/>
                </a:solidFill>
                <a:latin typeface="HSE Sans" panose="02000000000000000000" pitchFamily="2" charset="0"/>
              </a:rPr>
              <a:t>у абитуриентов </a:t>
            </a:r>
            <a:r>
              <a:rPr lang="ru-RU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в </a:t>
            </a:r>
            <a:r>
              <a:rPr lang="en-US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2023</a:t>
            </a:r>
            <a:r>
              <a:rPr lang="ru-RU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 году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BA683EA-289A-EE42-AE07-1E84E7CDD958}"/>
              </a:ext>
            </a:extLst>
          </p:cNvPr>
          <p:cNvSpPr txBox="1"/>
          <p:nvPr/>
        </p:nvSpPr>
        <p:spPr>
          <a:xfrm>
            <a:off x="5901283" y="4886856"/>
            <a:ext cx="631615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входит </a:t>
            </a:r>
            <a:r>
              <a:rPr lang="ru-RU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в число основных российских </a:t>
            </a: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университетов,</a:t>
            </a:r>
          </a:p>
          <a:p>
            <a:pPr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получающих специальную </a:t>
            </a:r>
            <a:r>
              <a:rPr lang="ru-RU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часть </a:t>
            </a: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гранта</a:t>
            </a:r>
          </a:p>
          <a:p>
            <a:pPr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в </a:t>
            </a:r>
            <a:r>
              <a:rPr lang="ru-RU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рамках </a:t>
            </a: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государственной программы </a:t>
            </a:r>
            <a:r>
              <a:rPr lang="ru-RU" sz="1600" b="1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«Приоритет 2030»</a:t>
            </a:r>
            <a:endParaRPr lang="ru-RU" sz="1600" b="1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DA77DF8-D98A-8943-9236-9BB56D8490A1}"/>
              </a:ext>
            </a:extLst>
          </p:cNvPr>
          <p:cNvGrpSpPr/>
          <p:nvPr/>
        </p:nvGrpSpPr>
        <p:grpSpPr>
          <a:xfrm>
            <a:off x="5806083" y="3701101"/>
            <a:ext cx="86400" cy="86400"/>
            <a:chOff x="4821585" y="3971648"/>
            <a:chExt cx="86400" cy="86400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1E5E684D-1F40-CB4E-8D72-C57EE7FD14DB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AEF6A216-CBB7-584A-A8D8-86676EA7A5B6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383E47B6-ACD3-BE4B-B720-0684F586B224}"/>
              </a:ext>
            </a:extLst>
          </p:cNvPr>
          <p:cNvGrpSpPr/>
          <p:nvPr/>
        </p:nvGrpSpPr>
        <p:grpSpPr>
          <a:xfrm>
            <a:off x="5806083" y="4348265"/>
            <a:ext cx="86400" cy="86400"/>
            <a:chOff x="4821585" y="3971648"/>
            <a:chExt cx="86400" cy="86400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405898F4-AF16-4C43-B73D-326BB40D3822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12A25B26-50B2-3645-A3C6-234FC86D1535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9F418DF9-43EF-ED4D-A048-AA9999E34419}"/>
              </a:ext>
            </a:extLst>
          </p:cNvPr>
          <p:cNvGrpSpPr/>
          <p:nvPr/>
        </p:nvGrpSpPr>
        <p:grpSpPr>
          <a:xfrm>
            <a:off x="5806083" y="5001867"/>
            <a:ext cx="86400" cy="86400"/>
            <a:chOff x="4821585" y="3971648"/>
            <a:chExt cx="86400" cy="86400"/>
          </a:xfrm>
        </p:grpSpPr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D1A90F8C-6AE9-EB49-B9F1-9C9BCF97722C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18E10D5A-C083-A84E-9531-1EFB8A37C674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4256F27A-8385-D84D-B0CB-EBE7015276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41330" t="38065" r="50796" b="54331"/>
          <a:stretch/>
        </p:blipFill>
        <p:spPr>
          <a:xfrm>
            <a:off x="1163053" y="1044208"/>
            <a:ext cx="324817" cy="310961"/>
          </a:xfrm>
          <a:prstGeom prst="rect">
            <a:avLst/>
          </a:prstGeom>
        </p:spPr>
      </p:pic>
      <p:sp>
        <p:nvSpPr>
          <p:cNvPr id="104" name="Скругленный прямоугольник 103">
            <a:hlinkClick r:id="rId14"/>
            <a:extLst>
              <a:ext uri="{FF2B5EF4-FFF2-40B4-BE49-F238E27FC236}">
                <a16:creationId xmlns:a16="http://schemas.microsoft.com/office/drawing/2014/main" id="{CDCA4386-EFCB-5F45-B52E-C571CA84D833}"/>
              </a:ext>
            </a:extLst>
          </p:cNvPr>
          <p:cNvSpPr/>
          <p:nvPr/>
        </p:nvSpPr>
        <p:spPr>
          <a:xfrm>
            <a:off x="10125469" y="5914179"/>
            <a:ext cx="1659546" cy="542466"/>
          </a:xfrm>
          <a:prstGeom prst="roundRect">
            <a:avLst>
              <a:gd name="adj" fmla="val 13435"/>
            </a:avLst>
          </a:prstGeom>
          <a:solidFill>
            <a:schemeClr val="bg1">
              <a:alpha val="10000"/>
            </a:schemeClr>
          </a:solidFill>
          <a:ln w="12700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" name="Рисунок 104">
            <a:hlinkClick r:id="rId15"/>
            <a:extLst>
              <a:ext uri="{FF2B5EF4-FFF2-40B4-BE49-F238E27FC236}">
                <a16:creationId xmlns:a16="http://schemas.microsoft.com/office/drawing/2014/main" id="{3803B17E-24FC-E14B-946B-D96097CA2C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103069" y="5988520"/>
            <a:ext cx="410874" cy="410874"/>
          </a:xfrm>
          <a:prstGeom prst="rect">
            <a:avLst/>
          </a:prstGeom>
        </p:spPr>
      </p:pic>
      <p:sp>
        <p:nvSpPr>
          <p:cNvPr id="106" name="TextBox 105">
            <a:hlinkClick r:id="rId14"/>
            <a:extLst>
              <a:ext uri="{FF2B5EF4-FFF2-40B4-BE49-F238E27FC236}">
                <a16:creationId xmlns:a16="http://schemas.microsoft.com/office/drawing/2014/main" id="{8BD44A8A-8608-1D42-92D1-EAE54794863B}"/>
              </a:ext>
            </a:extLst>
          </p:cNvPr>
          <p:cNvSpPr txBox="1"/>
          <p:nvPr/>
        </p:nvSpPr>
        <p:spPr>
          <a:xfrm>
            <a:off x="10465622" y="6045309"/>
            <a:ext cx="1369286" cy="329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Подробнее</a:t>
            </a:r>
            <a:endParaRPr lang="ru-RU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2" t="23298" r="32119" b="39051"/>
          <a:stretch/>
        </p:blipFill>
        <p:spPr>
          <a:xfrm>
            <a:off x="366710" y="4814946"/>
            <a:ext cx="1433146" cy="158400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052C440A-667A-E049-8515-FCC31DBFAF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9894" t="79360" r="89064" b="15731"/>
          <a:stretch/>
        </p:blipFill>
        <p:spPr>
          <a:xfrm>
            <a:off x="1203052" y="5442527"/>
            <a:ext cx="127007" cy="336698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4256F27A-8385-D84D-B0CB-EBE7015276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41330" t="39312" r="52310" b="54331"/>
          <a:stretch/>
        </p:blipFill>
        <p:spPr>
          <a:xfrm>
            <a:off x="1724168" y="3552967"/>
            <a:ext cx="268405" cy="26596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256F27A-8385-D84D-B0CB-EBE7015276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41330" t="41536" r="53673" b="54331"/>
          <a:stretch/>
        </p:blipFill>
        <p:spPr>
          <a:xfrm rot="1698113">
            <a:off x="206095" y="3305502"/>
            <a:ext cx="211509" cy="17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2EDF07FE-0364-364A-901E-463237D4DE3A}"/>
              </a:ext>
            </a:extLst>
          </p:cNvPr>
          <p:cNvSpPr/>
          <p:nvPr/>
        </p:nvSpPr>
        <p:spPr>
          <a:xfrm>
            <a:off x="195858" y="195488"/>
            <a:ext cx="11800285" cy="6467025"/>
          </a:xfrm>
          <a:prstGeom prst="roundRect">
            <a:avLst>
              <a:gd name="adj" fmla="val 1961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с двумя скругленными соседними углами 64">
            <a:extLst>
              <a:ext uri="{FF2B5EF4-FFF2-40B4-BE49-F238E27FC236}">
                <a16:creationId xmlns:a16="http://schemas.microsoft.com/office/drawing/2014/main" id="{3D9AA648-20E0-984D-AE84-02D1DA77DCC8}"/>
              </a:ext>
            </a:extLst>
          </p:cNvPr>
          <p:cNvSpPr/>
          <p:nvPr/>
        </p:nvSpPr>
        <p:spPr>
          <a:xfrm rot="10800000">
            <a:off x="3226311" y="195487"/>
            <a:ext cx="2654249" cy="3096000"/>
          </a:xfrm>
          <a:prstGeom prst="round2SameRect">
            <a:avLst>
              <a:gd name="adj1" fmla="val 6588"/>
              <a:gd name="adj2" fmla="val 0"/>
            </a:avLst>
          </a:prstGeom>
          <a:gradFill flip="none" rotWithShape="1">
            <a:gsLst>
              <a:gs pos="10000">
                <a:srgbClr val="0F2D69"/>
              </a:gs>
              <a:gs pos="100000">
                <a:srgbClr val="374B9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с двумя скругленными соседними углами 66">
            <a:extLst>
              <a:ext uri="{FF2B5EF4-FFF2-40B4-BE49-F238E27FC236}">
                <a16:creationId xmlns:a16="http://schemas.microsoft.com/office/drawing/2014/main" id="{AE13A553-779A-4D47-9F35-E9E990B58EB3}"/>
              </a:ext>
            </a:extLst>
          </p:cNvPr>
          <p:cNvSpPr/>
          <p:nvPr/>
        </p:nvSpPr>
        <p:spPr>
          <a:xfrm rot="10800000">
            <a:off x="6156035" y="195487"/>
            <a:ext cx="2654249" cy="3096000"/>
          </a:xfrm>
          <a:prstGeom prst="round2SameRect">
            <a:avLst>
              <a:gd name="adj1" fmla="val 6588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с двумя скругленными соседними углами 82">
            <a:extLst>
              <a:ext uri="{FF2B5EF4-FFF2-40B4-BE49-F238E27FC236}">
                <a16:creationId xmlns:a16="http://schemas.microsoft.com/office/drawing/2014/main" id="{BAB98D2A-B91F-9C45-8247-4CEFE8DEE354}"/>
              </a:ext>
            </a:extLst>
          </p:cNvPr>
          <p:cNvSpPr/>
          <p:nvPr/>
        </p:nvSpPr>
        <p:spPr>
          <a:xfrm rot="10800000">
            <a:off x="9076089" y="195487"/>
            <a:ext cx="2654249" cy="3096000"/>
          </a:xfrm>
          <a:prstGeom prst="round2SameRect">
            <a:avLst>
              <a:gd name="adj1" fmla="val 6588"/>
              <a:gd name="adj2" fmla="val 0"/>
            </a:avLst>
          </a:prstGeom>
          <a:gradFill flip="none" rotWithShape="1">
            <a:gsLst>
              <a:gs pos="10000">
                <a:srgbClr val="0F2D69"/>
              </a:gs>
              <a:gs pos="100000">
                <a:srgbClr val="374B9B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с двумя скругленными соседними углами 83">
            <a:extLst>
              <a:ext uri="{FF2B5EF4-FFF2-40B4-BE49-F238E27FC236}">
                <a16:creationId xmlns:a16="http://schemas.microsoft.com/office/drawing/2014/main" id="{218127C8-35B9-C64C-A23A-219D333F8981}"/>
              </a:ext>
            </a:extLst>
          </p:cNvPr>
          <p:cNvSpPr/>
          <p:nvPr/>
        </p:nvSpPr>
        <p:spPr>
          <a:xfrm>
            <a:off x="3226311" y="3566513"/>
            <a:ext cx="2654249" cy="3096000"/>
          </a:xfrm>
          <a:prstGeom prst="round2SameRect">
            <a:avLst>
              <a:gd name="adj1" fmla="val 6588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с двумя скругленными соседними углами 84">
            <a:extLst>
              <a:ext uri="{FF2B5EF4-FFF2-40B4-BE49-F238E27FC236}">
                <a16:creationId xmlns:a16="http://schemas.microsoft.com/office/drawing/2014/main" id="{77E5F483-D586-2E49-A39D-6E49E33D05A7}"/>
              </a:ext>
            </a:extLst>
          </p:cNvPr>
          <p:cNvSpPr/>
          <p:nvPr/>
        </p:nvSpPr>
        <p:spPr>
          <a:xfrm>
            <a:off x="6156035" y="3566513"/>
            <a:ext cx="2654249" cy="3096000"/>
          </a:xfrm>
          <a:prstGeom prst="round2SameRect">
            <a:avLst>
              <a:gd name="adj1" fmla="val 6588"/>
              <a:gd name="adj2" fmla="val 0"/>
            </a:avLst>
          </a:prstGeom>
          <a:gradFill flip="none" rotWithShape="1"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с двумя скругленными соседними углами 85">
            <a:extLst>
              <a:ext uri="{FF2B5EF4-FFF2-40B4-BE49-F238E27FC236}">
                <a16:creationId xmlns:a16="http://schemas.microsoft.com/office/drawing/2014/main" id="{FCE4560A-3F5E-F14E-9661-B028047BA577}"/>
              </a:ext>
            </a:extLst>
          </p:cNvPr>
          <p:cNvSpPr/>
          <p:nvPr/>
        </p:nvSpPr>
        <p:spPr>
          <a:xfrm>
            <a:off x="9076089" y="3566513"/>
            <a:ext cx="2654249" cy="3096000"/>
          </a:xfrm>
          <a:prstGeom prst="round2SameRect">
            <a:avLst>
              <a:gd name="adj1" fmla="val 6588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BB4473A0-CD0F-194E-87A2-77376D8A3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1350" t="51728" r="47132" b="36754"/>
          <a:stretch/>
        </p:blipFill>
        <p:spPr>
          <a:xfrm>
            <a:off x="6789384" y="4185493"/>
            <a:ext cx="1220944" cy="1220944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C5A701A0-FB98-5344-AF03-98AFFAAE2361}"/>
              </a:ext>
            </a:extLst>
          </p:cNvPr>
          <p:cNvSpPr txBox="1"/>
          <p:nvPr/>
        </p:nvSpPr>
        <p:spPr>
          <a:xfrm>
            <a:off x="9709753" y="5618883"/>
            <a:ext cx="13869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ч</a:t>
            </a: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естность</a:t>
            </a:r>
          </a:p>
          <a:p>
            <a:pPr algn="ctr"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и </a:t>
            </a:r>
            <a:r>
              <a:rPr lang="ru-RU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открытость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5A663D1-591C-E74A-AFE5-659574322EE9}"/>
              </a:ext>
            </a:extLst>
          </p:cNvPr>
          <p:cNvSpPr txBox="1"/>
          <p:nvPr/>
        </p:nvSpPr>
        <p:spPr>
          <a:xfrm>
            <a:off x="6441848" y="5618882"/>
            <a:ext cx="20826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сотрудничество</a:t>
            </a:r>
          </a:p>
          <a:p>
            <a:pPr algn="ctr"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и</a:t>
            </a:r>
          </a:p>
          <a:p>
            <a:pPr algn="ctr"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заинтересованность</a:t>
            </a:r>
          </a:p>
          <a:p>
            <a:pPr algn="ctr"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друг </a:t>
            </a:r>
            <a:r>
              <a:rPr lang="ru-RU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в друге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3E35A46-4D2C-5A4B-BB0A-B9FDD70EB7E6}"/>
              </a:ext>
            </a:extLst>
          </p:cNvPr>
          <p:cNvSpPr txBox="1"/>
          <p:nvPr/>
        </p:nvSpPr>
        <p:spPr>
          <a:xfrm>
            <a:off x="3404328" y="5618882"/>
            <a:ext cx="22958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активная</a:t>
            </a:r>
          </a:p>
          <a:p>
            <a:pPr algn="ctr"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общественная </a:t>
            </a:r>
            <a:r>
              <a:rPr lang="ru-RU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позиция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EE36023-CBBC-3549-8AAC-BFD1F6249346}"/>
              </a:ext>
            </a:extLst>
          </p:cNvPr>
          <p:cNvSpPr txBox="1"/>
          <p:nvPr/>
        </p:nvSpPr>
        <p:spPr>
          <a:xfrm>
            <a:off x="9162327" y="2244797"/>
            <a:ext cx="248177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профессионализм,</a:t>
            </a:r>
          </a:p>
          <a:p>
            <a:pPr algn="ctr"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требовательность </a:t>
            </a:r>
            <a:r>
              <a:rPr lang="ru-RU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к </a:t>
            </a: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себе</a:t>
            </a:r>
          </a:p>
          <a:p>
            <a:pPr algn="ctr"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и </a:t>
            </a:r>
            <a:r>
              <a:rPr lang="ru-RU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ответственность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273674C1-411F-CD44-9E19-DF78F04567D1}"/>
              </a:ext>
            </a:extLst>
          </p:cNvPr>
          <p:cNvSpPr txBox="1"/>
          <p:nvPr/>
        </p:nvSpPr>
        <p:spPr>
          <a:xfrm>
            <a:off x="6836187" y="2244796"/>
            <a:ext cx="12939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с</a:t>
            </a: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тремление</a:t>
            </a:r>
          </a:p>
          <a:p>
            <a:pPr algn="ctr"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к </a:t>
            </a:r>
            <a:r>
              <a:rPr lang="ru-RU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истине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EBB3CC2-431B-DA46-B84C-CEA4C7BF9D66}"/>
              </a:ext>
            </a:extLst>
          </p:cNvPr>
          <p:cNvSpPr txBox="1"/>
          <p:nvPr/>
        </p:nvSpPr>
        <p:spPr>
          <a:xfrm>
            <a:off x="3220786" y="2244796"/>
            <a:ext cx="26629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академическая </a:t>
            </a: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свобода</a:t>
            </a:r>
          </a:p>
          <a:p>
            <a:pPr algn="ctr"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и</a:t>
            </a:r>
          </a:p>
          <a:p>
            <a:pPr algn="ctr">
              <a:lnSpc>
                <a:spcPts val="1800"/>
              </a:lnSpc>
            </a:pPr>
            <a:r>
              <a:rPr lang="ru-RU" sz="16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политический </a:t>
            </a:r>
            <a:r>
              <a:rPr lang="ru-RU" sz="1600" kern="800" dirty="0">
                <a:solidFill>
                  <a:schemeClr val="bg1"/>
                </a:solidFill>
                <a:latin typeface="HSE Sans" panose="02000000000000000000" pitchFamily="2" charset="0"/>
              </a:rPr>
              <a:t>нейтралитет</a:t>
            </a:r>
          </a:p>
        </p:txBody>
      </p:sp>
      <p:sp>
        <p:nvSpPr>
          <p:cNvPr id="158" name="Овал 157">
            <a:extLst>
              <a:ext uri="{FF2B5EF4-FFF2-40B4-BE49-F238E27FC236}">
                <a16:creationId xmlns:a16="http://schemas.microsoft.com/office/drawing/2014/main" id="{6B5BF801-0129-D24B-939E-EBCFD64F53FD}"/>
              </a:ext>
            </a:extLst>
          </p:cNvPr>
          <p:cNvSpPr/>
          <p:nvPr/>
        </p:nvSpPr>
        <p:spPr>
          <a:xfrm flipH="1">
            <a:off x="4123866" y="3822074"/>
            <a:ext cx="86400" cy="86400"/>
          </a:xfrm>
          <a:prstGeom prst="ellipse">
            <a:avLst/>
          </a:prstGeom>
          <a:solidFill>
            <a:srgbClr val="FAB900"/>
          </a:solidFill>
          <a:ln w="9525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Овал 158">
            <a:extLst>
              <a:ext uri="{FF2B5EF4-FFF2-40B4-BE49-F238E27FC236}">
                <a16:creationId xmlns:a16="http://schemas.microsoft.com/office/drawing/2014/main" id="{C68856D3-39E6-0144-A6F8-F5A04FA1A353}"/>
              </a:ext>
            </a:extLst>
          </p:cNvPr>
          <p:cNvSpPr/>
          <p:nvPr/>
        </p:nvSpPr>
        <p:spPr>
          <a:xfrm flipH="1">
            <a:off x="4278217" y="3822074"/>
            <a:ext cx="86400" cy="86400"/>
          </a:xfrm>
          <a:prstGeom prst="ellipse">
            <a:avLst/>
          </a:prstGeom>
          <a:solidFill>
            <a:srgbClr val="FAB900"/>
          </a:solidFill>
          <a:ln w="9525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Овал 159">
            <a:extLst>
              <a:ext uri="{FF2B5EF4-FFF2-40B4-BE49-F238E27FC236}">
                <a16:creationId xmlns:a16="http://schemas.microsoft.com/office/drawing/2014/main" id="{6F482067-7A97-6A41-A338-BADF37EB21C8}"/>
              </a:ext>
            </a:extLst>
          </p:cNvPr>
          <p:cNvSpPr/>
          <p:nvPr/>
        </p:nvSpPr>
        <p:spPr>
          <a:xfrm flipH="1">
            <a:off x="4432568" y="3822074"/>
            <a:ext cx="86400" cy="86400"/>
          </a:xfrm>
          <a:prstGeom prst="ellipse">
            <a:avLst/>
          </a:prstGeom>
          <a:noFill/>
          <a:ln w="952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115B48D7-F12F-1849-BF48-2014BD1CB347}"/>
              </a:ext>
            </a:extLst>
          </p:cNvPr>
          <p:cNvSpPr/>
          <p:nvPr/>
        </p:nvSpPr>
        <p:spPr>
          <a:xfrm flipH="1">
            <a:off x="4586919" y="3822074"/>
            <a:ext cx="86400" cy="86400"/>
          </a:xfrm>
          <a:prstGeom prst="ellipse">
            <a:avLst/>
          </a:prstGeom>
          <a:noFill/>
          <a:ln w="952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Овал 161">
            <a:extLst>
              <a:ext uri="{FF2B5EF4-FFF2-40B4-BE49-F238E27FC236}">
                <a16:creationId xmlns:a16="http://schemas.microsoft.com/office/drawing/2014/main" id="{E265884A-D695-364A-BDDA-E6D1BD39F641}"/>
              </a:ext>
            </a:extLst>
          </p:cNvPr>
          <p:cNvSpPr/>
          <p:nvPr/>
        </p:nvSpPr>
        <p:spPr>
          <a:xfrm flipH="1">
            <a:off x="4741270" y="3822074"/>
            <a:ext cx="86400" cy="86400"/>
          </a:xfrm>
          <a:prstGeom prst="ellipse">
            <a:avLst/>
          </a:prstGeom>
          <a:noFill/>
          <a:ln w="952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Овал 162">
            <a:extLst>
              <a:ext uri="{FF2B5EF4-FFF2-40B4-BE49-F238E27FC236}">
                <a16:creationId xmlns:a16="http://schemas.microsoft.com/office/drawing/2014/main" id="{C5316BE5-457D-534B-A6D4-CA08573C8977}"/>
              </a:ext>
            </a:extLst>
          </p:cNvPr>
          <p:cNvSpPr/>
          <p:nvPr/>
        </p:nvSpPr>
        <p:spPr>
          <a:xfrm flipH="1">
            <a:off x="4895621" y="3822074"/>
            <a:ext cx="86400" cy="86400"/>
          </a:xfrm>
          <a:prstGeom prst="ellipse">
            <a:avLst/>
          </a:prstGeom>
          <a:noFill/>
          <a:ln w="952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Овал 164">
            <a:extLst>
              <a:ext uri="{FF2B5EF4-FFF2-40B4-BE49-F238E27FC236}">
                <a16:creationId xmlns:a16="http://schemas.microsoft.com/office/drawing/2014/main" id="{3787BD17-2303-5F46-B143-9885F4EFC744}"/>
              </a:ext>
            </a:extLst>
          </p:cNvPr>
          <p:cNvSpPr/>
          <p:nvPr/>
        </p:nvSpPr>
        <p:spPr>
          <a:xfrm flipH="1">
            <a:off x="7045601" y="3822074"/>
            <a:ext cx="86400" cy="86400"/>
          </a:xfrm>
          <a:prstGeom prst="ellipse">
            <a:avLst/>
          </a:prstGeom>
          <a:solidFill>
            <a:srgbClr val="FAB900"/>
          </a:solidFill>
          <a:ln w="9525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AAC76A70-235A-D549-B10A-BE3122AE6418}"/>
              </a:ext>
            </a:extLst>
          </p:cNvPr>
          <p:cNvSpPr/>
          <p:nvPr/>
        </p:nvSpPr>
        <p:spPr>
          <a:xfrm flipH="1">
            <a:off x="7199952" y="3822074"/>
            <a:ext cx="86400" cy="86400"/>
          </a:xfrm>
          <a:prstGeom prst="ellipse">
            <a:avLst/>
          </a:prstGeom>
          <a:solidFill>
            <a:srgbClr val="FAB900"/>
          </a:solidFill>
          <a:ln w="9525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Овал 166">
            <a:extLst>
              <a:ext uri="{FF2B5EF4-FFF2-40B4-BE49-F238E27FC236}">
                <a16:creationId xmlns:a16="http://schemas.microsoft.com/office/drawing/2014/main" id="{FA71BDCD-1A69-A44D-A7D8-8CD58B26CFEB}"/>
              </a:ext>
            </a:extLst>
          </p:cNvPr>
          <p:cNvSpPr/>
          <p:nvPr/>
        </p:nvSpPr>
        <p:spPr>
          <a:xfrm flipH="1">
            <a:off x="7354303" y="3822074"/>
            <a:ext cx="86400" cy="86400"/>
          </a:xfrm>
          <a:prstGeom prst="ellipse">
            <a:avLst/>
          </a:prstGeom>
          <a:solidFill>
            <a:srgbClr val="FAB900"/>
          </a:solidFill>
          <a:ln w="9525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Овал 167">
            <a:extLst>
              <a:ext uri="{FF2B5EF4-FFF2-40B4-BE49-F238E27FC236}">
                <a16:creationId xmlns:a16="http://schemas.microsoft.com/office/drawing/2014/main" id="{DA4B1C25-4DAA-3848-8632-BFDD3CFCF94B}"/>
              </a:ext>
            </a:extLst>
          </p:cNvPr>
          <p:cNvSpPr/>
          <p:nvPr/>
        </p:nvSpPr>
        <p:spPr>
          <a:xfrm flipH="1">
            <a:off x="7508654" y="3822074"/>
            <a:ext cx="86400" cy="86400"/>
          </a:xfrm>
          <a:prstGeom prst="ellipse">
            <a:avLst/>
          </a:prstGeom>
          <a:solidFill>
            <a:srgbClr val="FAB900"/>
          </a:solidFill>
          <a:ln w="9525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Овал 168">
            <a:extLst>
              <a:ext uri="{FF2B5EF4-FFF2-40B4-BE49-F238E27FC236}">
                <a16:creationId xmlns:a16="http://schemas.microsoft.com/office/drawing/2014/main" id="{25EB3A27-6E13-204F-B015-BECA472A1124}"/>
              </a:ext>
            </a:extLst>
          </p:cNvPr>
          <p:cNvSpPr/>
          <p:nvPr/>
        </p:nvSpPr>
        <p:spPr>
          <a:xfrm flipH="1">
            <a:off x="7663005" y="3822074"/>
            <a:ext cx="86400" cy="86400"/>
          </a:xfrm>
          <a:prstGeom prst="ellipse">
            <a:avLst/>
          </a:prstGeom>
          <a:noFill/>
          <a:ln w="952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Овал 169">
            <a:extLst>
              <a:ext uri="{FF2B5EF4-FFF2-40B4-BE49-F238E27FC236}">
                <a16:creationId xmlns:a16="http://schemas.microsoft.com/office/drawing/2014/main" id="{F45D08DD-5A95-F642-A883-39A87F6221AF}"/>
              </a:ext>
            </a:extLst>
          </p:cNvPr>
          <p:cNvSpPr/>
          <p:nvPr/>
        </p:nvSpPr>
        <p:spPr>
          <a:xfrm flipH="1">
            <a:off x="7817356" y="3822074"/>
            <a:ext cx="86400" cy="86400"/>
          </a:xfrm>
          <a:prstGeom prst="ellipse">
            <a:avLst/>
          </a:prstGeom>
          <a:noFill/>
          <a:ln w="952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Овал 171">
            <a:extLst>
              <a:ext uri="{FF2B5EF4-FFF2-40B4-BE49-F238E27FC236}">
                <a16:creationId xmlns:a16="http://schemas.microsoft.com/office/drawing/2014/main" id="{1234AF69-0AE5-3F4E-8AB5-B75E06DF3B40}"/>
              </a:ext>
            </a:extLst>
          </p:cNvPr>
          <p:cNvSpPr/>
          <p:nvPr/>
        </p:nvSpPr>
        <p:spPr>
          <a:xfrm flipH="1">
            <a:off x="9974134" y="3822074"/>
            <a:ext cx="86400" cy="86400"/>
          </a:xfrm>
          <a:prstGeom prst="ellipse">
            <a:avLst/>
          </a:prstGeom>
          <a:solidFill>
            <a:srgbClr val="FAB900"/>
          </a:solidFill>
          <a:ln w="9525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3AF8C994-84BA-5C44-ADBE-06CFD9B461D7}"/>
              </a:ext>
            </a:extLst>
          </p:cNvPr>
          <p:cNvSpPr/>
          <p:nvPr/>
        </p:nvSpPr>
        <p:spPr>
          <a:xfrm flipH="1">
            <a:off x="10128485" y="3822074"/>
            <a:ext cx="86400" cy="86400"/>
          </a:xfrm>
          <a:prstGeom prst="ellipse">
            <a:avLst/>
          </a:prstGeom>
          <a:solidFill>
            <a:srgbClr val="FAB900"/>
          </a:solidFill>
          <a:ln w="9525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4EB45DEF-6FB3-3C4A-877D-21018C2F25A1}"/>
              </a:ext>
            </a:extLst>
          </p:cNvPr>
          <p:cNvSpPr/>
          <p:nvPr/>
        </p:nvSpPr>
        <p:spPr>
          <a:xfrm flipH="1">
            <a:off x="10282836" y="3822074"/>
            <a:ext cx="86400" cy="86400"/>
          </a:xfrm>
          <a:prstGeom prst="ellipse">
            <a:avLst/>
          </a:prstGeom>
          <a:solidFill>
            <a:srgbClr val="FAB900"/>
          </a:solidFill>
          <a:ln w="9525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075CDA37-F71E-D24D-9E5B-0F4D1F651C71}"/>
              </a:ext>
            </a:extLst>
          </p:cNvPr>
          <p:cNvSpPr/>
          <p:nvPr/>
        </p:nvSpPr>
        <p:spPr>
          <a:xfrm flipH="1">
            <a:off x="10437187" y="3822074"/>
            <a:ext cx="86400" cy="86400"/>
          </a:xfrm>
          <a:prstGeom prst="ellipse">
            <a:avLst/>
          </a:prstGeom>
          <a:solidFill>
            <a:srgbClr val="FAB900"/>
          </a:solidFill>
          <a:ln w="9525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Овал 175">
            <a:extLst>
              <a:ext uri="{FF2B5EF4-FFF2-40B4-BE49-F238E27FC236}">
                <a16:creationId xmlns:a16="http://schemas.microsoft.com/office/drawing/2014/main" id="{D1B6AFC3-162D-F645-80CD-562E3FCE9FCA}"/>
              </a:ext>
            </a:extLst>
          </p:cNvPr>
          <p:cNvSpPr/>
          <p:nvPr/>
        </p:nvSpPr>
        <p:spPr>
          <a:xfrm flipH="1">
            <a:off x="10591538" y="3822074"/>
            <a:ext cx="86400" cy="86400"/>
          </a:xfrm>
          <a:prstGeom prst="ellipse">
            <a:avLst/>
          </a:prstGeom>
          <a:solidFill>
            <a:srgbClr val="FAB900"/>
          </a:solidFill>
          <a:ln w="9525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Овал 176">
            <a:extLst>
              <a:ext uri="{FF2B5EF4-FFF2-40B4-BE49-F238E27FC236}">
                <a16:creationId xmlns:a16="http://schemas.microsoft.com/office/drawing/2014/main" id="{0B609A8F-DA11-FB4B-949E-6DB72FF6CED1}"/>
              </a:ext>
            </a:extLst>
          </p:cNvPr>
          <p:cNvSpPr/>
          <p:nvPr/>
        </p:nvSpPr>
        <p:spPr>
          <a:xfrm flipH="1">
            <a:off x="10745889" y="3822074"/>
            <a:ext cx="86400" cy="86400"/>
          </a:xfrm>
          <a:prstGeom prst="ellipse">
            <a:avLst/>
          </a:prstGeom>
          <a:solidFill>
            <a:srgbClr val="FAB900"/>
          </a:solidFill>
          <a:ln w="9525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Овал 200">
            <a:extLst>
              <a:ext uri="{FF2B5EF4-FFF2-40B4-BE49-F238E27FC236}">
                <a16:creationId xmlns:a16="http://schemas.microsoft.com/office/drawing/2014/main" id="{D5BF9963-56A6-1846-BDEB-B6822D002F39}"/>
              </a:ext>
            </a:extLst>
          </p:cNvPr>
          <p:cNvSpPr/>
          <p:nvPr/>
        </p:nvSpPr>
        <p:spPr>
          <a:xfrm flipH="1">
            <a:off x="4123866" y="451049"/>
            <a:ext cx="86400" cy="86400"/>
          </a:xfrm>
          <a:prstGeom prst="ellipse">
            <a:avLst/>
          </a:prstGeom>
          <a:solidFill>
            <a:srgbClr val="FAB900"/>
          </a:solidFill>
          <a:ln w="9525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Овал 201">
            <a:extLst>
              <a:ext uri="{FF2B5EF4-FFF2-40B4-BE49-F238E27FC236}">
                <a16:creationId xmlns:a16="http://schemas.microsoft.com/office/drawing/2014/main" id="{4C4C3594-E0BD-4947-8A8D-61966D63F6A2}"/>
              </a:ext>
            </a:extLst>
          </p:cNvPr>
          <p:cNvSpPr/>
          <p:nvPr/>
        </p:nvSpPr>
        <p:spPr>
          <a:xfrm flipH="1">
            <a:off x="4278217" y="451049"/>
            <a:ext cx="86400" cy="86400"/>
          </a:xfrm>
          <a:prstGeom prst="ellipse">
            <a:avLst/>
          </a:prstGeom>
          <a:noFill/>
          <a:ln w="952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Овал 202">
            <a:extLst>
              <a:ext uri="{FF2B5EF4-FFF2-40B4-BE49-F238E27FC236}">
                <a16:creationId xmlns:a16="http://schemas.microsoft.com/office/drawing/2014/main" id="{83BB0F8E-044D-F74F-B1C8-86E99554E4F7}"/>
              </a:ext>
            </a:extLst>
          </p:cNvPr>
          <p:cNvSpPr/>
          <p:nvPr/>
        </p:nvSpPr>
        <p:spPr>
          <a:xfrm flipH="1">
            <a:off x="4432568" y="451049"/>
            <a:ext cx="86400" cy="86400"/>
          </a:xfrm>
          <a:prstGeom prst="ellipse">
            <a:avLst/>
          </a:prstGeom>
          <a:noFill/>
          <a:ln w="952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Овал 203">
            <a:extLst>
              <a:ext uri="{FF2B5EF4-FFF2-40B4-BE49-F238E27FC236}">
                <a16:creationId xmlns:a16="http://schemas.microsoft.com/office/drawing/2014/main" id="{913025C9-60B1-1148-AF29-AE16FEB9DD2C}"/>
              </a:ext>
            </a:extLst>
          </p:cNvPr>
          <p:cNvSpPr/>
          <p:nvPr/>
        </p:nvSpPr>
        <p:spPr>
          <a:xfrm flipH="1">
            <a:off x="4586919" y="451049"/>
            <a:ext cx="86400" cy="86400"/>
          </a:xfrm>
          <a:prstGeom prst="ellipse">
            <a:avLst/>
          </a:prstGeom>
          <a:noFill/>
          <a:ln w="952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Овал 204">
            <a:extLst>
              <a:ext uri="{FF2B5EF4-FFF2-40B4-BE49-F238E27FC236}">
                <a16:creationId xmlns:a16="http://schemas.microsoft.com/office/drawing/2014/main" id="{17EBD493-0994-6B4E-9BD7-1352E154E01C}"/>
              </a:ext>
            </a:extLst>
          </p:cNvPr>
          <p:cNvSpPr/>
          <p:nvPr/>
        </p:nvSpPr>
        <p:spPr>
          <a:xfrm flipH="1">
            <a:off x="4741270" y="451049"/>
            <a:ext cx="86400" cy="86400"/>
          </a:xfrm>
          <a:prstGeom prst="ellipse">
            <a:avLst/>
          </a:prstGeom>
          <a:noFill/>
          <a:ln w="952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Овал 205">
            <a:extLst>
              <a:ext uri="{FF2B5EF4-FFF2-40B4-BE49-F238E27FC236}">
                <a16:creationId xmlns:a16="http://schemas.microsoft.com/office/drawing/2014/main" id="{6B3A4C50-1820-A646-9CCB-C85319C71540}"/>
              </a:ext>
            </a:extLst>
          </p:cNvPr>
          <p:cNvSpPr/>
          <p:nvPr/>
        </p:nvSpPr>
        <p:spPr>
          <a:xfrm flipH="1">
            <a:off x="4895621" y="451049"/>
            <a:ext cx="86400" cy="86400"/>
          </a:xfrm>
          <a:prstGeom prst="ellipse">
            <a:avLst/>
          </a:prstGeom>
          <a:noFill/>
          <a:ln w="952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Овал 207">
            <a:extLst>
              <a:ext uri="{FF2B5EF4-FFF2-40B4-BE49-F238E27FC236}">
                <a16:creationId xmlns:a16="http://schemas.microsoft.com/office/drawing/2014/main" id="{4070F525-1392-A548-958B-E63FABE45418}"/>
              </a:ext>
            </a:extLst>
          </p:cNvPr>
          <p:cNvSpPr/>
          <p:nvPr/>
        </p:nvSpPr>
        <p:spPr>
          <a:xfrm flipH="1">
            <a:off x="7045601" y="451049"/>
            <a:ext cx="86400" cy="86400"/>
          </a:xfrm>
          <a:prstGeom prst="ellipse">
            <a:avLst/>
          </a:prstGeom>
          <a:solidFill>
            <a:srgbClr val="FAB900"/>
          </a:solidFill>
          <a:ln w="9525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Овал 208">
            <a:extLst>
              <a:ext uri="{FF2B5EF4-FFF2-40B4-BE49-F238E27FC236}">
                <a16:creationId xmlns:a16="http://schemas.microsoft.com/office/drawing/2014/main" id="{D717A0B1-7647-694F-81A1-359F253EE7C2}"/>
              </a:ext>
            </a:extLst>
          </p:cNvPr>
          <p:cNvSpPr/>
          <p:nvPr/>
        </p:nvSpPr>
        <p:spPr>
          <a:xfrm flipH="1">
            <a:off x="7199952" y="451049"/>
            <a:ext cx="86400" cy="86400"/>
          </a:xfrm>
          <a:prstGeom prst="ellipse">
            <a:avLst/>
          </a:prstGeom>
          <a:solidFill>
            <a:srgbClr val="FAB900"/>
          </a:solidFill>
          <a:ln w="9525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Овал 209">
            <a:extLst>
              <a:ext uri="{FF2B5EF4-FFF2-40B4-BE49-F238E27FC236}">
                <a16:creationId xmlns:a16="http://schemas.microsoft.com/office/drawing/2014/main" id="{898B2750-6459-E34B-A899-66C28480275B}"/>
              </a:ext>
            </a:extLst>
          </p:cNvPr>
          <p:cNvSpPr/>
          <p:nvPr/>
        </p:nvSpPr>
        <p:spPr>
          <a:xfrm flipH="1">
            <a:off x="7354303" y="451049"/>
            <a:ext cx="86400" cy="86400"/>
          </a:xfrm>
          <a:prstGeom prst="ellipse">
            <a:avLst/>
          </a:prstGeom>
          <a:solidFill>
            <a:srgbClr val="FAB900"/>
          </a:solidFill>
          <a:ln w="9525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Овал 210">
            <a:extLst>
              <a:ext uri="{FF2B5EF4-FFF2-40B4-BE49-F238E27FC236}">
                <a16:creationId xmlns:a16="http://schemas.microsoft.com/office/drawing/2014/main" id="{DBC9A43A-616A-2845-9C05-6A2D8A7167BF}"/>
              </a:ext>
            </a:extLst>
          </p:cNvPr>
          <p:cNvSpPr/>
          <p:nvPr/>
        </p:nvSpPr>
        <p:spPr>
          <a:xfrm flipH="1">
            <a:off x="7508654" y="451049"/>
            <a:ext cx="86400" cy="86400"/>
          </a:xfrm>
          <a:prstGeom prst="ellipse">
            <a:avLst/>
          </a:prstGeom>
          <a:noFill/>
          <a:ln w="952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Овал 211">
            <a:extLst>
              <a:ext uri="{FF2B5EF4-FFF2-40B4-BE49-F238E27FC236}">
                <a16:creationId xmlns:a16="http://schemas.microsoft.com/office/drawing/2014/main" id="{76A4C515-5516-574F-929B-562F7442B48C}"/>
              </a:ext>
            </a:extLst>
          </p:cNvPr>
          <p:cNvSpPr/>
          <p:nvPr/>
        </p:nvSpPr>
        <p:spPr>
          <a:xfrm flipH="1">
            <a:off x="7663005" y="451049"/>
            <a:ext cx="86400" cy="86400"/>
          </a:xfrm>
          <a:prstGeom prst="ellipse">
            <a:avLst/>
          </a:prstGeom>
          <a:noFill/>
          <a:ln w="952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Овал 212">
            <a:extLst>
              <a:ext uri="{FF2B5EF4-FFF2-40B4-BE49-F238E27FC236}">
                <a16:creationId xmlns:a16="http://schemas.microsoft.com/office/drawing/2014/main" id="{55411E51-51B2-8A45-A67F-F721A1A4BA64}"/>
              </a:ext>
            </a:extLst>
          </p:cNvPr>
          <p:cNvSpPr/>
          <p:nvPr/>
        </p:nvSpPr>
        <p:spPr>
          <a:xfrm flipH="1">
            <a:off x="7817356" y="451049"/>
            <a:ext cx="86400" cy="86400"/>
          </a:xfrm>
          <a:prstGeom prst="ellipse">
            <a:avLst/>
          </a:prstGeom>
          <a:noFill/>
          <a:ln w="952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Овал 214">
            <a:extLst>
              <a:ext uri="{FF2B5EF4-FFF2-40B4-BE49-F238E27FC236}">
                <a16:creationId xmlns:a16="http://schemas.microsoft.com/office/drawing/2014/main" id="{CCA7A98D-09A1-3F41-A318-01CDE21270E3}"/>
              </a:ext>
            </a:extLst>
          </p:cNvPr>
          <p:cNvSpPr/>
          <p:nvPr/>
        </p:nvSpPr>
        <p:spPr>
          <a:xfrm flipH="1">
            <a:off x="9974134" y="451049"/>
            <a:ext cx="86400" cy="86400"/>
          </a:xfrm>
          <a:prstGeom prst="ellipse">
            <a:avLst/>
          </a:prstGeom>
          <a:solidFill>
            <a:srgbClr val="FAB900"/>
          </a:solidFill>
          <a:ln w="9525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Овал 215">
            <a:extLst>
              <a:ext uri="{FF2B5EF4-FFF2-40B4-BE49-F238E27FC236}">
                <a16:creationId xmlns:a16="http://schemas.microsoft.com/office/drawing/2014/main" id="{9D95C6C7-C215-5045-A41B-321A103A91AD}"/>
              </a:ext>
            </a:extLst>
          </p:cNvPr>
          <p:cNvSpPr/>
          <p:nvPr/>
        </p:nvSpPr>
        <p:spPr>
          <a:xfrm flipH="1">
            <a:off x="10128485" y="451049"/>
            <a:ext cx="86400" cy="86400"/>
          </a:xfrm>
          <a:prstGeom prst="ellipse">
            <a:avLst/>
          </a:prstGeom>
          <a:solidFill>
            <a:srgbClr val="FAB900"/>
          </a:solidFill>
          <a:ln w="9525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Овал 216">
            <a:extLst>
              <a:ext uri="{FF2B5EF4-FFF2-40B4-BE49-F238E27FC236}">
                <a16:creationId xmlns:a16="http://schemas.microsoft.com/office/drawing/2014/main" id="{A74E533C-6E03-3C4F-B587-4EB1A6B507DE}"/>
              </a:ext>
            </a:extLst>
          </p:cNvPr>
          <p:cNvSpPr/>
          <p:nvPr/>
        </p:nvSpPr>
        <p:spPr>
          <a:xfrm flipH="1">
            <a:off x="10282836" y="451049"/>
            <a:ext cx="86400" cy="86400"/>
          </a:xfrm>
          <a:prstGeom prst="ellipse">
            <a:avLst/>
          </a:prstGeom>
          <a:solidFill>
            <a:srgbClr val="FAB900"/>
          </a:solidFill>
          <a:ln w="9525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Овал 217">
            <a:extLst>
              <a:ext uri="{FF2B5EF4-FFF2-40B4-BE49-F238E27FC236}">
                <a16:creationId xmlns:a16="http://schemas.microsoft.com/office/drawing/2014/main" id="{2FF559E6-B963-BF4C-8150-3D7315D37948}"/>
              </a:ext>
            </a:extLst>
          </p:cNvPr>
          <p:cNvSpPr/>
          <p:nvPr/>
        </p:nvSpPr>
        <p:spPr>
          <a:xfrm flipH="1">
            <a:off x="10437187" y="451049"/>
            <a:ext cx="86400" cy="86400"/>
          </a:xfrm>
          <a:prstGeom prst="ellipse">
            <a:avLst/>
          </a:prstGeom>
          <a:solidFill>
            <a:srgbClr val="FAB900"/>
          </a:solidFill>
          <a:ln w="9525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Овал 218">
            <a:extLst>
              <a:ext uri="{FF2B5EF4-FFF2-40B4-BE49-F238E27FC236}">
                <a16:creationId xmlns:a16="http://schemas.microsoft.com/office/drawing/2014/main" id="{B9D6B382-5EB1-CB4B-A8F7-66CC9170AA69}"/>
              </a:ext>
            </a:extLst>
          </p:cNvPr>
          <p:cNvSpPr/>
          <p:nvPr/>
        </p:nvSpPr>
        <p:spPr>
          <a:xfrm flipH="1">
            <a:off x="10591538" y="451049"/>
            <a:ext cx="86400" cy="86400"/>
          </a:xfrm>
          <a:prstGeom prst="ellipse">
            <a:avLst/>
          </a:prstGeom>
          <a:solidFill>
            <a:srgbClr val="FAB900"/>
          </a:solidFill>
          <a:ln w="9525">
            <a:solidFill>
              <a:srgbClr val="FAB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Овал 219">
            <a:extLst>
              <a:ext uri="{FF2B5EF4-FFF2-40B4-BE49-F238E27FC236}">
                <a16:creationId xmlns:a16="http://schemas.microsoft.com/office/drawing/2014/main" id="{320967F7-7A91-884E-9ED3-1297587501E8}"/>
              </a:ext>
            </a:extLst>
          </p:cNvPr>
          <p:cNvSpPr/>
          <p:nvPr/>
        </p:nvSpPr>
        <p:spPr>
          <a:xfrm flipH="1">
            <a:off x="10745889" y="451049"/>
            <a:ext cx="86400" cy="86400"/>
          </a:xfrm>
          <a:prstGeom prst="ellipse">
            <a:avLst/>
          </a:prstGeom>
          <a:noFill/>
          <a:ln w="952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5CAE1CD9-FAE4-9940-837B-F980D7429CD4}"/>
                  </a:ext>
                </a:extLst>
              </p14:cNvPr>
              <p14:cNvContentPartPr/>
              <p14:nvPr/>
            </p14:nvContentPartPr>
            <p14:xfrm>
              <a:off x="4178658" y="1118417"/>
              <a:ext cx="734760" cy="641160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5CAE1CD9-FAE4-9940-837B-F980D7429C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42658" y="1082417"/>
                <a:ext cx="806400" cy="71280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Овал 39">
            <a:extLst>
              <a:ext uri="{FF2B5EF4-FFF2-40B4-BE49-F238E27FC236}">
                <a16:creationId xmlns:a16="http://schemas.microsoft.com/office/drawing/2014/main" id="{A214817E-4F69-5947-BAC7-E39AF137DC4B}"/>
              </a:ext>
            </a:extLst>
          </p:cNvPr>
          <p:cNvSpPr/>
          <p:nvPr/>
        </p:nvSpPr>
        <p:spPr>
          <a:xfrm>
            <a:off x="7211307" y="1155700"/>
            <a:ext cx="528558" cy="528558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B3D383A5-CAE7-1146-85C6-8DA24D49F5F3}"/>
                  </a:ext>
                </a:extLst>
              </p14:cNvPr>
              <p14:cNvContentPartPr/>
              <p14:nvPr/>
            </p14:nvContentPartPr>
            <p14:xfrm>
              <a:off x="10028982" y="1327993"/>
              <a:ext cx="750240" cy="332280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B3D383A5-CAE7-1146-85C6-8DA24D49F5F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92982" y="1292353"/>
                <a:ext cx="82188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EB1750BF-F54D-E949-8395-FEB217F3820F}"/>
                  </a:ext>
                </a:extLst>
              </p14:cNvPr>
              <p14:cNvContentPartPr/>
              <p14:nvPr/>
            </p14:nvContentPartPr>
            <p14:xfrm>
              <a:off x="10155289" y="4372071"/>
              <a:ext cx="485640" cy="393840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EB1750BF-F54D-E949-8395-FEB217F3820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19289" y="4336431"/>
                <a:ext cx="55728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7" name="Рукописный ввод 226">
                <a:extLst>
                  <a:ext uri="{FF2B5EF4-FFF2-40B4-BE49-F238E27FC236}">
                    <a16:creationId xmlns:a16="http://schemas.microsoft.com/office/drawing/2014/main" id="{46CDED43-4535-8A4A-8C31-0861C18BDB82}"/>
                  </a:ext>
                </a:extLst>
              </p14:cNvPr>
              <p14:cNvContentPartPr/>
              <p14:nvPr/>
            </p14:nvContentPartPr>
            <p14:xfrm>
              <a:off x="4357563" y="4536462"/>
              <a:ext cx="368640" cy="357840"/>
            </p14:xfrm>
          </p:contentPart>
        </mc:Choice>
        <mc:Fallback xmlns="">
          <p:pic>
            <p:nvPicPr>
              <p:cNvPr id="227" name="Рукописный ввод 226">
                <a:extLst>
                  <a:ext uri="{FF2B5EF4-FFF2-40B4-BE49-F238E27FC236}">
                    <a16:creationId xmlns:a16="http://schemas.microsoft.com/office/drawing/2014/main" id="{46CDED43-4535-8A4A-8C31-0861C18BDB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21923" y="4500462"/>
                <a:ext cx="440280" cy="429480"/>
              </a:xfrm>
              <a:prstGeom prst="rect">
                <a:avLst/>
              </a:prstGeom>
            </p:spPr>
          </p:pic>
        </mc:Fallback>
      </mc:AlternateContent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C5DCC097-C879-4E41-B0B1-944EC98A81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6004" t="51414" r="72478" b="37068"/>
          <a:stretch/>
        </p:blipFill>
        <p:spPr>
          <a:xfrm>
            <a:off x="3983532" y="4183365"/>
            <a:ext cx="1220944" cy="1220944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98F91014-9602-6840-B650-502A4699CF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5962" t="32532" r="72520" b="55950"/>
          <a:stretch/>
        </p:blipFill>
        <p:spPr>
          <a:xfrm>
            <a:off x="3982844" y="794793"/>
            <a:ext cx="1220944" cy="1220944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E995E4BA-CF8F-5F41-A577-1B2B8145A3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2371" t="32144" r="46111" b="56338"/>
          <a:stretch/>
        </p:blipFill>
        <p:spPr>
          <a:xfrm>
            <a:off x="6864207" y="785649"/>
            <a:ext cx="1220944" cy="1220944"/>
          </a:xfrm>
          <a:prstGeom prst="rect">
            <a:avLst/>
          </a:prstGeom>
        </p:spPr>
      </p:pic>
      <p:sp>
        <p:nvSpPr>
          <p:cNvPr id="228" name="Овал 227">
            <a:extLst>
              <a:ext uri="{FF2B5EF4-FFF2-40B4-BE49-F238E27FC236}">
                <a16:creationId xmlns:a16="http://schemas.microsoft.com/office/drawing/2014/main" id="{027F1C4A-9797-E840-B3B9-30B863391886}"/>
              </a:ext>
            </a:extLst>
          </p:cNvPr>
          <p:cNvSpPr/>
          <p:nvPr/>
        </p:nvSpPr>
        <p:spPr>
          <a:xfrm>
            <a:off x="7382793" y="4691151"/>
            <a:ext cx="183218" cy="183218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Овал 228">
            <a:extLst>
              <a:ext uri="{FF2B5EF4-FFF2-40B4-BE49-F238E27FC236}">
                <a16:creationId xmlns:a16="http://schemas.microsoft.com/office/drawing/2014/main" id="{514CCF4D-A435-B942-9351-2E31E23E8F44}"/>
              </a:ext>
            </a:extLst>
          </p:cNvPr>
          <p:cNvSpPr/>
          <p:nvPr/>
        </p:nvSpPr>
        <p:spPr>
          <a:xfrm>
            <a:off x="7693154" y="5002012"/>
            <a:ext cx="103915" cy="103915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0" name="Овал 229">
            <a:extLst>
              <a:ext uri="{FF2B5EF4-FFF2-40B4-BE49-F238E27FC236}">
                <a16:creationId xmlns:a16="http://schemas.microsoft.com/office/drawing/2014/main" id="{77E72222-9DBF-1944-84C8-56D0B9E10C5B}"/>
              </a:ext>
            </a:extLst>
          </p:cNvPr>
          <p:cNvSpPr/>
          <p:nvPr/>
        </p:nvSpPr>
        <p:spPr>
          <a:xfrm>
            <a:off x="7143701" y="5002011"/>
            <a:ext cx="103915" cy="103915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Овал 230">
            <a:extLst>
              <a:ext uri="{FF2B5EF4-FFF2-40B4-BE49-F238E27FC236}">
                <a16:creationId xmlns:a16="http://schemas.microsoft.com/office/drawing/2014/main" id="{E79CA3A6-1A84-A84C-A2AB-1764B1B79510}"/>
              </a:ext>
            </a:extLst>
          </p:cNvPr>
          <p:cNvSpPr/>
          <p:nvPr/>
        </p:nvSpPr>
        <p:spPr>
          <a:xfrm>
            <a:off x="7147994" y="4456490"/>
            <a:ext cx="103915" cy="103915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Овал 231">
            <a:extLst>
              <a:ext uri="{FF2B5EF4-FFF2-40B4-BE49-F238E27FC236}">
                <a16:creationId xmlns:a16="http://schemas.microsoft.com/office/drawing/2014/main" id="{1779C056-421E-C944-8157-67F00DAD84C9}"/>
              </a:ext>
            </a:extLst>
          </p:cNvPr>
          <p:cNvSpPr/>
          <p:nvPr/>
        </p:nvSpPr>
        <p:spPr>
          <a:xfrm>
            <a:off x="7696690" y="4458132"/>
            <a:ext cx="103915" cy="103915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" name="Рисунок 234">
            <a:extLst>
              <a:ext uri="{FF2B5EF4-FFF2-40B4-BE49-F238E27FC236}">
                <a16:creationId xmlns:a16="http://schemas.microsoft.com/office/drawing/2014/main" id="{BE8AD71A-6F70-844C-B029-16270CE1B20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69352" t="50713" r="18857" b="37496"/>
          <a:stretch/>
        </p:blipFill>
        <p:spPr>
          <a:xfrm>
            <a:off x="9783204" y="4152578"/>
            <a:ext cx="1253364" cy="1253362"/>
          </a:xfrm>
          <a:prstGeom prst="rect">
            <a:avLst/>
          </a:prstGeom>
        </p:spPr>
      </p:pic>
      <p:sp>
        <p:nvSpPr>
          <p:cNvPr id="236" name="TextBox 235">
            <a:extLst>
              <a:ext uri="{FF2B5EF4-FFF2-40B4-BE49-F238E27FC236}">
                <a16:creationId xmlns:a16="http://schemas.microsoft.com/office/drawing/2014/main" id="{79B94AE9-F993-C949-81FE-8167B91A374C}"/>
              </a:ext>
            </a:extLst>
          </p:cNvPr>
          <p:cNvSpPr txBox="1"/>
          <p:nvPr/>
        </p:nvSpPr>
        <p:spPr>
          <a:xfrm>
            <a:off x="139042" y="1264590"/>
            <a:ext cx="3054682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7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НАШИ</a:t>
            </a:r>
            <a:endParaRPr lang="ru-RU" sz="7200" spc="70" dirty="0">
              <a:ln w="9525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241" name="Овал 240">
            <a:extLst>
              <a:ext uri="{FF2B5EF4-FFF2-40B4-BE49-F238E27FC236}">
                <a16:creationId xmlns:a16="http://schemas.microsoft.com/office/drawing/2014/main" id="{B1F8B212-EC6F-B244-8BF1-4BD09ED0C731}"/>
              </a:ext>
            </a:extLst>
          </p:cNvPr>
          <p:cNvSpPr/>
          <p:nvPr/>
        </p:nvSpPr>
        <p:spPr>
          <a:xfrm flipV="1">
            <a:off x="1534221" y="5354625"/>
            <a:ext cx="98194" cy="98194"/>
          </a:xfrm>
          <a:prstGeom prst="ellipse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Овал 241">
            <a:extLst>
              <a:ext uri="{FF2B5EF4-FFF2-40B4-BE49-F238E27FC236}">
                <a16:creationId xmlns:a16="http://schemas.microsoft.com/office/drawing/2014/main" id="{E732E5AD-21A6-9D4B-B303-7FBD259B8175}"/>
              </a:ext>
            </a:extLst>
          </p:cNvPr>
          <p:cNvSpPr/>
          <p:nvPr/>
        </p:nvSpPr>
        <p:spPr>
          <a:xfrm>
            <a:off x="1500253" y="5320657"/>
            <a:ext cx="166130" cy="166130"/>
          </a:xfrm>
          <a:prstGeom prst="ellipse">
            <a:avLst/>
          </a:prstGeom>
          <a:noFill/>
          <a:ln w="19050">
            <a:solidFill>
              <a:srgbClr val="FAB9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Овал 242">
            <a:extLst>
              <a:ext uri="{FF2B5EF4-FFF2-40B4-BE49-F238E27FC236}">
                <a16:creationId xmlns:a16="http://schemas.microsoft.com/office/drawing/2014/main" id="{D212BD65-758F-8846-A98F-F71EF964D0B8}"/>
              </a:ext>
            </a:extLst>
          </p:cNvPr>
          <p:cNvSpPr/>
          <p:nvPr/>
        </p:nvSpPr>
        <p:spPr>
          <a:xfrm>
            <a:off x="1457754" y="5278158"/>
            <a:ext cx="251128" cy="251128"/>
          </a:xfrm>
          <a:prstGeom prst="ellipse">
            <a:avLst/>
          </a:prstGeom>
          <a:noFill/>
          <a:ln w="19050">
            <a:solidFill>
              <a:srgbClr val="FAB9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0" name="Прямая соединительная линия 239">
            <a:extLst>
              <a:ext uri="{FF2B5EF4-FFF2-40B4-BE49-F238E27FC236}">
                <a16:creationId xmlns:a16="http://schemas.microsoft.com/office/drawing/2014/main" id="{BDC1206E-B1C3-E241-9110-3CD7B45E92AF}"/>
              </a:ext>
            </a:extLst>
          </p:cNvPr>
          <p:cNvCxnSpPr>
            <a:cxnSpLocks/>
          </p:cNvCxnSpPr>
          <p:nvPr/>
        </p:nvCxnSpPr>
        <p:spPr>
          <a:xfrm>
            <a:off x="1583318" y="1886986"/>
            <a:ext cx="0" cy="3467639"/>
          </a:xfrm>
          <a:prstGeom prst="line">
            <a:avLst/>
          </a:prstGeom>
          <a:ln w="15875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>
            <a:extLst>
              <a:ext uri="{FF2B5EF4-FFF2-40B4-BE49-F238E27FC236}">
                <a16:creationId xmlns:a16="http://schemas.microsoft.com/office/drawing/2014/main" id="{CE5B7F24-C7F8-1648-970A-6AD0ACFF6932}"/>
              </a:ext>
            </a:extLst>
          </p:cNvPr>
          <p:cNvSpPr txBox="1"/>
          <p:nvPr/>
        </p:nvSpPr>
        <p:spPr>
          <a:xfrm>
            <a:off x="303320" y="5905296"/>
            <a:ext cx="2559996" cy="39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3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ЦЕННОСТИ</a:t>
            </a:r>
            <a:endParaRPr lang="ru-RU" sz="3200" spc="70" dirty="0">
              <a:ln w="9525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pic>
        <p:nvPicPr>
          <p:cNvPr id="247" name="Рисунок 246">
            <a:extLst>
              <a:ext uri="{FF2B5EF4-FFF2-40B4-BE49-F238E27FC236}">
                <a16:creationId xmlns:a16="http://schemas.microsoft.com/office/drawing/2014/main" id="{F5580487-A12D-B34A-82B9-557059F405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70497" t="32403" r="17985" b="56079"/>
          <a:stretch/>
        </p:blipFill>
        <p:spPr>
          <a:xfrm>
            <a:off x="9832839" y="742142"/>
            <a:ext cx="1241591" cy="124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301FF08-E698-F243-8C92-EFDAF45E6D52}"/>
              </a:ext>
            </a:extLst>
          </p:cNvPr>
          <p:cNvSpPr/>
          <p:nvPr/>
        </p:nvSpPr>
        <p:spPr>
          <a:xfrm>
            <a:off x="195858" y="195488"/>
            <a:ext cx="11800285" cy="6467025"/>
          </a:xfrm>
          <a:prstGeom prst="roundRect">
            <a:avLst>
              <a:gd name="adj" fmla="val 1961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85F6AF6E-8345-3E4A-B10B-58603F32A20A}"/>
              </a:ext>
            </a:extLst>
          </p:cNvPr>
          <p:cNvSpPr/>
          <p:nvPr/>
        </p:nvSpPr>
        <p:spPr>
          <a:xfrm>
            <a:off x="425509" y="1513302"/>
            <a:ext cx="3636000" cy="4365722"/>
          </a:xfrm>
          <a:prstGeom prst="roundRect">
            <a:avLst>
              <a:gd name="adj" fmla="val 2766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7CCF529F-05BB-CF42-892E-B9110C4C44F8}"/>
              </a:ext>
            </a:extLst>
          </p:cNvPr>
          <p:cNvSpPr/>
          <p:nvPr/>
        </p:nvSpPr>
        <p:spPr>
          <a:xfrm>
            <a:off x="8130491" y="1513302"/>
            <a:ext cx="3636000" cy="4365722"/>
          </a:xfrm>
          <a:prstGeom prst="roundRect">
            <a:avLst>
              <a:gd name="adj" fmla="val 2766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F8314B06-7BA4-9D4F-A531-BE1F233FB083}"/>
              </a:ext>
            </a:extLst>
          </p:cNvPr>
          <p:cNvSpPr/>
          <p:nvPr/>
        </p:nvSpPr>
        <p:spPr>
          <a:xfrm>
            <a:off x="4278000" y="1513302"/>
            <a:ext cx="3636000" cy="4365722"/>
          </a:xfrm>
          <a:prstGeom prst="roundRect">
            <a:avLst>
              <a:gd name="adj" fmla="val 2766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extLst>
              <a:ext uri="{FF2B5EF4-FFF2-40B4-BE49-F238E27FC236}">
                <a16:creationId xmlns:a16="http://schemas.microsoft.com/office/drawing/2014/main" id="{1D090461-C171-4D4A-B4E2-9207F303DAEA}"/>
              </a:ext>
            </a:extLst>
          </p:cNvPr>
          <p:cNvSpPr/>
          <p:nvPr/>
        </p:nvSpPr>
        <p:spPr>
          <a:xfrm>
            <a:off x="425509" y="1513302"/>
            <a:ext cx="3636000" cy="1462442"/>
          </a:xfrm>
          <a:prstGeom prst="round2SameRect">
            <a:avLst>
              <a:gd name="adj1" fmla="val 6639"/>
              <a:gd name="adj2" fmla="val 0"/>
            </a:avLst>
          </a:prstGeom>
          <a:gradFill flip="none" rotWithShape="1"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extLst>
              <a:ext uri="{FF2B5EF4-FFF2-40B4-BE49-F238E27FC236}">
                <a16:creationId xmlns:a16="http://schemas.microsoft.com/office/drawing/2014/main" id="{E0BFBCCA-2F73-F445-901D-8DAA17279E1B}"/>
              </a:ext>
            </a:extLst>
          </p:cNvPr>
          <p:cNvSpPr/>
          <p:nvPr/>
        </p:nvSpPr>
        <p:spPr>
          <a:xfrm>
            <a:off x="4278000" y="1513302"/>
            <a:ext cx="3636000" cy="1462442"/>
          </a:xfrm>
          <a:prstGeom prst="round2SameRect">
            <a:avLst>
              <a:gd name="adj1" fmla="val 6639"/>
              <a:gd name="adj2" fmla="val 0"/>
            </a:avLst>
          </a:prstGeom>
          <a:gradFill flip="none" rotWithShape="1"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92C7D4-206C-4444-B007-CEE6F59ED3FE}"/>
              </a:ext>
            </a:extLst>
          </p:cNvPr>
          <p:cNvSpPr txBox="1"/>
          <p:nvPr/>
        </p:nvSpPr>
        <p:spPr>
          <a:xfrm>
            <a:off x="367325" y="855291"/>
            <a:ext cx="6191760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5400" spc="70" dirty="0" smtClean="0">
                <a:ln w="19050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ЛИДЕР В РОССИИ</a:t>
            </a:r>
            <a:endParaRPr lang="ru-RU" sz="5400" spc="70" dirty="0">
              <a:ln w="19050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96F3E1-71F6-C848-86C9-9F7690D12047}"/>
              </a:ext>
            </a:extLst>
          </p:cNvPr>
          <p:cNvSpPr txBox="1"/>
          <p:nvPr/>
        </p:nvSpPr>
        <p:spPr>
          <a:xfrm>
            <a:off x="610966" y="3285167"/>
            <a:ext cx="2352247" cy="362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ПЕРВОЕ МЕСТО</a:t>
            </a:r>
            <a:endParaRPr lang="ru-RU" sz="2200" spc="70" dirty="0">
              <a:ln w="9525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40AD97-F41D-4746-8490-2911D23604A7}"/>
              </a:ext>
            </a:extLst>
          </p:cNvPr>
          <p:cNvSpPr txBox="1"/>
          <p:nvPr/>
        </p:nvSpPr>
        <p:spPr>
          <a:xfrm>
            <a:off x="794647" y="3790447"/>
            <a:ext cx="30344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в России 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в</a:t>
            </a: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 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рейтинге </a:t>
            </a:r>
            <a:r>
              <a:rPr lang="ru-RU" kern="800" dirty="0" err="1" smtClean="0">
                <a:solidFill>
                  <a:schemeClr val="bg1"/>
                </a:solidFill>
                <a:latin typeface="HSE Sans" panose="02000000000000000000" pitchFamily="2" charset="0"/>
              </a:rPr>
              <a:t>Forbes</a:t>
            </a:r>
            <a:r>
              <a:rPr lang="en-US" kern="800" dirty="0" smtClean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*</a:t>
            </a:r>
            <a:endParaRPr lang="ru-RU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0E0789-96AC-1840-B97B-F796CD7AF702}"/>
              </a:ext>
            </a:extLst>
          </p:cNvPr>
          <p:cNvSpPr txBox="1"/>
          <p:nvPr/>
        </p:nvSpPr>
        <p:spPr>
          <a:xfrm>
            <a:off x="794647" y="4439937"/>
            <a:ext cx="330731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по четырем 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предметным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рейтингам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«Три миссии университета»</a:t>
            </a:r>
            <a:r>
              <a:rPr lang="en-US" kern="800" dirty="0" smtClean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**</a:t>
            </a:r>
            <a:endParaRPr lang="ru-RU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D362387-E96B-0145-B104-9C9B2A6F03C8}"/>
              </a:ext>
            </a:extLst>
          </p:cNvPr>
          <p:cNvGrpSpPr/>
          <p:nvPr/>
        </p:nvGrpSpPr>
        <p:grpSpPr>
          <a:xfrm>
            <a:off x="699447" y="3885010"/>
            <a:ext cx="86400" cy="86400"/>
            <a:chOff x="4821585" y="3971648"/>
            <a:chExt cx="86400" cy="864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0323214-A76D-4944-90B8-E349A32541CF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6C35C1A-FC09-7949-8ACE-ED049936948B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7720CDD-B534-FE43-9FC6-6A7879AD75D7}"/>
              </a:ext>
            </a:extLst>
          </p:cNvPr>
          <p:cNvGrpSpPr/>
          <p:nvPr/>
        </p:nvGrpSpPr>
        <p:grpSpPr>
          <a:xfrm>
            <a:off x="699447" y="4532174"/>
            <a:ext cx="86400" cy="86400"/>
            <a:chOff x="4821585" y="3971648"/>
            <a:chExt cx="86400" cy="864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360AC22-EC38-4842-866B-D01AE2B72AFE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7F85F32E-DC51-4240-A5C9-E02CF05B1FBC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E93A472-63F5-9540-ABD0-B007AC914353}"/>
              </a:ext>
            </a:extLst>
          </p:cNvPr>
          <p:cNvSpPr txBox="1"/>
          <p:nvPr/>
        </p:nvSpPr>
        <p:spPr>
          <a:xfrm>
            <a:off x="4459895" y="3285167"/>
            <a:ext cx="1458413" cy="362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ЛУЧШИЙ</a:t>
            </a:r>
            <a:endParaRPr lang="ru-RU" sz="2200" spc="70" dirty="0">
              <a:ln w="9525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314003-3D1A-F34E-BBD7-38EBD4ECB447}"/>
              </a:ext>
            </a:extLst>
          </p:cNvPr>
          <p:cNvSpPr txBox="1"/>
          <p:nvPr/>
        </p:nvSpPr>
        <p:spPr>
          <a:xfrm>
            <a:off x="4643576" y="3790447"/>
            <a:ext cx="279916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по качеству приема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на бюджет, средний балл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ЕГЭ</a:t>
            </a:r>
            <a:r>
              <a:rPr lang="en-US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- 95/100</a:t>
            </a:r>
            <a:endParaRPr lang="ru-RU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1F7C26-E5A8-1545-BA90-45C93F157A79}"/>
              </a:ext>
            </a:extLst>
          </p:cNvPr>
          <p:cNvSpPr txBox="1"/>
          <p:nvPr/>
        </p:nvSpPr>
        <p:spPr>
          <a:xfrm>
            <a:off x="4643576" y="4668892"/>
            <a:ext cx="2286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по 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трудоустройству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выпускников </a:t>
            </a:r>
            <a:r>
              <a:rPr lang="en-US" kern="800" dirty="0" smtClean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**</a:t>
            </a:r>
            <a:r>
              <a:rPr lang="en-US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 </a:t>
            </a:r>
            <a:endParaRPr lang="ru-RU" kern="800" dirty="0">
              <a:solidFill>
                <a:schemeClr val="bg1"/>
              </a:solidFill>
              <a:latin typeface="HSE Sans" panose="02000000000000000000" pitchFamily="2" charset="0"/>
            </a:endParaRP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и по уровню зарплат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выпускников </a:t>
            </a:r>
            <a:r>
              <a:rPr lang="en-US" kern="800" dirty="0" smtClean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*** </a:t>
            </a:r>
            <a:endParaRPr lang="ru-RU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DB14FA8-187B-334F-A5BB-C7A8A592F6B9}"/>
              </a:ext>
            </a:extLst>
          </p:cNvPr>
          <p:cNvGrpSpPr/>
          <p:nvPr/>
        </p:nvGrpSpPr>
        <p:grpSpPr>
          <a:xfrm>
            <a:off x="4548376" y="3885010"/>
            <a:ext cx="86400" cy="86400"/>
            <a:chOff x="4821585" y="3971648"/>
            <a:chExt cx="86400" cy="86400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7379EB0A-04D1-014C-BEB2-A23F6252E99C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358D55DC-88E7-0043-BACD-4801FC2712CB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D824AE0D-9166-2842-8950-16AC261AF1A9}"/>
              </a:ext>
            </a:extLst>
          </p:cNvPr>
          <p:cNvGrpSpPr/>
          <p:nvPr/>
        </p:nvGrpSpPr>
        <p:grpSpPr>
          <a:xfrm>
            <a:off x="4548376" y="4761129"/>
            <a:ext cx="86400" cy="86400"/>
            <a:chOff x="4821585" y="3971648"/>
            <a:chExt cx="86400" cy="86400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C4021633-15BC-2E4E-8996-290566A4FAC5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1BA0A945-8467-E348-B854-7A1352E95174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56E2412-54ED-EB4C-95DF-8E4D96060F34}"/>
              </a:ext>
            </a:extLst>
          </p:cNvPr>
          <p:cNvSpPr txBox="1"/>
          <p:nvPr/>
        </p:nvSpPr>
        <p:spPr>
          <a:xfrm>
            <a:off x="8315148" y="3285167"/>
            <a:ext cx="1122423" cy="362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ЛИДЕР</a:t>
            </a:r>
            <a:endParaRPr lang="ru-RU" sz="2200" spc="70" dirty="0">
              <a:ln w="9525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CF68D0-C28A-E34D-BD97-DED2F7DED5EB}"/>
              </a:ext>
            </a:extLst>
          </p:cNvPr>
          <p:cNvSpPr txBox="1"/>
          <p:nvPr/>
        </p:nvSpPr>
        <p:spPr>
          <a:xfrm>
            <a:off x="8498829" y="3790447"/>
            <a:ext cx="25875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в разработке программ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дополнительного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профессионального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образования</a:t>
            </a:r>
            <a:endParaRPr lang="ru-RU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B634F60-A698-6E4C-B231-BE3A0DFB9A4A}"/>
              </a:ext>
            </a:extLst>
          </p:cNvPr>
          <p:cNvSpPr txBox="1"/>
          <p:nvPr/>
        </p:nvSpPr>
        <p:spPr>
          <a:xfrm>
            <a:off x="8498829" y="4960568"/>
            <a:ext cx="29883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в онлайн образовании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и по интернационализации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среды</a:t>
            </a:r>
            <a:endParaRPr lang="ru-RU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F2343CC-ADFF-3A43-93E3-D6449E49AAAB}"/>
              </a:ext>
            </a:extLst>
          </p:cNvPr>
          <p:cNvGrpSpPr/>
          <p:nvPr/>
        </p:nvGrpSpPr>
        <p:grpSpPr>
          <a:xfrm>
            <a:off x="8403629" y="3885010"/>
            <a:ext cx="86400" cy="86400"/>
            <a:chOff x="4821585" y="3971648"/>
            <a:chExt cx="86400" cy="86400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D66DC308-ABB4-194F-BAF9-ACB0ADDB45A0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030701E5-3A1A-6D40-AC4F-F1FED1932362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BFCF9266-0899-754E-AFDA-649932346F98}"/>
              </a:ext>
            </a:extLst>
          </p:cNvPr>
          <p:cNvGrpSpPr/>
          <p:nvPr/>
        </p:nvGrpSpPr>
        <p:grpSpPr>
          <a:xfrm>
            <a:off x="8403629" y="5052805"/>
            <a:ext cx="86400" cy="86400"/>
            <a:chOff x="4821585" y="3971648"/>
            <a:chExt cx="86400" cy="86400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A7454FEB-EC3C-2749-AD5A-6B144FCCD087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2C96C7F9-C0C9-704E-973D-0CDAB64CC399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536DF1B9-7FF0-C44F-A77A-F0D58D433B01}"/>
              </a:ext>
            </a:extLst>
          </p:cNvPr>
          <p:cNvCxnSpPr>
            <a:cxnSpLocks/>
          </p:cNvCxnSpPr>
          <p:nvPr/>
        </p:nvCxnSpPr>
        <p:spPr>
          <a:xfrm>
            <a:off x="201414" y="6166331"/>
            <a:ext cx="11787386" cy="0"/>
          </a:xfrm>
          <a:prstGeom prst="line">
            <a:avLst/>
          </a:prstGeom>
          <a:ln w="12700">
            <a:solidFill>
              <a:schemeClr val="bg1">
                <a:alpha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18ECCD4-1E07-834F-9216-45F1BC20EA7E}"/>
              </a:ext>
            </a:extLst>
          </p:cNvPr>
          <p:cNvSpPr txBox="1"/>
          <p:nvPr/>
        </p:nvSpPr>
        <p:spPr>
          <a:xfrm>
            <a:off x="347313" y="6289921"/>
            <a:ext cx="3748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*Forbes, 2020-2022     |     **RAEX, 2023     |     ***SuperJob, 2023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AB02D8EB-7BBA-614F-B61F-95261F77738C}"/>
              </a:ext>
            </a:extLst>
          </p:cNvPr>
          <p:cNvSpPr/>
          <p:nvPr/>
        </p:nvSpPr>
        <p:spPr>
          <a:xfrm rot="16200000" flipV="1">
            <a:off x="11571349" y="810813"/>
            <a:ext cx="98194" cy="98194"/>
          </a:xfrm>
          <a:prstGeom prst="ellipse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520EA0BC-C20C-3942-9282-0F88492F2D5B}"/>
              </a:ext>
            </a:extLst>
          </p:cNvPr>
          <p:cNvSpPr/>
          <p:nvPr/>
        </p:nvSpPr>
        <p:spPr>
          <a:xfrm rot="16200000">
            <a:off x="11537381" y="776845"/>
            <a:ext cx="166130" cy="166130"/>
          </a:xfrm>
          <a:prstGeom prst="ellipse">
            <a:avLst/>
          </a:prstGeom>
          <a:noFill/>
          <a:ln w="19050">
            <a:solidFill>
              <a:srgbClr val="FAB9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31A9306A-336B-8C4B-85FA-7FE52C6B43CB}"/>
              </a:ext>
            </a:extLst>
          </p:cNvPr>
          <p:cNvSpPr/>
          <p:nvPr/>
        </p:nvSpPr>
        <p:spPr>
          <a:xfrm rot="16200000">
            <a:off x="11494882" y="734346"/>
            <a:ext cx="251128" cy="251128"/>
          </a:xfrm>
          <a:prstGeom prst="ellipse">
            <a:avLst/>
          </a:prstGeom>
          <a:noFill/>
          <a:ln w="19050">
            <a:solidFill>
              <a:srgbClr val="FAB9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4AECCA0E-CB4A-734D-AEDE-4A454B9C8287}"/>
              </a:ext>
            </a:extLst>
          </p:cNvPr>
          <p:cNvCxnSpPr>
            <a:cxnSpLocks/>
          </p:cNvCxnSpPr>
          <p:nvPr/>
        </p:nvCxnSpPr>
        <p:spPr>
          <a:xfrm>
            <a:off x="6559085" y="859910"/>
            <a:ext cx="5012264" cy="0"/>
          </a:xfrm>
          <a:prstGeom prst="line">
            <a:avLst/>
          </a:prstGeom>
          <a:ln w="15875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F1A1674-C24F-9046-BE9F-EEC450AB1B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5558" t="36562" r="42989" b="42576"/>
          <a:stretch/>
        </p:blipFill>
        <p:spPr>
          <a:xfrm>
            <a:off x="4278000" y="1513302"/>
            <a:ext cx="3636000" cy="1462442"/>
          </a:xfrm>
          <a:custGeom>
            <a:avLst/>
            <a:gdLst>
              <a:gd name="connsiteX0" fmla="*/ 97092 w 3636000"/>
              <a:gd name="connsiteY0" fmla="*/ 0 h 1462442"/>
              <a:gd name="connsiteX1" fmla="*/ 3538908 w 3636000"/>
              <a:gd name="connsiteY1" fmla="*/ 0 h 1462442"/>
              <a:gd name="connsiteX2" fmla="*/ 3636000 w 3636000"/>
              <a:gd name="connsiteY2" fmla="*/ 97092 h 1462442"/>
              <a:gd name="connsiteX3" fmla="*/ 3636000 w 3636000"/>
              <a:gd name="connsiteY3" fmla="*/ 1462442 h 1462442"/>
              <a:gd name="connsiteX4" fmla="*/ 0 w 3636000"/>
              <a:gd name="connsiteY4" fmla="*/ 1462442 h 1462442"/>
              <a:gd name="connsiteX5" fmla="*/ 0 w 3636000"/>
              <a:gd name="connsiteY5" fmla="*/ 97092 h 1462442"/>
              <a:gd name="connsiteX6" fmla="*/ 97092 w 3636000"/>
              <a:gd name="connsiteY6" fmla="*/ 0 h 146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6000" h="1462442">
                <a:moveTo>
                  <a:pt x="97092" y="0"/>
                </a:moveTo>
                <a:lnTo>
                  <a:pt x="3538908" y="0"/>
                </a:lnTo>
                <a:cubicBezTo>
                  <a:pt x="3592530" y="0"/>
                  <a:pt x="3636000" y="43470"/>
                  <a:pt x="3636000" y="97092"/>
                </a:cubicBezTo>
                <a:lnTo>
                  <a:pt x="3636000" y="1462442"/>
                </a:lnTo>
                <a:lnTo>
                  <a:pt x="0" y="1462442"/>
                </a:lnTo>
                <a:lnTo>
                  <a:pt x="0" y="97092"/>
                </a:lnTo>
                <a:cubicBezTo>
                  <a:pt x="0" y="43470"/>
                  <a:pt x="43470" y="0"/>
                  <a:pt x="97092" y="0"/>
                </a:cubicBezTo>
                <a:close/>
              </a:path>
            </a:pathLst>
          </a:cu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08DE90E-B11A-064A-A77A-42FC69E8FB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63730" t="40700" r="23857" b="46786"/>
          <a:stretch/>
        </p:blipFill>
        <p:spPr>
          <a:xfrm>
            <a:off x="5659946" y="1809908"/>
            <a:ext cx="877230" cy="877230"/>
          </a:xfrm>
          <a:custGeom>
            <a:avLst/>
            <a:gdLst>
              <a:gd name="connsiteX0" fmla="*/ 97092 w 3636000"/>
              <a:gd name="connsiteY0" fmla="*/ 0 h 1462442"/>
              <a:gd name="connsiteX1" fmla="*/ 3538908 w 3636000"/>
              <a:gd name="connsiteY1" fmla="*/ 0 h 1462442"/>
              <a:gd name="connsiteX2" fmla="*/ 3636000 w 3636000"/>
              <a:gd name="connsiteY2" fmla="*/ 97092 h 1462442"/>
              <a:gd name="connsiteX3" fmla="*/ 3636000 w 3636000"/>
              <a:gd name="connsiteY3" fmla="*/ 1462442 h 1462442"/>
              <a:gd name="connsiteX4" fmla="*/ 0 w 3636000"/>
              <a:gd name="connsiteY4" fmla="*/ 1462442 h 1462442"/>
              <a:gd name="connsiteX5" fmla="*/ 0 w 3636000"/>
              <a:gd name="connsiteY5" fmla="*/ 97092 h 1462442"/>
              <a:gd name="connsiteX6" fmla="*/ 97092 w 3636000"/>
              <a:gd name="connsiteY6" fmla="*/ 0 h 146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6000" h="1462442">
                <a:moveTo>
                  <a:pt x="97092" y="0"/>
                </a:moveTo>
                <a:lnTo>
                  <a:pt x="3538908" y="0"/>
                </a:lnTo>
                <a:cubicBezTo>
                  <a:pt x="3592530" y="0"/>
                  <a:pt x="3636000" y="43470"/>
                  <a:pt x="3636000" y="97092"/>
                </a:cubicBezTo>
                <a:lnTo>
                  <a:pt x="3636000" y="1462442"/>
                </a:lnTo>
                <a:lnTo>
                  <a:pt x="0" y="1462442"/>
                </a:lnTo>
                <a:lnTo>
                  <a:pt x="0" y="97092"/>
                </a:lnTo>
                <a:cubicBezTo>
                  <a:pt x="0" y="43470"/>
                  <a:pt x="43470" y="0"/>
                  <a:pt x="97092" y="0"/>
                </a:cubicBezTo>
                <a:close/>
              </a:path>
            </a:pathLst>
          </a:cu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FBE91BB-8CC2-5F4E-8DA6-668E805FE7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82402" t="42806" r="10050" b="49584"/>
          <a:stretch/>
        </p:blipFill>
        <p:spPr>
          <a:xfrm>
            <a:off x="5829299" y="1957594"/>
            <a:ext cx="533401" cy="533401"/>
          </a:xfrm>
          <a:custGeom>
            <a:avLst/>
            <a:gdLst>
              <a:gd name="connsiteX0" fmla="*/ 97092 w 3636000"/>
              <a:gd name="connsiteY0" fmla="*/ 0 h 1462442"/>
              <a:gd name="connsiteX1" fmla="*/ 3538908 w 3636000"/>
              <a:gd name="connsiteY1" fmla="*/ 0 h 1462442"/>
              <a:gd name="connsiteX2" fmla="*/ 3636000 w 3636000"/>
              <a:gd name="connsiteY2" fmla="*/ 97092 h 1462442"/>
              <a:gd name="connsiteX3" fmla="*/ 3636000 w 3636000"/>
              <a:gd name="connsiteY3" fmla="*/ 1462442 h 1462442"/>
              <a:gd name="connsiteX4" fmla="*/ 0 w 3636000"/>
              <a:gd name="connsiteY4" fmla="*/ 1462442 h 1462442"/>
              <a:gd name="connsiteX5" fmla="*/ 0 w 3636000"/>
              <a:gd name="connsiteY5" fmla="*/ 97092 h 1462442"/>
              <a:gd name="connsiteX6" fmla="*/ 97092 w 3636000"/>
              <a:gd name="connsiteY6" fmla="*/ 0 h 146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6000" h="1462442">
                <a:moveTo>
                  <a:pt x="97092" y="0"/>
                </a:moveTo>
                <a:lnTo>
                  <a:pt x="3538908" y="0"/>
                </a:lnTo>
                <a:cubicBezTo>
                  <a:pt x="3592530" y="0"/>
                  <a:pt x="3636000" y="43470"/>
                  <a:pt x="3636000" y="97092"/>
                </a:cubicBezTo>
                <a:lnTo>
                  <a:pt x="3636000" y="1462442"/>
                </a:lnTo>
                <a:lnTo>
                  <a:pt x="0" y="1462442"/>
                </a:lnTo>
                <a:lnTo>
                  <a:pt x="0" y="97092"/>
                </a:lnTo>
                <a:cubicBezTo>
                  <a:pt x="0" y="43470"/>
                  <a:pt x="43470" y="0"/>
                  <a:pt x="97092" y="0"/>
                </a:cubicBezTo>
                <a:close/>
              </a:path>
            </a:pathLst>
          </a:custGeom>
        </p:spPr>
      </p:pic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25728731-AAB8-9940-AC55-F71B0597617E}"/>
              </a:ext>
            </a:extLst>
          </p:cNvPr>
          <p:cNvCxnSpPr>
            <a:cxnSpLocks/>
          </p:cNvCxnSpPr>
          <p:nvPr/>
        </p:nvCxnSpPr>
        <p:spPr>
          <a:xfrm>
            <a:off x="817470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41BF381D-E721-DC4D-A0EC-B2FD893F54F2}"/>
              </a:ext>
            </a:extLst>
          </p:cNvPr>
          <p:cNvCxnSpPr>
            <a:cxnSpLocks/>
          </p:cNvCxnSpPr>
          <p:nvPr/>
        </p:nvCxnSpPr>
        <p:spPr>
          <a:xfrm>
            <a:off x="3858452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DC226BC7-D0BB-9E43-A162-351FF3B8D7D0}"/>
              </a:ext>
            </a:extLst>
          </p:cNvPr>
          <p:cNvCxnSpPr>
            <a:cxnSpLocks/>
          </p:cNvCxnSpPr>
          <p:nvPr/>
        </p:nvCxnSpPr>
        <p:spPr>
          <a:xfrm>
            <a:off x="986413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3752DCAE-2B84-D74A-B800-FA2A6B4ED744}"/>
              </a:ext>
            </a:extLst>
          </p:cNvPr>
          <p:cNvCxnSpPr>
            <a:cxnSpLocks/>
          </p:cNvCxnSpPr>
          <p:nvPr/>
        </p:nvCxnSpPr>
        <p:spPr>
          <a:xfrm>
            <a:off x="1155356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75A24484-F7B5-3848-BEC1-315348C2F9FA}"/>
              </a:ext>
            </a:extLst>
          </p:cNvPr>
          <p:cNvCxnSpPr>
            <a:cxnSpLocks/>
          </p:cNvCxnSpPr>
          <p:nvPr/>
        </p:nvCxnSpPr>
        <p:spPr>
          <a:xfrm>
            <a:off x="1324299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EF5C13E1-6C88-1846-A972-AB10EF171ABA}"/>
              </a:ext>
            </a:extLst>
          </p:cNvPr>
          <p:cNvCxnSpPr>
            <a:cxnSpLocks/>
          </p:cNvCxnSpPr>
          <p:nvPr/>
        </p:nvCxnSpPr>
        <p:spPr>
          <a:xfrm>
            <a:off x="1493242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E9883F39-6084-C342-BE25-B152F5178F5C}"/>
              </a:ext>
            </a:extLst>
          </p:cNvPr>
          <p:cNvCxnSpPr>
            <a:cxnSpLocks/>
          </p:cNvCxnSpPr>
          <p:nvPr/>
        </p:nvCxnSpPr>
        <p:spPr>
          <a:xfrm>
            <a:off x="1662185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691547BF-7670-754A-84AA-16CDAA4F7A60}"/>
              </a:ext>
            </a:extLst>
          </p:cNvPr>
          <p:cNvCxnSpPr>
            <a:cxnSpLocks/>
          </p:cNvCxnSpPr>
          <p:nvPr/>
        </p:nvCxnSpPr>
        <p:spPr>
          <a:xfrm>
            <a:off x="1831128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8304AB86-13CD-4045-9E21-AC85CEEAD762}"/>
              </a:ext>
            </a:extLst>
          </p:cNvPr>
          <p:cNvCxnSpPr>
            <a:cxnSpLocks/>
          </p:cNvCxnSpPr>
          <p:nvPr/>
        </p:nvCxnSpPr>
        <p:spPr>
          <a:xfrm>
            <a:off x="2000071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4943FE0B-C8AE-E845-9F64-F4E8101EA8AA}"/>
              </a:ext>
            </a:extLst>
          </p:cNvPr>
          <p:cNvCxnSpPr>
            <a:cxnSpLocks/>
          </p:cNvCxnSpPr>
          <p:nvPr/>
        </p:nvCxnSpPr>
        <p:spPr>
          <a:xfrm>
            <a:off x="2169014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D1D94CA5-EFFE-5F46-98E7-7C2F2B4430D6}"/>
              </a:ext>
            </a:extLst>
          </p:cNvPr>
          <p:cNvCxnSpPr>
            <a:cxnSpLocks/>
          </p:cNvCxnSpPr>
          <p:nvPr/>
        </p:nvCxnSpPr>
        <p:spPr>
          <a:xfrm>
            <a:off x="2337957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60414684-51EB-AF4D-BDE4-11D57E5FD8D2}"/>
              </a:ext>
            </a:extLst>
          </p:cNvPr>
          <p:cNvCxnSpPr>
            <a:cxnSpLocks/>
          </p:cNvCxnSpPr>
          <p:nvPr/>
        </p:nvCxnSpPr>
        <p:spPr>
          <a:xfrm>
            <a:off x="2506900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CBDC4117-3C2E-2548-B60B-2EB8E9B07BBA}"/>
              </a:ext>
            </a:extLst>
          </p:cNvPr>
          <p:cNvCxnSpPr>
            <a:cxnSpLocks/>
          </p:cNvCxnSpPr>
          <p:nvPr/>
        </p:nvCxnSpPr>
        <p:spPr>
          <a:xfrm>
            <a:off x="2675843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655E774E-8B62-104A-BF5D-DF4F6D5F136B}"/>
              </a:ext>
            </a:extLst>
          </p:cNvPr>
          <p:cNvCxnSpPr>
            <a:cxnSpLocks/>
          </p:cNvCxnSpPr>
          <p:nvPr/>
        </p:nvCxnSpPr>
        <p:spPr>
          <a:xfrm>
            <a:off x="2844786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ADED1491-E3D2-BA4F-BBA5-8B4531E57F40}"/>
              </a:ext>
            </a:extLst>
          </p:cNvPr>
          <p:cNvCxnSpPr>
            <a:cxnSpLocks/>
          </p:cNvCxnSpPr>
          <p:nvPr/>
        </p:nvCxnSpPr>
        <p:spPr>
          <a:xfrm>
            <a:off x="3013729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55F21303-BEFA-3E41-841C-1F5F2F29E9C8}"/>
              </a:ext>
            </a:extLst>
          </p:cNvPr>
          <p:cNvCxnSpPr>
            <a:cxnSpLocks/>
          </p:cNvCxnSpPr>
          <p:nvPr/>
        </p:nvCxnSpPr>
        <p:spPr>
          <a:xfrm>
            <a:off x="3182672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F4B9429C-544E-854C-AF1F-E1D32A0F08B6}"/>
              </a:ext>
            </a:extLst>
          </p:cNvPr>
          <p:cNvCxnSpPr>
            <a:cxnSpLocks/>
          </p:cNvCxnSpPr>
          <p:nvPr/>
        </p:nvCxnSpPr>
        <p:spPr>
          <a:xfrm>
            <a:off x="3351615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44250972-6AEE-D348-887D-2ABD92D9ADFE}"/>
              </a:ext>
            </a:extLst>
          </p:cNvPr>
          <p:cNvCxnSpPr>
            <a:cxnSpLocks/>
          </p:cNvCxnSpPr>
          <p:nvPr/>
        </p:nvCxnSpPr>
        <p:spPr>
          <a:xfrm>
            <a:off x="3520558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34CF5806-C08C-BD45-956B-909137C99858}"/>
              </a:ext>
            </a:extLst>
          </p:cNvPr>
          <p:cNvCxnSpPr>
            <a:cxnSpLocks/>
          </p:cNvCxnSpPr>
          <p:nvPr/>
        </p:nvCxnSpPr>
        <p:spPr>
          <a:xfrm>
            <a:off x="3689501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7C8040A7-D9D3-154E-9834-F952C6C8FC7B}"/>
              </a:ext>
            </a:extLst>
          </p:cNvPr>
          <p:cNvCxnSpPr>
            <a:cxnSpLocks/>
          </p:cNvCxnSpPr>
          <p:nvPr/>
        </p:nvCxnSpPr>
        <p:spPr>
          <a:xfrm>
            <a:off x="648527" y="1806575"/>
            <a:ext cx="0" cy="873125"/>
          </a:xfrm>
          <a:prstGeom prst="line">
            <a:avLst/>
          </a:prstGeom>
          <a:ln w="25400" cap="rnd">
            <a:solidFill>
              <a:srgbClr val="FAB9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D302DE16-36AC-EA40-B3D4-4B9D38CE059A}"/>
              </a:ext>
            </a:extLst>
          </p:cNvPr>
          <p:cNvSpPr txBox="1"/>
          <p:nvPr/>
        </p:nvSpPr>
        <p:spPr>
          <a:xfrm>
            <a:off x="749352" y="2063794"/>
            <a:ext cx="501419" cy="448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4400" spc="70" dirty="0">
                <a:ln w="222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2B04AD8-FB8B-7A47-B25E-A1FC8ACD1F8E}"/>
              </a:ext>
            </a:extLst>
          </p:cNvPr>
          <p:cNvSpPr txBox="1"/>
          <p:nvPr/>
        </p:nvSpPr>
        <p:spPr>
          <a:xfrm>
            <a:off x="1431964" y="2076950"/>
            <a:ext cx="360355" cy="369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spc="70" dirty="0">
                <a:ln w="0" cap="sq">
                  <a:noFill/>
                  <a:miter lim="800000"/>
                </a:ln>
                <a:solidFill>
                  <a:schemeClr val="bg1">
                    <a:alpha val="20000"/>
                  </a:schemeClr>
                </a:solidFill>
                <a:latin typeface="HSE Sans" panose="02000000000000000000" pitchFamily="2" charset="0"/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713F885-9C7B-5145-A9E0-F9910F183657}"/>
              </a:ext>
            </a:extLst>
          </p:cNvPr>
          <p:cNvSpPr txBox="1"/>
          <p:nvPr/>
        </p:nvSpPr>
        <p:spPr>
          <a:xfrm>
            <a:off x="2069141" y="2076950"/>
            <a:ext cx="360355" cy="369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spc="70" dirty="0">
                <a:ln w="0" cap="sq">
                  <a:noFill/>
                  <a:miter lim="800000"/>
                </a:ln>
                <a:solidFill>
                  <a:schemeClr val="bg1">
                    <a:alpha val="20000"/>
                  </a:schemeClr>
                </a:solidFill>
                <a:latin typeface="HSE Sans" panose="02000000000000000000" pitchFamily="2" charset="0"/>
              </a:rPr>
              <a:t>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56FCE72-5CD5-2848-BE2F-C63402B0B677}"/>
              </a:ext>
            </a:extLst>
          </p:cNvPr>
          <p:cNvSpPr txBox="1"/>
          <p:nvPr/>
        </p:nvSpPr>
        <p:spPr>
          <a:xfrm>
            <a:off x="2706318" y="2076950"/>
            <a:ext cx="366767" cy="369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spc="70" dirty="0">
                <a:ln w="0" cap="sq">
                  <a:noFill/>
                  <a:miter lim="800000"/>
                </a:ln>
                <a:solidFill>
                  <a:schemeClr val="bg1">
                    <a:alpha val="20000"/>
                  </a:schemeClr>
                </a:solidFill>
                <a:latin typeface="HSE Sans" panose="02000000000000000000" pitchFamily="2" charset="0"/>
              </a:rPr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DB9110D-866F-C646-93E9-3F4C6EA2529C}"/>
              </a:ext>
            </a:extLst>
          </p:cNvPr>
          <p:cNvSpPr txBox="1"/>
          <p:nvPr/>
        </p:nvSpPr>
        <p:spPr>
          <a:xfrm>
            <a:off x="3349906" y="2076950"/>
            <a:ext cx="366767" cy="369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spc="70" dirty="0">
                <a:ln w="0" cap="sq">
                  <a:noFill/>
                  <a:miter lim="800000"/>
                </a:ln>
                <a:solidFill>
                  <a:schemeClr val="bg1">
                    <a:alpha val="20000"/>
                  </a:schemeClr>
                </a:solidFill>
                <a:latin typeface="HSE Sans" panose="02000000000000000000" pitchFamily="2" charset="0"/>
              </a:rPr>
              <a:t>5</a:t>
            </a:r>
          </a:p>
        </p:txBody>
      </p: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301236A4-99F6-5342-BDE4-7511382480AD}"/>
              </a:ext>
            </a:extLst>
          </p:cNvPr>
          <p:cNvCxnSpPr/>
          <p:nvPr/>
        </p:nvCxnSpPr>
        <p:spPr>
          <a:xfrm>
            <a:off x="425509" y="2972421"/>
            <a:ext cx="363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05CC8E35-1CD1-AD4D-9FB4-747ACBE777D7}"/>
              </a:ext>
            </a:extLst>
          </p:cNvPr>
          <p:cNvCxnSpPr/>
          <p:nvPr/>
        </p:nvCxnSpPr>
        <p:spPr>
          <a:xfrm>
            <a:off x="4274438" y="2972421"/>
            <a:ext cx="363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 с двумя скругленными соседними углами 103">
            <a:extLst>
              <a:ext uri="{FF2B5EF4-FFF2-40B4-BE49-F238E27FC236}">
                <a16:creationId xmlns:a16="http://schemas.microsoft.com/office/drawing/2014/main" id="{E6F9A0BD-484C-A442-9D21-3647240CBA03}"/>
              </a:ext>
            </a:extLst>
          </p:cNvPr>
          <p:cNvSpPr/>
          <p:nvPr/>
        </p:nvSpPr>
        <p:spPr>
          <a:xfrm>
            <a:off x="8130491" y="1511615"/>
            <a:ext cx="3636000" cy="1462442"/>
          </a:xfrm>
          <a:prstGeom prst="round2SameRect">
            <a:avLst>
              <a:gd name="adj1" fmla="val 6639"/>
              <a:gd name="adj2" fmla="val 0"/>
            </a:avLst>
          </a:prstGeom>
          <a:gradFill flip="none" rotWithShape="1"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8FF42B8B-412F-7F4E-B506-FF07A709DA0F}"/>
              </a:ext>
            </a:extLst>
          </p:cNvPr>
          <p:cNvCxnSpPr/>
          <p:nvPr/>
        </p:nvCxnSpPr>
        <p:spPr>
          <a:xfrm>
            <a:off x="8131291" y="2975027"/>
            <a:ext cx="363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FFA384E7-44C3-5A44-946B-7A73304D76E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5249" t="66119" r="41732" b="12654"/>
          <a:stretch/>
        </p:blipFill>
        <p:spPr>
          <a:xfrm>
            <a:off x="8130491" y="1511595"/>
            <a:ext cx="3636000" cy="1455817"/>
          </a:xfrm>
          <a:custGeom>
            <a:avLst/>
            <a:gdLst>
              <a:gd name="connsiteX0" fmla="*/ 97092 w 3636000"/>
              <a:gd name="connsiteY0" fmla="*/ 0 h 1455817"/>
              <a:gd name="connsiteX1" fmla="*/ 3538908 w 3636000"/>
              <a:gd name="connsiteY1" fmla="*/ 0 h 1455817"/>
              <a:gd name="connsiteX2" fmla="*/ 3636000 w 3636000"/>
              <a:gd name="connsiteY2" fmla="*/ 97092 h 1455817"/>
              <a:gd name="connsiteX3" fmla="*/ 3636000 w 3636000"/>
              <a:gd name="connsiteY3" fmla="*/ 1455817 h 1455817"/>
              <a:gd name="connsiteX4" fmla="*/ 0 w 3636000"/>
              <a:gd name="connsiteY4" fmla="*/ 1455817 h 1455817"/>
              <a:gd name="connsiteX5" fmla="*/ 0 w 3636000"/>
              <a:gd name="connsiteY5" fmla="*/ 97092 h 1455817"/>
              <a:gd name="connsiteX6" fmla="*/ 97092 w 3636000"/>
              <a:gd name="connsiteY6" fmla="*/ 0 h 145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6000" h="1455817">
                <a:moveTo>
                  <a:pt x="97092" y="0"/>
                </a:moveTo>
                <a:lnTo>
                  <a:pt x="3538908" y="0"/>
                </a:lnTo>
                <a:cubicBezTo>
                  <a:pt x="3592530" y="0"/>
                  <a:pt x="3636000" y="43470"/>
                  <a:pt x="3636000" y="97092"/>
                </a:cubicBezTo>
                <a:lnTo>
                  <a:pt x="3636000" y="1455817"/>
                </a:lnTo>
                <a:lnTo>
                  <a:pt x="0" y="1455817"/>
                </a:lnTo>
                <a:lnTo>
                  <a:pt x="0" y="97092"/>
                </a:lnTo>
                <a:cubicBezTo>
                  <a:pt x="0" y="43470"/>
                  <a:pt x="43470" y="0"/>
                  <a:pt x="97092" y="0"/>
                </a:cubicBezTo>
                <a:close/>
              </a:path>
            </a:pathLst>
          </a:cu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A1DBE9F9-3CCC-4F4B-BC20-4412F38A51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65236" t="70479" r="22339" b="17096"/>
          <a:stretch/>
        </p:blipFill>
        <p:spPr>
          <a:xfrm>
            <a:off x="9522427" y="1812888"/>
            <a:ext cx="852129" cy="852129"/>
          </a:xfrm>
          <a:custGeom>
            <a:avLst/>
            <a:gdLst>
              <a:gd name="connsiteX0" fmla="*/ 97092 w 3636000"/>
              <a:gd name="connsiteY0" fmla="*/ 0 h 1462442"/>
              <a:gd name="connsiteX1" fmla="*/ 3538908 w 3636000"/>
              <a:gd name="connsiteY1" fmla="*/ 0 h 1462442"/>
              <a:gd name="connsiteX2" fmla="*/ 3636000 w 3636000"/>
              <a:gd name="connsiteY2" fmla="*/ 97092 h 1462442"/>
              <a:gd name="connsiteX3" fmla="*/ 3636000 w 3636000"/>
              <a:gd name="connsiteY3" fmla="*/ 1462442 h 1462442"/>
              <a:gd name="connsiteX4" fmla="*/ 0 w 3636000"/>
              <a:gd name="connsiteY4" fmla="*/ 1462442 h 1462442"/>
              <a:gd name="connsiteX5" fmla="*/ 0 w 3636000"/>
              <a:gd name="connsiteY5" fmla="*/ 97092 h 1462442"/>
              <a:gd name="connsiteX6" fmla="*/ 97092 w 3636000"/>
              <a:gd name="connsiteY6" fmla="*/ 0 h 146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6000" h="1462442">
                <a:moveTo>
                  <a:pt x="97092" y="0"/>
                </a:moveTo>
                <a:lnTo>
                  <a:pt x="3538908" y="0"/>
                </a:lnTo>
                <a:cubicBezTo>
                  <a:pt x="3592530" y="0"/>
                  <a:pt x="3636000" y="43470"/>
                  <a:pt x="3636000" y="97092"/>
                </a:cubicBezTo>
                <a:lnTo>
                  <a:pt x="3636000" y="1462442"/>
                </a:lnTo>
                <a:lnTo>
                  <a:pt x="0" y="1462442"/>
                </a:lnTo>
                <a:lnTo>
                  <a:pt x="0" y="97092"/>
                </a:lnTo>
                <a:cubicBezTo>
                  <a:pt x="0" y="43470"/>
                  <a:pt x="43470" y="0"/>
                  <a:pt x="97092" y="0"/>
                </a:cubicBezTo>
                <a:close/>
              </a:path>
            </a:pathLst>
          </a:cu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58413C2F-38F1-AD49-999E-DFDB32B759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82145" t="72792" r="10145" b="19498"/>
          <a:stretch/>
        </p:blipFill>
        <p:spPr>
          <a:xfrm>
            <a:off x="9684123" y="1971493"/>
            <a:ext cx="528736" cy="528736"/>
          </a:xfrm>
          <a:custGeom>
            <a:avLst/>
            <a:gdLst>
              <a:gd name="connsiteX0" fmla="*/ 97092 w 3636000"/>
              <a:gd name="connsiteY0" fmla="*/ 0 h 1462442"/>
              <a:gd name="connsiteX1" fmla="*/ 3538908 w 3636000"/>
              <a:gd name="connsiteY1" fmla="*/ 0 h 1462442"/>
              <a:gd name="connsiteX2" fmla="*/ 3636000 w 3636000"/>
              <a:gd name="connsiteY2" fmla="*/ 97092 h 1462442"/>
              <a:gd name="connsiteX3" fmla="*/ 3636000 w 3636000"/>
              <a:gd name="connsiteY3" fmla="*/ 1462442 h 1462442"/>
              <a:gd name="connsiteX4" fmla="*/ 0 w 3636000"/>
              <a:gd name="connsiteY4" fmla="*/ 1462442 h 1462442"/>
              <a:gd name="connsiteX5" fmla="*/ 0 w 3636000"/>
              <a:gd name="connsiteY5" fmla="*/ 97092 h 1462442"/>
              <a:gd name="connsiteX6" fmla="*/ 97092 w 3636000"/>
              <a:gd name="connsiteY6" fmla="*/ 0 h 146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6000" h="1462442">
                <a:moveTo>
                  <a:pt x="97092" y="0"/>
                </a:moveTo>
                <a:lnTo>
                  <a:pt x="3538908" y="0"/>
                </a:lnTo>
                <a:cubicBezTo>
                  <a:pt x="3592530" y="0"/>
                  <a:pt x="3636000" y="43470"/>
                  <a:pt x="3636000" y="97092"/>
                </a:cubicBezTo>
                <a:lnTo>
                  <a:pt x="3636000" y="1462442"/>
                </a:lnTo>
                <a:lnTo>
                  <a:pt x="0" y="1462442"/>
                </a:lnTo>
                <a:lnTo>
                  <a:pt x="0" y="97092"/>
                </a:lnTo>
                <a:cubicBezTo>
                  <a:pt x="0" y="43470"/>
                  <a:pt x="43470" y="0"/>
                  <a:pt x="9709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10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301FF08-E698-F243-8C92-EFDAF45E6D52}"/>
              </a:ext>
            </a:extLst>
          </p:cNvPr>
          <p:cNvSpPr/>
          <p:nvPr/>
        </p:nvSpPr>
        <p:spPr>
          <a:xfrm>
            <a:off x="195858" y="195488"/>
            <a:ext cx="11800285" cy="6467025"/>
          </a:xfrm>
          <a:prstGeom prst="roundRect">
            <a:avLst>
              <a:gd name="adj" fmla="val 1961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85F6AF6E-8345-3E4A-B10B-58603F32A20A}"/>
              </a:ext>
            </a:extLst>
          </p:cNvPr>
          <p:cNvSpPr/>
          <p:nvPr/>
        </p:nvSpPr>
        <p:spPr>
          <a:xfrm>
            <a:off x="425509" y="1513302"/>
            <a:ext cx="3636000" cy="4365722"/>
          </a:xfrm>
          <a:prstGeom prst="roundRect">
            <a:avLst>
              <a:gd name="adj" fmla="val 2766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92C7D4-206C-4444-B007-CEE6F59ED3FE}"/>
              </a:ext>
            </a:extLst>
          </p:cNvPr>
          <p:cNvSpPr txBox="1"/>
          <p:nvPr/>
        </p:nvSpPr>
        <p:spPr>
          <a:xfrm>
            <a:off x="367325" y="855291"/>
            <a:ext cx="2530821" cy="476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5400" spc="70" dirty="0" smtClean="0">
                <a:ln w="19050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В МИРЕ</a:t>
            </a:r>
            <a:endParaRPr lang="ru-RU" sz="5400" spc="70" dirty="0">
              <a:ln w="19050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96F3E1-71F6-C848-86C9-9F7690D12047}"/>
              </a:ext>
            </a:extLst>
          </p:cNvPr>
          <p:cNvSpPr txBox="1"/>
          <p:nvPr/>
        </p:nvSpPr>
        <p:spPr>
          <a:xfrm>
            <a:off x="610966" y="3285167"/>
            <a:ext cx="3144130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200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ПЕРВОЕ </a:t>
            </a:r>
            <a:r>
              <a:rPr lang="ru-RU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МЕСТО в РФ</a:t>
            </a:r>
            <a:endParaRPr lang="ru-RU" sz="2200" spc="70" dirty="0">
              <a:ln w="9525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40AD97-F41D-4746-8490-2911D23604A7}"/>
              </a:ext>
            </a:extLst>
          </p:cNvPr>
          <p:cNvSpPr txBox="1"/>
          <p:nvPr/>
        </p:nvSpPr>
        <p:spPr>
          <a:xfrm>
            <a:off x="774848" y="3686906"/>
            <a:ext cx="3133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по общественным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и гуманитарным наукам,</a:t>
            </a:r>
          </a:p>
          <a:p>
            <a:pPr>
              <a:lnSpc>
                <a:spcPts val="1800"/>
              </a:lnSpc>
            </a:pP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компьютерным наукам, 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математике</a:t>
            </a:r>
            <a:r>
              <a:rPr lang="en-US" kern="800" dirty="0" smtClean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*</a:t>
            </a:r>
            <a:endParaRPr lang="ru-RU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D362387-E96B-0145-B104-9C9B2A6F03C8}"/>
              </a:ext>
            </a:extLst>
          </p:cNvPr>
          <p:cNvGrpSpPr/>
          <p:nvPr/>
        </p:nvGrpSpPr>
        <p:grpSpPr>
          <a:xfrm>
            <a:off x="699447" y="3799285"/>
            <a:ext cx="86400" cy="86400"/>
            <a:chOff x="4821585" y="3971648"/>
            <a:chExt cx="86400" cy="864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0323214-A76D-4944-90B8-E349A32541CF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6C35C1A-FC09-7949-8ACE-ED049936948B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536DF1B9-7FF0-C44F-A77A-F0D58D433B01}"/>
              </a:ext>
            </a:extLst>
          </p:cNvPr>
          <p:cNvCxnSpPr>
            <a:cxnSpLocks/>
          </p:cNvCxnSpPr>
          <p:nvPr/>
        </p:nvCxnSpPr>
        <p:spPr>
          <a:xfrm>
            <a:off x="201414" y="6166331"/>
            <a:ext cx="11787386" cy="0"/>
          </a:xfrm>
          <a:prstGeom prst="line">
            <a:avLst/>
          </a:prstGeom>
          <a:ln w="12700">
            <a:solidFill>
              <a:schemeClr val="bg1">
                <a:alpha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18ECCD4-1E07-834F-9216-45F1BC20EA7E}"/>
              </a:ext>
            </a:extLst>
          </p:cNvPr>
          <p:cNvSpPr txBox="1"/>
          <p:nvPr/>
        </p:nvSpPr>
        <p:spPr>
          <a:xfrm>
            <a:off x="347313" y="6289921"/>
            <a:ext cx="44258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*CWTS Leiden Ranking, 2022     |     **Webometrics Ranking of </a:t>
            </a:r>
            <a:r>
              <a:rPr lang="en-US" sz="1000" kern="80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Universities   </a:t>
            </a:r>
            <a:endParaRPr lang="en-US" sz="10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4AECCA0E-CB4A-734D-AEDE-4A454B9C8287}"/>
              </a:ext>
            </a:extLst>
          </p:cNvPr>
          <p:cNvCxnSpPr>
            <a:cxnSpLocks/>
          </p:cNvCxnSpPr>
          <p:nvPr/>
        </p:nvCxnSpPr>
        <p:spPr>
          <a:xfrm>
            <a:off x="2898146" y="810813"/>
            <a:ext cx="8673203" cy="49097"/>
          </a:xfrm>
          <a:prstGeom prst="line">
            <a:avLst/>
          </a:prstGeom>
          <a:ln w="15875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3C1B5F9A-B82A-7042-983D-1D21CA1065B6}"/>
              </a:ext>
            </a:extLst>
          </p:cNvPr>
          <p:cNvSpPr txBox="1"/>
          <p:nvPr/>
        </p:nvSpPr>
        <p:spPr>
          <a:xfrm>
            <a:off x="775612" y="4694649"/>
            <a:ext cx="38202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по </a:t>
            </a: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количеству цитирований 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в</a:t>
            </a:r>
          </a:p>
          <a:p>
            <a:pPr>
              <a:lnSpc>
                <a:spcPts val="1800"/>
              </a:lnSpc>
            </a:pPr>
            <a:r>
              <a:rPr lang="en-US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Google Scholar Citations</a:t>
            </a:r>
            <a:r>
              <a:rPr lang="en-US" kern="800" dirty="0" smtClean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**</a:t>
            </a:r>
            <a:endParaRPr lang="ru-RU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FA58CED4-8337-BB46-B234-E459675E264C}"/>
              </a:ext>
            </a:extLst>
          </p:cNvPr>
          <p:cNvGrpSpPr/>
          <p:nvPr/>
        </p:nvGrpSpPr>
        <p:grpSpPr>
          <a:xfrm>
            <a:off x="699447" y="4805329"/>
            <a:ext cx="86400" cy="86400"/>
            <a:chOff x="4821585" y="3971648"/>
            <a:chExt cx="86400" cy="86400"/>
          </a:xfrm>
        </p:grpSpPr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5845F094-46A9-3144-967F-7B608ADCCBA9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EEA1588E-18F7-384A-B843-5198D2E67FF2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2" name="Прямоугольник с двумя скругленными соседними углами 131">
            <a:extLst>
              <a:ext uri="{FF2B5EF4-FFF2-40B4-BE49-F238E27FC236}">
                <a16:creationId xmlns:a16="http://schemas.microsoft.com/office/drawing/2014/main" id="{335242A7-0CB7-C746-843C-BD6218F4BE6A}"/>
              </a:ext>
            </a:extLst>
          </p:cNvPr>
          <p:cNvSpPr/>
          <p:nvPr/>
        </p:nvSpPr>
        <p:spPr>
          <a:xfrm>
            <a:off x="425509" y="1513302"/>
            <a:ext cx="3636000" cy="1462442"/>
          </a:xfrm>
          <a:prstGeom prst="round2SameRect">
            <a:avLst>
              <a:gd name="adj1" fmla="val 6639"/>
              <a:gd name="adj2" fmla="val 0"/>
            </a:avLst>
          </a:prstGeom>
          <a:gradFill flip="none" rotWithShape="1"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id="{71C314BE-EB97-6047-AF58-36AD952AD941}"/>
              </a:ext>
            </a:extLst>
          </p:cNvPr>
          <p:cNvCxnSpPr>
            <a:cxnSpLocks/>
          </p:cNvCxnSpPr>
          <p:nvPr/>
        </p:nvCxnSpPr>
        <p:spPr>
          <a:xfrm>
            <a:off x="817470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>
            <a:extLst>
              <a:ext uri="{FF2B5EF4-FFF2-40B4-BE49-F238E27FC236}">
                <a16:creationId xmlns:a16="http://schemas.microsoft.com/office/drawing/2014/main" id="{1E9B83AC-6F3C-5C40-BC8C-1F56BEDB621E}"/>
              </a:ext>
            </a:extLst>
          </p:cNvPr>
          <p:cNvCxnSpPr>
            <a:cxnSpLocks/>
          </p:cNvCxnSpPr>
          <p:nvPr/>
        </p:nvCxnSpPr>
        <p:spPr>
          <a:xfrm>
            <a:off x="3858452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id="{370883D4-43E9-334C-B43D-A0213172317D}"/>
              </a:ext>
            </a:extLst>
          </p:cNvPr>
          <p:cNvCxnSpPr>
            <a:cxnSpLocks/>
          </p:cNvCxnSpPr>
          <p:nvPr/>
        </p:nvCxnSpPr>
        <p:spPr>
          <a:xfrm>
            <a:off x="986413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id="{3DD6CB28-DF28-B741-8719-66917AD2C2E4}"/>
              </a:ext>
            </a:extLst>
          </p:cNvPr>
          <p:cNvCxnSpPr>
            <a:cxnSpLocks/>
          </p:cNvCxnSpPr>
          <p:nvPr/>
        </p:nvCxnSpPr>
        <p:spPr>
          <a:xfrm>
            <a:off x="1155356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>
            <a:extLst>
              <a:ext uri="{FF2B5EF4-FFF2-40B4-BE49-F238E27FC236}">
                <a16:creationId xmlns:a16="http://schemas.microsoft.com/office/drawing/2014/main" id="{37AC52B5-ADE5-694C-B2FF-D4EAFD16BD3C}"/>
              </a:ext>
            </a:extLst>
          </p:cNvPr>
          <p:cNvCxnSpPr>
            <a:cxnSpLocks/>
          </p:cNvCxnSpPr>
          <p:nvPr/>
        </p:nvCxnSpPr>
        <p:spPr>
          <a:xfrm>
            <a:off x="1324299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>
            <a:extLst>
              <a:ext uri="{FF2B5EF4-FFF2-40B4-BE49-F238E27FC236}">
                <a16:creationId xmlns:a16="http://schemas.microsoft.com/office/drawing/2014/main" id="{3BE42509-2F1C-D946-A6F5-E56BFE366380}"/>
              </a:ext>
            </a:extLst>
          </p:cNvPr>
          <p:cNvCxnSpPr>
            <a:cxnSpLocks/>
          </p:cNvCxnSpPr>
          <p:nvPr/>
        </p:nvCxnSpPr>
        <p:spPr>
          <a:xfrm>
            <a:off x="1493242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id="{01B9B8AB-4E25-5447-9037-810B7801C9F0}"/>
              </a:ext>
            </a:extLst>
          </p:cNvPr>
          <p:cNvCxnSpPr>
            <a:cxnSpLocks/>
          </p:cNvCxnSpPr>
          <p:nvPr/>
        </p:nvCxnSpPr>
        <p:spPr>
          <a:xfrm>
            <a:off x="1662185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>
            <a:extLst>
              <a:ext uri="{FF2B5EF4-FFF2-40B4-BE49-F238E27FC236}">
                <a16:creationId xmlns:a16="http://schemas.microsoft.com/office/drawing/2014/main" id="{8164F9B9-1FAA-7343-A011-8004FF984625}"/>
              </a:ext>
            </a:extLst>
          </p:cNvPr>
          <p:cNvCxnSpPr>
            <a:cxnSpLocks/>
          </p:cNvCxnSpPr>
          <p:nvPr/>
        </p:nvCxnSpPr>
        <p:spPr>
          <a:xfrm>
            <a:off x="1831128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id="{253B643F-A3FF-444B-BEAB-429E565AACFA}"/>
              </a:ext>
            </a:extLst>
          </p:cNvPr>
          <p:cNvCxnSpPr>
            <a:cxnSpLocks/>
          </p:cNvCxnSpPr>
          <p:nvPr/>
        </p:nvCxnSpPr>
        <p:spPr>
          <a:xfrm>
            <a:off x="2000071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>
            <a:extLst>
              <a:ext uri="{FF2B5EF4-FFF2-40B4-BE49-F238E27FC236}">
                <a16:creationId xmlns:a16="http://schemas.microsoft.com/office/drawing/2014/main" id="{8C2A428A-FF67-5240-B34D-F5FC5A2AFA2E}"/>
              </a:ext>
            </a:extLst>
          </p:cNvPr>
          <p:cNvCxnSpPr>
            <a:cxnSpLocks/>
          </p:cNvCxnSpPr>
          <p:nvPr/>
        </p:nvCxnSpPr>
        <p:spPr>
          <a:xfrm>
            <a:off x="2169014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id="{61D7F83C-448C-7F4B-B5D4-A47CCDBBAB45}"/>
              </a:ext>
            </a:extLst>
          </p:cNvPr>
          <p:cNvCxnSpPr>
            <a:cxnSpLocks/>
          </p:cNvCxnSpPr>
          <p:nvPr/>
        </p:nvCxnSpPr>
        <p:spPr>
          <a:xfrm>
            <a:off x="2337957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>
            <a:extLst>
              <a:ext uri="{FF2B5EF4-FFF2-40B4-BE49-F238E27FC236}">
                <a16:creationId xmlns:a16="http://schemas.microsoft.com/office/drawing/2014/main" id="{D6DA63F6-2F5B-F044-A066-410387E60F04}"/>
              </a:ext>
            </a:extLst>
          </p:cNvPr>
          <p:cNvCxnSpPr>
            <a:cxnSpLocks/>
          </p:cNvCxnSpPr>
          <p:nvPr/>
        </p:nvCxnSpPr>
        <p:spPr>
          <a:xfrm>
            <a:off x="2506900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>
            <a:extLst>
              <a:ext uri="{FF2B5EF4-FFF2-40B4-BE49-F238E27FC236}">
                <a16:creationId xmlns:a16="http://schemas.microsoft.com/office/drawing/2014/main" id="{9B7190E1-5E5F-8A42-BA05-8107D01194E0}"/>
              </a:ext>
            </a:extLst>
          </p:cNvPr>
          <p:cNvCxnSpPr>
            <a:cxnSpLocks/>
          </p:cNvCxnSpPr>
          <p:nvPr/>
        </p:nvCxnSpPr>
        <p:spPr>
          <a:xfrm>
            <a:off x="2675843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>
            <a:extLst>
              <a:ext uri="{FF2B5EF4-FFF2-40B4-BE49-F238E27FC236}">
                <a16:creationId xmlns:a16="http://schemas.microsoft.com/office/drawing/2014/main" id="{A5BE3683-9B19-9D46-9515-3C522A8C7C81}"/>
              </a:ext>
            </a:extLst>
          </p:cNvPr>
          <p:cNvCxnSpPr>
            <a:cxnSpLocks/>
          </p:cNvCxnSpPr>
          <p:nvPr/>
        </p:nvCxnSpPr>
        <p:spPr>
          <a:xfrm>
            <a:off x="2844786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>
            <a:extLst>
              <a:ext uri="{FF2B5EF4-FFF2-40B4-BE49-F238E27FC236}">
                <a16:creationId xmlns:a16="http://schemas.microsoft.com/office/drawing/2014/main" id="{E673D50E-C232-864D-B7A4-7082FE488CF1}"/>
              </a:ext>
            </a:extLst>
          </p:cNvPr>
          <p:cNvCxnSpPr>
            <a:cxnSpLocks/>
          </p:cNvCxnSpPr>
          <p:nvPr/>
        </p:nvCxnSpPr>
        <p:spPr>
          <a:xfrm>
            <a:off x="3013729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>
            <a:extLst>
              <a:ext uri="{FF2B5EF4-FFF2-40B4-BE49-F238E27FC236}">
                <a16:creationId xmlns:a16="http://schemas.microsoft.com/office/drawing/2014/main" id="{C7EC5B56-E9A1-3941-AF36-594400A32257}"/>
              </a:ext>
            </a:extLst>
          </p:cNvPr>
          <p:cNvCxnSpPr>
            <a:cxnSpLocks/>
          </p:cNvCxnSpPr>
          <p:nvPr/>
        </p:nvCxnSpPr>
        <p:spPr>
          <a:xfrm>
            <a:off x="3182672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>
            <a:extLst>
              <a:ext uri="{FF2B5EF4-FFF2-40B4-BE49-F238E27FC236}">
                <a16:creationId xmlns:a16="http://schemas.microsoft.com/office/drawing/2014/main" id="{E506BFAC-7166-2B4E-8F03-B2AAE84F8224}"/>
              </a:ext>
            </a:extLst>
          </p:cNvPr>
          <p:cNvCxnSpPr>
            <a:cxnSpLocks/>
          </p:cNvCxnSpPr>
          <p:nvPr/>
        </p:nvCxnSpPr>
        <p:spPr>
          <a:xfrm>
            <a:off x="3351615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>
            <a:extLst>
              <a:ext uri="{FF2B5EF4-FFF2-40B4-BE49-F238E27FC236}">
                <a16:creationId xmlns:a16="http://schemas.microsoft.com/office/drawing/2014/main" id="{6B24ED12-A4A1-6E46-8D9D-3EC49BCE3F93}"/>
              </a:ext>
            </a:extLst>
          </p:cNvPr>
          <p:cNvCxnSpPr>
            <a:cxnSpLocks/>
          </p:cNvCxnSpPr>
          <p:nvPr/>
        </p:nvCxnSpPr>
        <p:spPr>
          <a:xfrm>
            <a:off x="3520558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>
            <a:extLst>
              <a:ext uri="{FF2B5EF4-FFF2-40B4-BE49-F238E27FC236}">
                <a16:creationId xmlns:a16="http://schemas.microsoft.com/office/drawing/2014/main" id="{A552752B-8419-E14C-AF85-2B384D8DF2FF}"/>
              </a:ext>
            </a:extLst>
          </p:cNvPr>
          <p:cNvCxnSpPr>
            <a:cxnSpLocks/>
          </p:cNvCxnSpPr>
          <p:nvPr/>
        </p:nvCxnSpPr>
        <p:spPr>
          <a:xfrm>
            <a:off x="3689501" y="2527300"/>
            <a:ext cx="0" cy="15240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>
            <a:extLst>
              <a:ext uri="{FF2B5EF4-FFF2-40B4-BE49-F238E27FC236}">
                <a16:creationId xmlns:a16="http://schemas.microsoft.com/office/drawing/2014/main" id="{91EC7F47-D08A-4F46-8CBB-90E06A280893}"/>
              </a:ext>
            </a:extLst>
          </p:cNvPr>
          <p:cNvCxnSpPr>
            <a:cxnSpLocks/>
          </p:cNvCxnSpPr>
          <p:nvPr/>
        </p:nvCxnSpPr>
        <p:spPr>
          <a:xfrm>
            <a:off x="648527" y="1806575"/>
            <a:ext cx="0" cy="873125"/>
          </a:xfrm>
          <a:prstGeom prst="line">
            <a:avLst/>
          </a:prstGeom>
          <a:ln w="25400" cap="rnd">
            <a:solidFill>
              <a:srgbClr val="FAB9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4438B1D8-AA9F-E343-8B4D-9AA7A06CF867}"/>
              </a:ext>
            </a:extLst>
          </p:cNvPr>
          <p:cNvSpPr txBox="1"/>
          <p:nvPr/>
        </p:nvSpPr>
        <p:spPr>
          <a:xfrm>
            <a:off x="749352" y="2063794"/>
            <a:ext cx="501419" cy="448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4400" spc="70" dirty="0">
                <a:ln w="222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1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297318A-DD03-DD47-BB06-5F7600CCCC84}"/>
              </a:ext>
            </a:extLst>
          </p:cNvPr>
          <p:cNvSpPr txBox="1"/>
          <p:nvPr/>
        </p:nvSpPr>
        <p:spPr>
          <a:xfrm>
            <a:off x="1431964" y="2076950"/>
            <a:ext cx="360355" cy="369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spc="70" dirty="0">
                <a:ln w="0" cap="sq">
                  <a:noFill/>
                  <a:miter lim="800000"/>
                </a:ln>
                <a:solidFill>
                  <a:schemeClr val="bg1">
                    <a:alpha val="20000"/>
                  </a:schemeClr>
                </a:solidFill>
                <a:latin typeface="HSE Sans" panose="02000000000000000000" pitchFamily="2" charset="0"/>
              </a:rPr>
              <a:t>2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B360711-37E0-2342-BE39-6D2C5C732756}"/>
              </a:ext>
            </a:extLst>
          </p:cNvPr>
          <p:cNvSpPr txBox="1"/>
          <p:nvPr/>
        </p:nvSpPr>
        <p:spPr>
          <a:xfrm>
            <a:off x="2069141" y="2076950"/>
            <a:ext cx="360355" cy="369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spc="70" dirty="0">
                <a:ln w="0" cap="sq">
                  <a:noFill/>
                  <a:miter lim="800000"/>
                </a:ln>
                <a:solidFill>
                  <a:schemeClr val="bg1">
                    <a:alpha val="20000"/>
                  </a:schemeClr>
                </a:solidFill>
                <a:latin typeface="HSE Sans" panose="02000000000000000000" pitchFamily="2" charset="0"/>
              </a:rPr>
              <a:t>3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E266EE7E-7857-B345-970D-1293F4ACC129}"/>
              </a:ext>
            </a:extLst>
          </p:cNvPr>
          <p:cNvSpPr txBox="1"/>
          <p:nvPr/>
        </p:nvSpPr>
        <p:spPr>
          <a:xfrm>
            <a:off x="2706318" y="2076950"/>
            <a:ext cx="366767" cy="369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spc="70" dirty="0">
                <a:ln w="0" cap="sq">
                  <a:noFill/>
                  <a:miter lim="800000"/>
                </a:ln>
                <a:solidFill>
                  <a:schemeClr val="bg1">
                    <a:alpha val="20000"/>
                  </a:schemeClr>
                </a:solidFill>
                <a:latin typeface="HSE Sans" panose="02000000000000000000" pitchFamily="2" charset="0"/>
              </a:rPr>
              <a:t>4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3103D92-10A4-6A4E-803E-DA5CEF2B338E}"/>
              </a:ext>
            </a:extLst>
          </p:cNvPr>
          <p:cNvSpPr txBox="1"/>
          <p:nvPr/>
        </p:nvSpPr>
        <p:spPr>
          <a:xfrm>
            <a:off x="3349906" y="2076950"/>
            <a:ext cx="366767" cy="369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spc="70" dirty="0">
                <a:ln w="0" cap="sq">
                  <a:noFill/>
                  <a:miter lim="800000"/>
                </a:ln>
                <a:solidFill>
                  <a:schemeClr val="bg1">
                    <a:alpha val="20000"/>
                  </a:schemeClr>
                </a:solidFill>
                <a:latin typeface="HSE Sans" panose="02000000000000000000" pitchFamily="2" charset="0"/>
              </a:rPr>
              <a:t>5</a:t>
            </a:r>
          </a:p>
        </p:txBody>
      </p:sp>
      <p:cxnSp>
        <p:nvCxnSpPr>
          <p:cNvPr id="159" name="Прямая соединительная линия 158">
            <a:extLst>
              <a:ext uri="{FF2B5EF4-FFF2-40B4-BE49-F238E27FC236}">
                <a16:creationId xmlns:a16="http://schemas.microsoft.com/office/drawing/2014/main" id="{FC3FC1BD-0CC5-614B-B17E-64CBB9EEC2C6}"/>
              </a:ext>
            </a:extLst>
          </p:cNvPr>
          <p:cNvCxnSpPr/>
          <p:nvPr/>
        </p:nvCxnSpPr>
        <p:spPr>
          <a:xfrm>
            <a:off x="425509" y="2972421"/>
            <a:ext cx="363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4291160" y="1513302"/>
            <a:ext cx="3636000" cy="4365722"/>
            <a:chOff x="4291160" y="1513302"/>
            <a:chExt cx="5145015" cy="4365722"/>
          </a:xfrm>
        </p:grpSpPr>
        <p:sp>
          <p:nvSpPr>
            <p:cNvPr id="162" name="Скругленный прямоугольник 161">
              <a:extLst>
                <a:ext uri="{FF2B5EF4-FFF2-40B4-BE49-F238E27FC236}">
                  <a16:creationId xmlns:a16="http://schemas.microsoft.com/office/drawing/2014/main" id="{52FCD372-6D14-034B-87C1-BC3DF0778AC1}"/>
                </a:ext>
              </a:extLst>
            </p:cNvPr>
            <p:cNvSpPr/>
            <p:nvPr/>
          </p:nvSpPr>
          <p:spPr>
            <a:xfrm>
              <a:off x="4291160" y="1513302"/>
              <a:ext cx="5145015" cy="4365722"/>
            </a:xfrm>
            <a:prstGeom prst="roundRect">
              <a:avLst>
                <a:gd name="adj" fmla="val 2417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E76813FD-C816-6E4A-8E8F-48E51975196A}"/>
                </a:ext>
              </a:extLst>
            </p:cNvPr>
            <p:cNvSpPr txBox="1"/>
            <p:nvPr/>
          </p:nvSpPr>
          <p:spPr>
            <a:xfrm>
              <a:off x="4434052" y="4823358"/>
              <a:ext cx="3105017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200" spc="70" dirty="0">
                  <a:ln w="9525" cap="sq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latin typeface="HSE Sans" panose="02000000000000000000" pitchFamily="2" charset="0"/>
                </a:rPr>
                <a:t>48 </a:t>
              </a:r>
              <a:r>
                <a:rPr lang="ru-RU" sz="2200" spc="70" dirty="0" smtClean="0">
                  <a:ln w="9525" cap="sq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latin typeface="HSE Sans" panose="02000000000000000000" pitchFamily="2" charset="0"/>
                </a:rPr>
                <a:t>ПОЗИЦИЙ в </a:t>
              </a:r>
              <a:r>
                <a:rPr lang="ru-RU" sz="2200" spc="70" dirty="0">
                  <a:ln w="9525" cap="sq">
                    <a:solidFill>
                      <a:schemeClr val="bg1"/>
                    </a:solidFill>
                    <a:miter lim="800000"/>
                  </a:ln>
                  <a:solidFill>
                    <a:schemeClr val="bg1"/>
                  </a:solidFill>
                  <a:latin typeface="HSE Sans" panose="02000000000000000000" pitchFamily="2" charset="0"/>
                </a:rPr>
                <a:t>2023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D86321D-349A-E441-9890-6C8CD7A1DB08}"/>
                </a:ext>
              </a:extLst>
            </p:cNvPr>
            <p:cNvSpPr txBox="1"/>
            <p:nvPr/>
          </p:nvSpPr>
          <p:spPr>
            <a:xfrm>
              <a:off x="4442733" y="5167471"/>
              <a:ext cx="413553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в предметных/отраслевых</a:t>
              </a:r>
            </a:p>
            <a:p>
              <a:pPr>
                <a:lnSpc>
                  <a:spcPts val="1800"/>
                </a:lnSpc>
              </a:pPr>
              <a:r>
                <a:rPr lang="ru-RU" kern="800" dirty="0">
                  <a:solidFill>
                    <a:schemeClr val="bg1"/>
                  </a:solidFill>
                  <a:latin typeface="HSE Sans" panose="02000000000000000000" pitchFamily="2" charset="0"/>
                </a:rPr>
                <a:t>р</a:t>
              </a:r>
              <a:r>
                <a:rPr lang="ru-RU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ейтингах QS</a:t>
              </a:r>
              <a:r>
                <a:rPr lang="ru-RU" kern="800" dirty="0">
                  <a:solidFill>
                    <a:schemeClr val="bg1"/>
                  </a:solidFill>
                  <a:latin typeface="HSE Sans" panose="02000000000000000000" pitchFamily="2" charset="0"/>
                </a:rPr>
                <a:t>, THE, ARWU</a:t>
              </a:r>
              <a:endParaRPr lang="ru-RU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endParaRPr>
            </a:p>
          </p:txBody>
        </p:sp>
        <p:grpSp>
          <p:nvGrpSpPr>
            <p:cNvPr id="90" name="Группа 89"/>
            <p:cNvGrpSpPr/>
            <p:nvPr/>
          </p:nvGrpSpPr>
          <p:grpSpPr>
            <a:xfrm>
              <a:off x="4291160" y="1513336"/>
              <a:ext cx="5145014" cy="3109459"/>
              <a:chOff x="4291160" y="1513336"/>
              <a:chExt cx="5145014" cy="3109459"/>
            </a:xfrm>
          </p:grpSpPr>
          <p:sp>
            <p:nvSpPr>
              <p:cNvPr id="91" name="Прямоугольник с двумя скругленными соседними углами 90">
                <a:extLst>
                  <a:ext uri="{FF2B5EF4-FFF2-40B4-BE49-F238E27FC236}">
                    <a16:creationId xmlns:a16="http://schemas.microsoft.com/office/drawing/2014/main" id="{2ED51CC9-CB08-734C-A18A-BEE357E27AF0}"/>
                  </a:ext>
                </a:extLst>
              </p:cNvPr>
              <p:cNvSpPr/>
              <p:nvPr/>
            </p:nvSpPr>
            <p:spPr>
              <a:xfrm>
                <a:off x="4291160" y="1513336"/>
                <a:ext cx="5145014" cy="3109459"/>
              </a:xfrm>
              <a:prstGeom prst="round2SameRect">
                <a:avLst>
                  <a:gd name="adj1" fmla="val 3208"/>
                  <a:gd name="adj2" fmla="val 0"/>
                </a:avLst>
              </a:prstGeom>
              <a:gradFill flip="none" rotWithShape="1">
                <a:gsLst>
                  <a:gs pos="10000">
                    <a:srgbClr val="0F2D69"/>
                  </a:gs>
                  <a:gs pos="100000">
                    <a:srgbClr val="374B9B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рямоугольник с двумя скругленными соседними углами 92">
                <a:extLst>
                  <a:ext uri="{FF2B5EF4-FFF2-40B4-BE49-F238E27FC236}">
                    <a16:creationId xmlns:a16="http://schemas.microsoft.com/office/drawing/2014/main" id="{3930D704-190B-6343-A2C5-34CFEAA529D2}"/>
                  </a:ext>
                </a:extLst>
              </p:cNvPr>
              <p:cNvSpPr/>
              <p:nvPr/>
            </p:nvSpPr>
            <p:spPr>
              <a:xfrm>
                <a:off x="7929507" y="3001414"/>
                <a:ext cx="404426" cy="1144674"/>
              </a:xfrm>
              <a:prstGeom prst="round2SameRect">
                <a:avLst>
                  <a:gd name="adj1" fmla="val 15932"/>
                  <a:gd name="adj2" fmla="val 0"/>
                </a:avLst>
              </a:prstGeom>
              <a:gradFill>
                <a:gsLst>
                  <a:gs pos="2000">
                    <a:schemeClr val="bg1">
                      <a:alpha val="3418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Прямоугольник с двумя скругленными соседними углами 101">
                <a:extLst>
                  <a:ext uri="{FF2B5EF4-FFF2-40B4-BE49-F238E27FC236}">
                    <a16:creationId xmlns:a16="http://schemas.microsoft.com/office/drawing/2014/main" id="{7EA5F191-A6F9-4C4C-8139-C54844588253}"/>
                  </a:ext>
                </a:extLst>
              </p:cNvPr>
              <p:cNvSpPr/>
              <p:nvPr/>
            </p:nvSpPr>
            <p:spPr>
              <a:xfrm>
                <a:off x="7442090" y="3056149"/>
                <a:ext cx="404426" cy="1089939"/>
              </a:xfrm>
              <a:prstGeom prst="round2SameRect">
                <a:avLst>
                  <a:gd name="adj1" fmla="val 15932"/>
                  <a:gd name="adj2" fmla="val 0"/>
                </a:avLst>
              </a:prstGeom>
              <a:gradFill>
                <a:gsLst>
                  <a:gs pos="2000">
                    <a:schemeClr val="bg1">
                      <a:alpha val="3418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Прямоугольник с двумя скругленными соседними углами 102">
                <a:extLst>
                  <a:ext uri="{FF2B5EF4-FFF2-40B4-BE49-F238E27FC236}">
                    <a16:creationId xmlns:a16="http://schemas.microsoft.com/office/drawing/2014/main" id="{3A47D2D8-0DFD-3D41-BC75-6C96EFC99C3A}"/>
                  </a:ext>
                </a:extLst>
              </p:cNvPr>
              <p:cNvSpPr/>
              <p:nvPr/>
            </p:nvSpPr>
            <p:spPr>
              <a:xfrm>
                <a:off x="6954673" y="3197817"/>
                <a:ext cx="404426" cy="948271"/>
              </a:xfrm>
              <a:prstGeom prst="round2SameRect">
                <a:avLst>
                  <a:gd name="adj1" fmla="val 15932"/>
                  <a:gd name="adj2" fmla="val 0"/>
                </a:avLst>
              </a:prstGeom>
              <a:gradFill>
                <a:gsLst>
                  <a:gs pos="2000">
                    <a:schemeClr val="bg1">
                      <a:alpha val="3418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рямоугольник с двумя скругленными соседними углами 103">
                <a:extLst>
                  <a:ext uri="{FF2B5EF4-FFF2-40B4-BE49-F238E27FC236}">
                    <a16:creationId xmlns:a16="http://schemas.microsoft.com/office/drawing/2014/main" id="{49547AC6-4071-EB4C-A4DD-51D25D9C4543}"/>
                  </a:ext>
                </a:extLst>
              </p:cNvPr>
              <p:cNvSpPr/>
              <p:nvPr/>
            </p:nvSpPr>
            <p:spPr>
              <a:xfrm>
                <a:off x="6467257" y="3365243"/>
                <a:ext cx="404426" cy="780845"/>
              </a:xfrm>
              <a:prstGeom prst="round2SameRect">
                <a:avLst>
                  <a:gd name="adj1" fmla="val 15932"/>
                  <a:gd name="adj2" fmla="val 0"/>
                </a:avLst>
              </a:prstGeom>
              <a:gradFill>
                <a:gsLst>
                  <a:gs pos="2000">
                    <a:schemeClr val="bg1">
                      <a:alpha val="3418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Прямоугольник с двумя скругленными соседними углами 104">
                <a:extLst>
                  <a:ext uri="{FF2B5EF4-FFF2-40B4-BE49-F238E27FC236}">
                    <a16:creationId xmlns:a16="http://schemas.microsoft.com/office/drawing/2014/main" id="{A593D2BD-1CE7-8940-8C40-9DC51E9A8B42}"/>
                  </a:ext>
                </a:extLst>
              </p:cNvPr>
              <p:cNvSpPr/>
              <p:nvPr/>
            </p:nvSpPr>
            <p:spPr>
              <a:xfrm>
                <a:off x="5979840" y="3503691"/>
                <a:ext cx="404426" cy="642397"/>
              </a:xfrm>
              <a:prstGeom prst="round2SameRect">
                <a:avLst>
                  <a:gd name="adj1" fmla="val 15932"/>
                  <a:gd name="adj2" fmla="val 0"/>
                </a:avLst>
              </a:prstGeom>
              <a:gradFill>
                <a:gsLst>
                  <a:gs pos="2000">
                    <a:schemeClr val="bg1">
                      <a:alpha val="3418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рямоугольник с двумя скругленными соседними углами 105">
                <a:extLst>
                  <a:ext uri="{FF2B5EF4-FFF2-40B4-BE49-F238E27FC236}">
                    <a16:creationId xmlns:a16="http://schemas.microsoft.com/office/drawing/2014/main" id="{0C389FA1-2892-DC4E-BB59-5139BFDFFDD2}"/>
                  </a:ext>
                </a:extLst>
              </p:cNvPr>
              <p:cNvSpPr/>
              <p:nvPr/>
            </p:nvSpPr>
            <p:spPr>
              <a:xfrm>
                <a:off x="5492423" y="3883617"/>
                <a:ext cx="404426" cy="262471"/>
              </a:xfrm>
              <a:prstGeom prst="round2SameRect">
                <a:avLst>
                  <a:gd name="adj1" fmla="val 24266"/>
                  <a:gd name="adj2" fmla="val 0"/>
                </a:avLst>
              </a:prstGeom>
              <a:gradFill>
                <a:gsLst>
                  <a:gs pos="2000">
                    <a:schemeClr val="bg1">
                      <a:alpha val="3418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Прямоугольник с двумя скругленными соседними углами 106">
                <a:extLst>
                  <a:ext uri="{FF2B5EF4-FFF2-40B4-BE49-F238E27FC236}">
                    <a16:creationId xmlns:a16="http://schemas.microsoft.com/office/drawing/2014/main" id="{FC4AA5A2-5000-6740-9359-F23CD9DDC5B1}"/>
                  </a:ext>
                </a:extLst>
              </p:cNvPr>
              <p:cNvSpPr/>
              <p:nvPr/>
            </p:nvSpPr>
            <p:spPr>
              <a:xfrm>
                <a:off x="5005007" y="3970550"/>
                <a:ext cx="404426" cy="175538"/>
              </a:xfrm>
              <a:prstGeom prst="round2SameRect">
                <a:avLst>
                  <a:gd name="adj1" fmla="val 35871"/>
                  <a:gd name="adj2" fmla="val 0"/>
                </a:avLst>
              </a:prstGeom>
              <a:gradFill>
                <a:gsLst>
                  <a:gs pos="2000">
                    <a:schemeClr val="bg1">
                      <a:alpha val="3418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рямоугольник с двумя скругленными соседними углами 107">
                <a:extLst>
                  <a:ext uri="{FF2B5EF4-FFF2-40B4-BE49-F238E27FC236}">
                    <a16:creationId xmlns:a16="http://schemas.microsoft.com/office/drawing/2014/main" id="{8907CECC-B6B9-A44D-812A-B6BE3B296D74}"/>
                  </a:ext>
                </a:extLst>
              </p:cNvPr>
              <p:cNvSpPr/>
              <p:nvPr/>
            </p:nvSpPr>
            <p:spPr>
              <a:xfrm>
                <a:off x="4517590" y="4100368"/>
                <a:ext cx="404426" cy="45720"/>
              </a:xfrm>
              <a:prstGeom prst="round2SameRect">
                <a:avLst>
                  <a:gd name="adj1" fmla="val 35871"/>
                  <a:gd name="adj2" fmla="val 0"/>
                </a:avLst>
              </a:prstGeom>
              <a:gradFill>
                <a:gsLst>
                  <a:gs pos="0">
                    <a:schemeClr val="bg1">
                      <a:alpha val="34143"/>
                    </a:schemeClr>
                  </a:gs>
                  <a:gs pos="94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A102618-CFA1-9149-B795-4F97CA330008}"/>
                  </a:ext>
                </a:extLst>
              </p:cNvPr>
              <p:cNvSpPr txBox="1"/>
              <p:nvPr/>
            </p:nvSpPr>
            <p:spPr>
              <a:xfrm>
                <a:off x="4591004" y="3775278"/>
                <a:ext cx="257598" cy="315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ru-RU" sz="1400" kern="800" dirty="0">
                    <a:solidFill>
                      <a:schemeClr val="bg1">
                        <a:alpha val="50000"/>
                      </a:schemeClr>
                    </a:solidFill>
                    <a:latin typeface="HSE Sans" panose="02000000000000000000" pitchFamily="2" charset="0"/>
                  </a:rPr>
                  <a:t>1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9380C88-6C8D-8C44-9432-8B79FBA0B601}"/>
                  </a:ext>
                </a:extLst>
              </p:cNvPr>
              <p:cNvSpPr txBox="1"/>
              <p:nvPr/>
            </p:nvSpPr>
            <p:spPr>
              <a:xfrm>
                <a:off x="5076203" y="3655399"/>
                <a:ext cx="262033" cy="315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ru-RU" sz="1400" kern="800" dirty="0">
                    <a:solidFill>
                      <a:schemeClr val="bg1">
                        <a:alpha val="50000"/>
                      </a:schemeClr>
                    </a:solidFill>
                    <a:latin typeface="HSE Sans" panose="02000000000000000000" pitchFamily="2" charset="0"/>
                  </a:rPr>
                  <a:t>6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996A8E5-1A05-E141-BA39-A5565D048A47}"/>
                  </a:ext>
                </a:extLst>
              </p:cNvPr>
              <p:cNvSpPr txBox="1"/>
              <p:nvPr/>
            </p:nvSpPr>
            <p:spPr>
              <a:xfrm>
                <a:off x="5563620" y="3568466"/>
                <a:ext cx="262033" cy="315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ru-RU" sz="1400" kern="800" dirty="0">
                    <a:solidFill>
                      <a:schemeClr val="bg1">
                        <a:alpha val="50000"/>
                      </a:schemeClr>
                    </a:solidFill>
                    <a:latin typeface="HSE Sans" panose="02000000000000000000" pitchFamily="2" charset="0"/>
                  </a:rPr>
                  <a:t>9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050741C-E41C-CE48-8109-B74146BDF4E8}"/>
                  </a:ext>
                </a:extLst>
              </p:cNvPr>
              <p:cNvSpPr txBox="1"/>
              <p:nvPr/>
            </p:nvSpPr>
            <p:spPr>
              <a:xfrm>
                <a:off x="6004685" y="3188540"/>
                <a:ext cx="349280" cy="315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ru-RU" sz="1400" kern="800" dirty="0">
                    <a:solidFill>
                      <a:schemeClr val="bg1">
                        <a:alpha val="50000"/>
                      </a:schemeClr>
                    </a:solidFill>
                    <a:latin typeface="HSE Sans" panose="02000000000000000000" pitchFamily="2" charset="0"/>
                  </a:rPr>
                  <a:t>23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3DA99AB-0847-674F-B2BB-9829A75B8060}"/>
                  </a:ext>
                </a:extLst>
              </p:cNvPr>
              <p:cNvSpPr txBox="1"/>
              <p:nvPr/>
            </p:nvSpPr>
            <p:spPr>
              <a:xfrm>
                <a:off x="6494091" y="3050092"/>
                <a:ext cx="350757" cy="315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ru-RU" sz="1400" kern="800" dirty="0">
                    <a:solidFill>
                      <a:schemeClr val="bg1">
                        <a:alpha val="50000"/>
                      </a:schemeClr>
                    </a:solidFill>
                    <a:latin typeface="HSE Sans" panose="02000000000000000000" pitchFamily="2" charset="0"/>
                  </a:rPr>
                  <a:t>28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0A92A09-27F6-7C47-9CB2-53B4901225EC}"/>
                  </a:ext>
                </a:extLst>
              </p:cNvPr>
              <p:cNvSpPr txBox="1"/>
              <p:nvPr/>
            </p:nvSpPr>
            <p:spPr>
              <a:xfrm>
                <a:off x="6976561" y="2882666"/>
                <a:ext cx="352237" cy="315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ru-RU" sz="1400" kern="800" dirty="0">
                    <a:solidFill>
                      <a:schemeClr val="bg1">
                        <a:alpha val="50000"/>
                      </a:schemeClr>
                    </a:solidFill>
                    <a:latin typeface="HSE Sans" panose="02000000000000000000" pitchFamily="2" charset="0"/>
                  </a:rPr>
                  <a:t>34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5B83707-9E56-DE42-BBD1-C3C0CE7763B1}"/>
                  </a:ext>
                </a:extLst>
              </p:cNvPr>
              <p:cNvSpPr txBox="1"/>
              <p:nvPr/>
            </p:nvSpPr>
            <p:spPr>
              <a:xfrm>
                <a:off x="7467444" y="2740998"/>
                <a:ext cx="352237" cy="315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ru-RU" sz="1400" kern="800" dirty="0">
                    <a:solidFill>
                      <a:schemeClr val="bg1">
                        <a:alpha val="50000"/>
                      </a:schemeClr>
                    </a:solidFill>
                    <a:latin typeface="HSE Sans" panose="02000000000000000000" pitchFamily="2" charset="0"/>
                  </a:rPr>
                  <a:t>39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388E9BA-5F4E-CE45-9F5F-9401CCA25FFD}"/>
                  </a:ext>
                </a:extLst>
              </p:cNvPr>
              <p:cNvSpPr txBox="1"/>
              <p:nvPr/>
            </p:nvSpPr>
            <p:spPr>
              <a:xfrm>
                <a:off x="7956341" y="2688337"/>
                <a:ext cx="350757" cy="315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ru-RU" sz="1400" kern="800" dirty="0">
                    <a:solidFill>
                      <a:schemeClr val="bg1">
                        <a:alpha val="50000"/>
                      </a:schemeClr>
                    </a:solidFill>
                    <a:latin typeface="HSE Sans" panose="02000000000000000000" pitchFamily="2" charset="0"/>
                  </a:rPr>
                  <a:t>41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4A7A9DB-FB9C-2A4C-A6AD-949A632B8E50}"/>
                  </a:ext>
                </a:extLst>
              </p:cNvPr>
              <p:cNvSpPr txBox="1"/>
              <p:nvPr/>
            </p:nvSpPr>
            <p:spPr>
              <a:xfrm>
                <a:off x="4505237" y="4168753"/>
                <a:ext cx="429131" cy="30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ru-RU" sz="1000" kern="800" dirty="0">
                    <a:solidFill>
                      <a:schemeClr val="bg1">
                        <a:alpha val="50000"/>
                      </a:schemeClr>
                    </a:solidFill>
                    <a:latin typeface="HSE Sans" panose="02000000000000000000" pitchFamily="2" charset="0"/>
                  </a:rPr>
                  <a:t>2014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99B25E5-760F-FB4A-B1D2-24208F787B18}"/>
                  </a:ext>
                </a:extLst>
              </p:cNvPr>
              <p:cNvSpPr txBox="1"/>
              <p:nvPr/>
            </p:nvSpPr>
            <p:spPr>
              <a:xfrm>
                <a:off x="4994133" y="4168753"/>
                <a:ext cx="426174" cy="30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ru-RU" sz="1000" kern="800" dirty="0">
                    <a:solidFill>
                      <a:schemeClr val="bg1">
                        <a:alpha val="50000"/>
                      </a:schemeClr>
                    </a:solidFill>
                    <a:latin typeface="HSE Sans" panose="02000000000000000000" pitchFamily="2" charset="0"/>
                  </a:rPr>
                  <a:t>2015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41141A0-B276-404A-93AC-58BAAE702951}"/>
                  </a:ext>
                </a:extLst>
              </p:cNvPr>
              <p:cNvSpPr txBox="1"/>
              <p:nvPr/>
            </p:nvSpPr>
            <p:spPr>
              <a:xfrm>
                <a:off x="5480810" y="4168753"/>
                <a:ext cx="427653" cy="30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ru-RU" sz="1000" kern="800" dirty="0">
                    <a:solidFill>
                      <a:schemeClr val="bg1">
                        <a:alpha val="50000"/>
                      </a:schemeClr>
                    </a:solidFill>
                    <a:latin typeface="HSE Sans" panose="02000000000000000000" pitchFamily="2" charset="0"/>
                  </a:rPr>
                  <a:t>2016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410AE1A6-B9F4-1D47-A408-D513F4C4000C}"/>
                  </a:ext>
                </a:extLst>
              </p:cNvPr>
              <p:cNvSpPr txBox="1"/>
              <p:nvPr/>
            </p:nvSpPr>
            <p:spPr>
              <a:xfrm>
                <a:off x="5966978" y="4168753"/>
                <a:ext cx="424694" cy="30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ru-RU" sz="1000" kern="800" dirty="0">
                    <a:solidFill>
                      <a:schemeClr val="bg1">
                        <a:alpha val="50000"/>
                      </a:schemeClr>
                    </a:solidFill>
                    <a:latin typeface="HSE Sans" panose="02000000000000000000" pitchFamily="2" charset="0"/>
                  </a:rPr>
                  <a:t>2017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B60BBBD7-0F64-E342-BF0F-1B3F6CE870F7}"/>
                  </a:ext>
                </a:extLst>
              </p:cNvPr>
              <p:cNvSpPr txBox="1"/>
              <p:nvPr/>
            </p:nvSpPr>
            <p:spPr>
              <a:xfrm>
                <a:off x="6456382" y="4168753"/>
                <a:ext cx="426174" cy="30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ru-RU" sz="1000" kern="800" dirty="0">
                    <a:solidFill>
                      <a:schemeClr val="bg1">
                        <a:alpha val="50000"/>
                      </a:schemeClr>
                    </a:solidFill>
                    <a:latin typeface="HSE Sans" panose="02000000000000000000" pitchFamily="2" charset="0"/>
                  </a:rPr>
                  <a:t>2018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0005989A-34C5-D44F-9C2D-6C2FBBE84ED7}"/>
                  </a:ext>
                </a:extLst>
              </p:cNvPr>
              <p:cNvSpPr txBox="1"/>
              <p:nvPr/>
            </p:nvSpPr>
            <p:spPr>
              <a:xfrm>
                <a:off x="6938114" y="4168753"/>
                <a:ext cx="429131" cy="30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ru-RU" sz="1000" kern="800" dirty="0">
                    <a:solidFill>
                      <a:schemeClr val="bg1">
                        <a:alpha val="50000"/>
                      </a:schemeClr>
                    </a:solidFill>
                    <a:latin typeface="HSE Sans" panose="02000000000000000000" pitchFamily="2" charset="0"/>
                  </a:rPr>
                  <a:t>2019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E5863B39-152E-5A4E-82FB-815047F58DE1}"/>
                  </a:ext>
                </a:extLst>
              </p:cNvPr>
              <p:cNvSpPr txBox="1"/>
              <p:nvPr/>
            </p:nvSpPr>
            <p:spPr>
              <a:xfrm>
                <a:off x="7428258" y="4168753"/>
                <a:ext cx="430610" cy="30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ru-RU" sz="1000" kern="800" dirty="0">
                    <a:solidFill>
                      <a:schemeClr val="bg1">
                        <a:alpha val="50000"/>
                      </a:schemeClr>
                    </a:solidFill>
                    <a:latin typeface="HSE Sans" panose="02000000000000000000" pitchFamily="2" charset="0"/>
                  </a:rPr>
                  <a:t>2020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AFEC17FE-F666-2E44-A403-DB8B2C369BDA}"/>
                  </a:ext>
                </a:extLst>
              </p:cNvPr>
              <p:cNvSpPr txBox="1"/>
              <p:nvPr/>
            </p:nvSpPr>
            <p:spPr>
              <a:xfrm>
                <a:off x="7918632" y="4168753"/>
                <a:ext cx="426174" cy="30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ru-RU" sz="1000" kern="800" dirty="0">
                    <a:solidFill>
                      <a:schemeClr val="bg1">
                        <a:alpha val="50000"/>
                      </a:schemeClr>
                    </a:solidFill>
                    <a:latin typeface="HSE Sans" panose="02000000000000000000" pitchFamily="2" charset="0"/>
                  </a:rPr>
                  <a:t>2021</a:t>
                </a:r>
              </a:p>
            </p:txBody>
          </p:sp>
          <p:cxnSp>
            <p:nvCxnSpPr>
              <p:cNvPr id="125" name="Прямая соединительная линия 124">
                <a:extLst>
                  <a:ext uri="{FF2B5EF4-FFF2-40B4-BE49-F238E27FC236}">
                    <a16:creationId xmlns:a16="http://schemas.microsoft.com/office/drawing/2014/main" id="{756A9DC9-3715-1D48-81D4-72F2BB80B02A}"/>
                  </a:ext>
                </a:extLst>
              </p:cNvPr>
              <p:cNvCxnSpPr/>
              <p:nvPr/>
            </p:nvCxnSpPr>
            <p:spPr>
              <a:xfrm flipH="1">
                <a:off x="4480461" y="4146088"/>
                <a:ext cx="4824000" cy="0"/>
              </a:xfrm>
              <a:prstGeom prst="line">
                <a:avLst/>
              </a:prstGeom>
              <a:ln w="12700" cap="rnd">
                <a:solidFill>
                  <a:schemeClr val="bg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Прямоугольник с двумя скругленными соседними углами 125">
                <a:extLst>
                  <a:ext uri="{FF2B5EF4-FFF2-40B4-BE49-F238E27FC236}">
                    <a16:creationId xmlns:a16="http://schemas.microsoft.com/office/drawing/2014/main" id="{3930D704-190B-6343-A2C5-34CFEAA529D2}"/>
                  </a:ext>
                </a:extLst>
              </p:cNvPr>
              <p:cNvSpPr/>
              <p:nvPr/>
            </p:nvSpPr>
            <p:spPr>
              <a:xfrm>
                <a:off x="8411825" y="2830855"/>
                <a:ext cx="403200" cy="1314000"/>
              </a:xfrm>
              <a:prstGeom prst="round2SameRect">
                <a:avLst>
                  <a:gd name="adj1" fmla="val 15932"/>
                  <a:gd name="adj2" fmla="val 0"/>
                </a:avLst>
              </a:prstGeom>
              <a:gradFill>
                <a:gsLst>
                  <a:gs pos="2000">
                    <a:schemeClr val="bg1">
                      <a:alpha val="3418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Прямоугольник с двумя скругленными соседними углами 126">
                <a:extLst>
                  <a:ext uri="{FF2B5EF4-FFF2-40B4-BE49-F238E27FC236}">
                    <a16:creationId xmlns:a16="http://schemas.microsoft.com/office/drawing/2014/main" id="{81A3953B-23BB-274A-87BC-39A7C630774C}"/>
                  </a:ext>
                </a:extLst>
              </p:cNvPr>
              <p:cNvSpPr/>
              <p:nvPr/>
            </p:nvSpPr>
            <p:spPr>
              <a:xfrm>
                <a:off x="8883840" y="2785134"/>
                <a:ext cx="404426" cy="1368000"/>
              </a:xfrm>
              <a:prstGeom prst="round2SameRect">
                <a:avLst>
                  <a:gd name="adj1" fmla="val 15932"/>
                  <a:gd name="adj2" fmla="val 0"/>
                </a:avLst>
              </a:prstGeom>
              <a:gradFill>
                <a:gsLst>
                  <a:gs pos="2000">
                    <a:srgbClr val="FAB900"/>
                  </a:gs>
                  <a:gs pos="100000">
                    <a:srgbClr val="FAB900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4EB950A-C3D4-2140-BE12-E8EF0F2F77F8}"/>
                  </a:ext>
                </a:extLst>
              </p:cNvPr>
              <p:cNvSpPr txBox="1"/>
              <p:nvPr/>
            </p:nvSpPr>
            <p:spPr>
              <a:xfrm>
                <a:off x="8894334" y="2469984"/>
                <a:ext cx="383438" cy="315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ru-RU" sz="1400" kern="800" dirty="0" smtClean="0">
                    <a:solidFill>
                      <a:srgbClr val="FAB900"/>
                    </a:solidFill>
                    <a:latin typeface="HSE Sans" panose="02000000000000000000" pitchFamily="2" charset="0"/>
                  </a:rPr>
                  <a:t>4</a:t>
                </a:r>
                <a:r>
                  <a:rPr lang="en-US" sz="1400" kern="800" dirty="0" smtClean="0">
                    <a:solidFill>
                      <a:srgbClr val="FAB900"/>
                    </a:solidFill>
                    <a:latin typeface="HSE Sans" panose="02000000000000000000" pitchFamily="2" charset="0"/>
                  </a:rPr>
                  <a:t>8</a:t>
                </a:r>
                <a:endParaRPr lang="ru-RU" sz="1400" kern="800" dirty="0">
                  <a:solidFill>
                    <a:srgbClr val="FAB900">
                      <a:alpha val="50000"/>
                    </a:srgbClr>
                  </a:solidFill>
                  <a:latin typeface="HSE Sans" panose="02000000000000000000" pitchFamily="2" charset="0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CCE2DCBF-3229-4444-AD05-8B0C78C5E906}"/>
                  </a:ext>
                </a:extLst>
              </p:cNvPr>
              <p:cNvSpPr txBox="1"/>
              <p:nvPr/>
            </p:nvSpPr>
            <p:spPr>
              <a:xfrm>
                <a:off x="8854259" y="4161600"/>
                <a:ext cx="463588" cy="30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ru-RU" sz="1000" kern="800" dirty="0" smtClean="0">
                    <a:solidFill>
                      <a:srgbClr val="FAB900"/>
                    </a:solidFill>
                    <a:latin typeface="HSE Sans" panose="02000000000000000000" pitchFamily="2" charset="0"/>
                  </a:rPr>
                  <a:t>202</a:t>
                </a:r>
                <a:r>
                  <a:rPr lang="en-US" sz="1000" kern="800" dirty="0" smtClean="0">
                    <a:solidFill>
                      <a:srgbClr val="FAB900"/>
                    </a:solidFill>
                    <a:latin typeface="HSE Sans" panose="02000000000000000000" pitchFamily="2" charset="0"/>
                  </a:rPr>
                  <a:t>3</a:t>
                </a:r>
                <a:endParaRPr lang="ru-RU" sz="1000" kern="800" dirty="0">
                  <a:solidFill>
                    <a:srgbClr val="FAB900">
                      <a:alpha val="50000"/>
                    </a:srgbClr>
                  </a:solidFill>
                  <a:latin typeface="HSE Sans" panose="02000000000000000000" pitchFamily="2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388E9BA-5F4E-CE45-9F5F-9401CCA25FFD}"/>
                  </a:ext>
                </a:extLst>
              </p:cNvPr>
              <p:cNvSpPr txBox="1"/>
              <p:nvPr/>
            </p:nvSpPr>
            <p:spPr>
              <a:xfrm>
                <a:off x="8427600" y="2520000"/>
                <a:ext cx="380233" cy="315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ru-RU" sz="1400" kern="800" dirty="0" smtClean="0">
                    <a:solidFill>
                      <a:schemeClr val="bg1">
                        <a:alpha val="50000"/>
                      </a:schemeClr>
                    </a:solidFill>
                    <a:latin typeface="HSE Sans" panose="02000000000000000000" pitchFamily="2" charset="0"/>
                  </a:rPr>
                  <a:t>4</a:t>
                </a:r>
                <a:r>
                  <a:rPr lang="en-US" sz="1400" kern="800" dirty="0" smtClean="0">
                    <a:solidFill>
                      <a:schemeClr val="bg1">
                        <a:alpha val="50000"/>
                      </a:schemeClr>
                    </a:solidFill>
                    <a:latin typeface="HSE Sans" panose="02000000000000000000" pitchFamily="2" charset="0"/>
                  </a:rPr>
                  <a:t>7</a:t>
                </a:r>
                <a:endParaRPr lang="ru-RU" sz="1400" kern="800" dirty="0">
                  <a:solidFill>
                    <a:schemeClr val="bg1">
                      <a:alpha val="50000"/>
                    </a:schemeClr>
                  </a:solidFill>
                  <a:latin typeface="HSE Sans" panose="02000000000000000000" pitchFamily="2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FEC17FE-F666-2E44-A403-DB8B2C369BDA}"/>
                  </a:ext>
                </a:extLst>
              </p:cNvPr>
              <p:cNvSpPr txBox="1"/>
              <p:nvPr/>
            </p:nvSpPr>
            <p:spPr>
              <a:xfrm>
                <a:off x="8369293" y="4161600"/>
                <a:ext cx="463588" cy="30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ru-RU" sz="1000" kern="800" dirty="0" smtClean="0">
                    <a:solidFill>
                      <a:schemeClr val="bg1">
                        <a:alpha val="50000"/>
                      </a:schemeClr>
                    </a:solidFill>
                    <a:latin typeface="HSE Sans" panose="02000000000000000000" pitchFamily="2" charset="0"/>
                  </a:rPr>
                  <a:t>202</a:t>
                </a:r>
                <a:r>
                  <a:rPr lang="en-US" sz="1000" kern="800" dirty="0" smtClean="0">
                    <a:solidFill>
                      <a:schemeClr val="bg1">
                        <a:alpha val="50000"/>
                      </a:schemeClr>
                    </a:solidFill>
                    <a:latin typeface="HSE Sans" panose="02000000000000000000" pitchFamily="2" charset="0"/>
                  </a:rPr>
                  <a:t>2</a:t>
                </a:r>
                <a:endParaRPr lang="ru-RU" sz="1000" kern="800" dirty="0">
                  <a:solidFill>
                    <a:schemeClr val="bg1">
                      <a:alpha val="50000"/>
                    </a:schemeClr>
                  </a:solidFill>
                  <a:latin typeface="HSE Sans" panose="02000000000000000000" pitchFamily="2" charset="0"/>
                </a:endParaRPr>
              </a:p>
            </p:txBody>
          </p: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AB155F86-0772-CA43-8149-219489BFDE5F}"/>
                </a:ext>
              </a:extLst>
            </p:cNvPr>
            <p:cNvSpPr txBox="1"/>
            <p:nvPr/>
          </p:nvSpPr>
          <p:spPr>
            <a:xfrm>
              <a:off x="4384800" y="1670400"/>
              <a:ext cx="38773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400" kern="800" dirty="0">
                  <a:solidFill>
                    <a:schemeClr val="bg1"/>
                  </a:solidFill>
                  <a:latin typeface="HSE Sans" panose="02000000000000000000" pitchFamily="2" charset="0"/>
                </a:rPr>
                <a:t>Динамика </a:t>
              </a:r>
              <a:r>
                <a:rPr lang="ru-RU" sz="1400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НИУ ВШЭ</a:t>
              </a:r>
            </a:p>
            <a:p>
              <a:pPr>
                <a:lnSpc>
                  <a:spcPts val="1600"/>
                </a:lnSpc>
              </a:pPr>
              <a:r>
                <a:rPr lang="ru-RU" sz="1400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в предметных/отраслевых</a:t>
              </a:r>
            </a:p>
            <a:p>
              <a:pPr>
                <a:lnSpc>
                  <a:spcPts val="1600"/>
                </a:lnSpc>
              </a:pPr>
              <a:r>
                <a:rPr lang="ru-RU" sz="1400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рейтингах </a:t>
              </a:r>
              <a:r>
                <a:rPr lang="ru-RU" sz="1400" kern="800" dirty="0">
                  <a:solidFill>
                    <a:schemeClr val="bg1"/>
                  </a:solidFill>
                  <a:latin typeface="HSE Sans" panose="02000000000000000000" pitchFamily="2" charset="0"/>
                </a:rPr>
                <a:t>QS, THE, ARWU, в </a:t>
              </a:r>
              <a:r>
                <a:rPr lang="ru-RU" sz="1400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ед.</a:t>
              </a:r>
              <a:endParaRPr lang="en-US" sz="1400" kern="800" dirty="0">
                <a:solidFill>
                  <a:schemeClr val="bg1"/>
                </a:solidFill>
                <a:latin typeface="HSE Sans" panose="02000000000000000000" pitchFamily="2" charset="0"/>
              </a:endParaRPr>
            </a:p>
          </p:txBody>
        </p:sp>
      </p:grpSp>
      <p:sp>
        <p:nvSpPr>
          <p:cNvPr id="133" name="Скругленный прямоугольник 132">
            <a:extLst>
              <a:ext uri="{FF2B5EF4-FFF2-40B4-BE49-F238E27FC236}">
                <a16:creationId xmlns:a16="http://schemas.microsoft.com/office/drawing/2014/main" id="{F8314B06-7BA4-9D4F-A531-BE1F233FB083}"/>
              </a:ext>
            </a:extLst>
          </p:cNvPr>
          <p:cNvSpPr/>
          <p:nvPr/>
        </p:nvSpPr>
        <p:spPr>
          <a:xfrm>
            <a:off x="8156810" y="1513336"/>
            <a:ext cx="3636000" cy="4365722"/>
          </a:xfrm>
          <a:prstGeom prst="roundRect">
            <a:avLst>
              <a:gd name="adj" fmla="val 2766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Прямоугольник с двумя скругленными соседними углами 159">
            <a:extLst>
              <a:ext uri="{FF2B5EF4-FFF2-40B4-BE49-F238E27FC236}">
                <a16:creationId xmlns:a16="http://schemas.microsoft.com/office/drawing/2014/main" id="{E0BFBCCA-2F73-F445-901D-8DAA17279E1B}"/>
              </a:ext>
            </a:extLst>
          </p:cNvPr>
          <p:cNvSpPr/>
          <p:nvPr/>
        </p:nvSpPr>
        <p:spPr>
          <a:xfrm>
            <a:off x="8156810" y="1513336"/>
            <a:ext cx="3636000" cy="1462442"/>
          </a:xfrm>
          <a:prstGeom prst="round2SameRect">
            <a:avLst>
              <a:gd name="adj1" fmla="val 6639"/>
              <a:gd name="adj2" fmla="val 0"/>
            </a:avLst>
          </a:prstGeom>
          <a:gradFill flip="none" rotWithShape="1"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8" name="Рисунок 207">
            <a:extLst>
              <a:ext uri="{FF2B5EF4-FFF2-40B4-BE49-F238E27FC236}">
                <a16:creationId xmlns:a16="http://schemas.microsoft.com/office/drawing/2014/main" id="{FF1A1674-C24F-9046-BE9F-EEC450AB1B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5558" t="36562" r="42989" b="42576"/>
          <a:stretch/>
        </p:blipFill>
        <p:spPr>
          <a:xfrm>
            <a:off x="8156810" y="1513336"/>
            <a:ext cx="3636000" cy="1462442"/>
          </a:xfrm>
          <a:custGeom>
            <a:avLst/>
            <a:gdLst>
              <a:gd name="connsiteX0" fmla="*/ 97092 w 3636000"/>
              <a:gd name="connsiteY0" fmla="*/ 0 h 1462442"/>
              <a:gd name="connsiteX1" fmla="*/ 3538908 w 3636000"/>
              <a:gd name="connsiteY1" fmla="*/ 0 h 1462442"/>
              <a:gd name="connsiteX2" fmla="*/ 3636000 w 3636000"/>
              <a:gd name="connsiteY2" fmla="*/ 97092 h 1462442"/>
              <a:gd name="connsiteX3" fmla="*/ 3636000 w 3636000"/>
              <a:gd name="connsiteY3" fmla="*/ 1462442 h 1462442"/>
              <a:gd name="connsiteX4" fmla="*/ 0 w 3636000"/>
              <a:gd name="connsiteY4" fmla="*/ 1462442 h 1462442"/>
              <a:gd name="connsiteX5" fmla="*/ 0 w 3636000"/>
              <a:gd name="connsiteY5" fmla="*/ 97092 h 1462442"/>
              <a:gd name="connsiteX6" fmla="*/ 97092 w 3636000"/>
              <a:gd name="connsiteY6" fmla="*/ 0 h 146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6000" h="1462442">
                <a:moveTo>
                  <a:pt x="97092" y="0"/>
                </a:moveTo>
                <a:lnTo>
                  <a:pt x="3538908" y="0"/>
                </a:lnTo>
                <a:cubicBezTo>
                  <a:pt x="3592530" y="0"/>
                  <a:pt x="3636000" y="43470"/>
                  <a:pt x="3636000" y="97092"/>
                </a:cubicBezTo>
                <a:lnTo>
                  <a:pt x="3636000" y="1462442"/>
                </a:lnTo>
                <a:lnTo>
                  <a:pt x="0" y="1462442"/>
                </a:lnTo>
                <a:lnTo>
                  <a:pt x="0" y="97092"/>
                </a:lnTo>
                <a:cubicBezTo>
                  <a:pt x="0" y="43470"/>
                  <a:pt x="43470" y="0"/>
                  <a:pt x="97092" y="0"/>
                </a:cubicBezTo>
                <a:close/>
              </a:path>
            </a:pathLst>
          </a:custGeom>
        </p:spPr>
      </p:pic>
      <p:pic>
        <p:nvPicPr>
          <p:cNvPr id="209" name="Рисунок 208">
            <a:extLst>
              <a:ext uri="{FF2B5EF4-FFF2-40B4-BE49-F238E27FC236}">
                <a16:creationId xmlns:a16="http://schemas.microsoft.com/office/drawing/2014/main" id="{208DE90E-B11A-064A-A77A-42FC69E8FB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63730" t="40700" r="23857" b="46786"/>
          <a:stretch/>
        </p:blipFill>
        <p:spPr>
          <a:xfrm>
            <a:off x="9538756" y="1809942"/>
            <a:ext cx="877230" cy="877230"/>
          </a:xfrm>
          <a:custGeom>
            <a:avLst/>
            <a:gdLst>
              <a:gd name="connsiteX0" fmla="*/ 97092 w 3636000"/>
              <a:gd name="connsiteY0" fmla="*/ 0 h 1462442"/>
              <a:gd name="connsiteX1" fmla="*/ 3538908 w 3636000"/>
              <a:gd name="connsiteY1" fmla="*/ 0 h 1462442"/>
              <a:gd name="connsiteX2" fmla="*/ 3636000 w 3636000"/>
              <a:gd name="connsiteY2" fmla="*/ 97092 h 1462442"/>
              <a:gd name="connsiteX3" fmla="*/ 3636000 w 3636000"/>
              <a:gd name="connsiteY3" fmla="*/ 1462442 h 1462442"/>
              <a:gd name="connsiteX4" fmla="*/ 0 w 3636000"/>
              <a:gd name="connsiteY4" fmla="*/ 1462442 h 1462442"/>
              <a:gd name="connsiteX5" fmla="*/ 0 w 3636000"/>
              <a:gd name="connsiteY5" fmla="*/ 97092 h 1462442"/>
              <a:gd name="connsiteX6" fmla="*/ 97092 w 3636000"/>
              <a:gd name="connsiteY6" fmla="*/ 0 h 146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6000" h="1462442">
                <a:moveTo>
                  <a:pt x="97092" y="0"/>
                </a:moveTo>
                <a:lnTo>
                  <a:pt x="3538908" y="0"/>
                </a:lnTo>
                <a:cubicBezTo>
                  <a:pt x="3592530" y="0"/>
                  <a:pt x="3636000" y="43470"/>
                  <a:pt x="3636000" y="97092"/>
                </a:cubicBezTo>
                <a:lnTo>
                  <a:pt x="3636000" y="1462442"/>
                </a:lnTo>
                <a:lnTo>
                  <a:pt x="0" y="1462442"/>
                </a:lnTo>
                <a:lnTo>
                  <a:pt x="0" y="97092"/>
                </a:lnTo>
                <a:cubicBezTo>
                  <a:pt x="0" y="43470"/>
                  <a:pt x="43470" y="0"/>
                  <a:pt x="97092" y="0"/>
                </a:cubicBezTo>
                <a:close/>
              </a:path>
            </a:pathLst>
          </a:custGeom>
        </p:spPr>
      </p:pic>
      <p:pic>
        <p:nvPicPr>
          <p:cNvPr id="210" name="Рисунок 209">
            <a:extLst>
              <a:ext uri="{FF2B5EF4-FFF2-40B4-BE49-F238E27FC236}">
                <a16:creationId xmlns:a16="http://schemas.microsoft.com/office/drawing/2014/main" id="{5FBE91BB-8CC2-5F4E-8DA6-668E805FE7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82402" t="42806" r="10050" b="49584"/>
          <a:stretch/>
        </p:blipFill>
        <p:spPr>
          <a:xfrm>
            <a:off x="9708109" y="1957628"/>
            <a:ext cx="533401" cy="533401"/>
          </a:xfrm>
          <a:custGeom>
            <a:avLst/>
            <a:gdLst>
              <a:gd name="connsiteX0" fmla="*/ 97092 w 3636000"/>
              <a:gd name="connsiteY0" fmla="*/ 0 h 1462442"/>
              <a:gd name="connsiteX1" fmla="*/ 3538908 w 3636000"/>
              <a:gd name="connsiteY1" fmla="*/ 0 h 1462442"/>
              <a:gd name="connsiteX2" fmla="*/ 3636000 w 3636000"/>
              <a:gd name="connsiteY2" fmla="*/ 97092 h 1462442"/>
              <a:gd name="connsiteX3" fmla="*/ 3636000 w 3636000"/>
              <a:gd name="connsiteY3" fmla="*/ 1462442 h 1462442"/>
              <a:gd name="connsiteX4" fmla="*/ 0 w 3636000"/>
              <a:gd name="connsiteY4" fmla="*/ 1462442 h 1462442"/>
              <a:gd name="connsiteX5" fmla="*/ 0 w 3636000"/>
              <a:gd name="connsiteY5" fmla="*/ 97092 h 1462442"/>
              <a:gd name="connsiteX6" fmla="*/ 97092 w 3636000"/>
              <a:gd name="connsiteY6" fmla="*/ 0 h 146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6000" h="1462442">
                <a:moveTo>
                  <a:pt x="97092" y="0"/>
                </a:moveTo>
                <a:lnTo>
                  <a:pt x="3538908" y="0"/>
                </a:lnTo>
                <a:cubicBezTo>
                  <a:pt x="3592530" y="0"/>
                  <a:pt x="3636000" y="43470"/>
                  <a:pt x="3636000" y="97092"/>
                </a:cubicBezTo>
                <a:lnTo>
                  <a:pt x="3636000" y="1462442"/>
                </a:lnTo>
                <a:lnTo>
                  <a:pt x="0" y="1462442"/>
                </a:lnTo>
                <a:lnTo>
                  <a:pt x="0" y="97092"/>
                </a:lnTo>
                <a:cubicBezTo>
                  <a:pt x="0" y="43470"/>
                  <a:pt x="43470" y="0"/>
                  <a:pt x="97092" y="0"/>
                </a:cubicBezTo>
                <a:close/>
              </a:path>
            </a:pathLst>
          </a:custGeom>
        </p:spPr>
      </p:pic>
      <p:cxnSp>
        <p:nvCxnSpPr>
          <p:cNvPr id="211" name="Прямая соединительная линия 210">
            <a:extLst>
              <a:ext uri="{FF2B5EF4-FFF2-40B4-BE49-F238E27FC236}">
                <a16:creationId xmlns:a16="http://schemas.microsoft.com/office/drawing/2014/main" id="{05CC8E35-1CD1-AD4D-9FB4-747ACBE777D7}"/>
              </a:ext>
            </a:extLst>
          </p:cNvPr>
          <p:cNvCxnSpPr/>
          <p:nvPr/>
        </p:nvCxnSpPr>
        <p:spPr>
          <a:xfrm>
            <a:off x="8153248" y="2972455"/>
            <a:ext cx="363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я соединительная линия 221">
            <a:extLst>
              <a:ext uri="{FF2B5EF4-FFF2-40B4-BE49-F238E27FC236}">
                <a16:creationId xmlns:a16="http://schemas.microsoft.com/office/drawing/2014/main" id="{05CC8E35-1CD1-AD4D-9FB4-747ACBE777D7}"/>
              </a:ext>
            </a:extLst>
          </p:cNvPr>
          <p:cNvCxnSpPr/>
          <p:nvPr/>
        </p:nvCxnSpPr>
        <p:spPr>
          <a:xfrm>
            <a:off x="4292415" y="4620686"/>
            <a:ext cx="363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4E93A472-63F5-9540-ABD0-B007AC914353}"/>
              </a:ext>
            </a:extLst>
          </p:cNvPr>
          <p:cNvSpPr txBox="1"/>
          <p:nvPr/>
        </p:nvSpPr>
        <p:spPr>
          <a:xfrm>
            <a:off x="8338705" y="3285201"/>
            <a:ext cx="30534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ЛУЧШИЙ СРЕДИ</a:t>
            </a:r>
          </a:p>
          <a:p>
            <a:pPr>
              <a:lnSpc>
                <a:spcPts val="2000"/>
              </a:lnSpc>
            </a:pPr>
            <a:r>
              <a:rPr lang="ru-RU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МОЛОДЫХ</a:t>
            </a:r>
          </a:p>
          <a:p>
            <a:pPr>
              <a:lnSpc>
                <a:spcPts val="2000"/>
              </a:lnSpc>
            </a:pPr>
            <a:r>
              <a:rPr lang="ru-RU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УНИВЕРСИТЕТОВ РФ</a:t>
            </a:r>
            <a:endParaRPr lang="ru-RU" sz="2200" spc="70" dirty="0">
              <a:ln w="9525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81314003-3D1A-F34E-BBD7-38EBD4ECB447}"/>
              </a:ext>
            </a:extLst>
          </p:cNvPr>
          <p:cNvSpPr txBox="1"/>
          <p:nvPr/>
        </p:nvSpPr>
        <p:spPr>
          <a:xfrm>
            <a:off x="8522386" y="4186818"/>
            <a:ext cx="233378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31 место</a:t>
            </a:r>
          </a:p>
          <a:p>
            <a:pPr>
              <a:lnSpc>
                <a:spcPts val="1800"/>
              </a:lnSpc>
            </a:pP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в </a:t>
            </a:r>
            <a:r>
              <a:rPr lang="en-US" kern="800" dirty="0">
                <a:solidFill>
                  <a:schemeClr val="bg1"/>
                </a:solidFill>
                <a:latin typeface="HSE Sans" panose="02000000000000000000" pitchFamily="2" charset="0"/>
              </a:rPr>
              <a:t>QS top-50 under </a:t>
            </a:r>
            <a:r>
              <a:rPr lang="en-US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50</a:t>
            </a:r>
            <a:endParaRPr lang="ru-RU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  <a:p>
            <a:pPr>
              <a:lnSpc>
                <a:spcPts val="1800"/>
              </a:lnSpc>
            </a:pPr>
            <a:endParaRPr lang="ru-RU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61F7C26-E5A8-1545-BA90-45C93F157A79}"/>
              </a:ext>
            </a:extLst>
          </p:cNvPr>
          <p:cNvSpPr txBox="1"/>
          <p:nvPr/>
        </p:nvSpPr>
        <p:spPr>
          <a:xfrm>
            <a:off x="8522386" y="4783503"/>
            <a:ext cx="3283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98 место</a:t>
            </a:r>
            <a:endParaRPr lang="ru-RU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единственный российский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университет </a:t>
            </a: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в 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рейтинге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THE </a:t>
            </a:r>
            <a:r>
              <a:rPr lang="ru-RU" kern="800" dirty="0" err="1" smtClean="0">
                <a:solidFill>
                  <a:schemeClr val="bg1"/>
                </a:solidFill>
                <a:latin typeface="HSE Sans" panose="02000000000000000000" pitchFamily="2" charset="0"/>
              </a:rPr>
              <a:t>Young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 University </a:t>
            </a:r>
            <a:r>
              <a:rPr lang="ru-RU" kern="800" dirty="0" err="1">
                <a:solidFill>
                  <a:schemeClr val="bg1"/>
                </a:solidFill>
                <a:latin typeface="HSE Sans" panose="02000000000000000000" pitchFamily="2" charset="0"/>
              </a:rPr>
              <a:t>Rankings</a:t>
            </a:r>
            <a:r>
              <a:rPr lang="en-US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 </a:t>
            </a:r>
            <a:endParaRPr lang="ru-RU" kern="800" dirty="0" smtClean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grpSp>
        <p:nvGrpSpPr>
          <p:cNvPr id="186" name="Группа 185">
            <a:extLst>
              <a:ext uri="{FF2B5EF4-FFF2-40B4-BE49-F238E27FC236}">
                <a16:creationId xmlns:a16="http://schemas.microsoft.com/office/drawing/2014/main" id="{EDB14FA8-187B-334F-A5BB-C7A8A592F6B9}"/>
              </a:ext>
            </a:extLst>
          </p:cNvPr>
          <p:cNvGrpSpPr/>
          <p:nvPr/>
        </p:nvGrpSpPr>
        <p:grpSpPr>
          <a:xfrm>
            <a:off x="8427186" y="4281381"/>
            <a:ext cx="86400" cy="86400"/>
            <a:chOff x="4821585" y="3971648"/>
            <a:chExt cx="86400" cy="86400"/>
          </a:xfrm>
        </p:grpSpPr>
        <p:sp>
          <p:nvSpPr>
            <p:cNvPr id="187" name="Овал 186">
              <a:extLst>
                <a:ext uri="{FF2B5EF4-FFF2-40B4-BE49-F238E27FC236}">
                  <a16:creationId xmlns:a16="http://schemas.microsoft.com/office/drawing/2014/main" id="{7379EB0A-04D1-014C-BEB2-A23F6252E99C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358D55DC-88E7-0043-BACD-4801FC2712CB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9" name="Группа 188">
            <a:extLst>
              <a:ext uri="{FF2B5EF4-FFF2-40B4-BE49-F238E27FC236}">
                <a16:creationId xmlns:a16="http://schemas.microsoft.com/office/drawing/2014/main" id="{D824AE0D-9166-2842-8950-16AC261AF1A9}"/>
              </a:ext>
            </a:extLst>
          </p:cNvPr>
          <p:cNvGrpSpPr/>
          <p:nvPr/>
        </p:nvGrpSpPr>
        <p:grpSpPr>
          <a:xfrm>
            <a:off x="8427186" y="4875740"/>
            <a:ext cx="86400" cy="86400"/>
            <a:chOff x="4821585" y="3971648"/>
            <a:chExt cx="86400" cy="86400"/>
          </a:xfrm>
        </p:grpSpPr>
        <p:sp>
          <p:nvSpPr>
            <p:cNvPr id="190" name="Овал 189">
              <a:extLst>
                <a:ext uri="{FF2B5EF4-FFF2-40B4-BE49-F238E27FC236}">
                  <a16:creationId xmlns:a16="http://schemas.microsoft.com/office/drawing/2014/main" id="{C4021633-15BC-2E4E-8996-290566A4FAC5}"/>
                </a:ext>
              </a:extLst>
            </p:cNvPr>
            <p:cNvSpPr/>
            <p:nvPr/>
          </p:nvSpPr>
          <p:spPr>
            <a:xfrm flipV="1">
              <a:off x="4842193" y="3992256"/>
              <a:ext cx="45184" cy="45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Овал 190">
              <a:extLst>
                <a:ext uri="{FF2B5EF4-FFF2-40B4-BE49-F238E27FC236}">
                  <a16:creationId xmlns:a16="http://schemas.microsoft.com/office/drawing/2014/main" id="{1BA0A945-8467-E348-B854-7A1352E95174}"/>
                </a:ext>
              </a:extLst>
            </p:cNvPr>
            <p:cNvSpPr/>
            <p:nvPr/>
          </p:nvSpPr>
          <p:spPr>
            <a:xfrm flipH="1">
              <a:off x="4821585" y="3971648"/>
              <a:ext cx="86400" cy="86400"/>
            </a:xfrm>
            <a:prstGeom prst="ellips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675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0F2D69"/>
            </a:gs>
            <a:gs pos="100000">
              <a:srgbClr val="374B9B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080F54F1-32AA-2E46-BD82-2D3DBE68552E}"/>
              </a:ext>
            </a:extLst>
          </p:cNvPr>
          <p:cNvSpPr/>
          <p:nvPr/>
        </p:nvSpPr>
        <p:spPr>
          <a:xfrm>
            <a:off x="195858" y="195488"/>
            <a:ext cx="11800285" cy="6467025"/>
          </a:xfrm>
          <a:prstGeom prst="roundRect">
            <a:avLst>
              <a:gd name="adj" fmla="val 1961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9A0BCE57-2C3F-EE4C-842B-B9C23307CD52}"/>
              </a:ext>
            </a:extLst>
          </p:cNvPr>
          <p:cNvSpPr/>
          <p:nvPr/>
        </p:nvSpPr>
        <p:spPr>
          <a:xfrm>
            <a:off x="487680" y="1821181"/>
            <a:ext cx="5608320" cy="4552949"/>
          </a:xfrm>
          <a:prstGeom prst="roundRect">
            <a:avLst>
              <a:gd name="adj" fmla="val 2282"/>
            </a:avLst>
          </a:prstGeom>
          <a:gradFill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CF34FEC-FBA4-A24B-90C5-2DF02C217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987" t="10308" r="58666" b="23346"/>
          <a:stretch>
            <a:fillRect/>
          </a:stretch>
        </p:blipFill>
        <p:spPr>
          <a:xfrm rot="996043">
            <a:off x="-20504" y="1140245"/>
            <a:ext cx="6624687" cy="5914823"/>
          </a:xfrm>
          <a:custGeom>
            <a:avLst/>
            <a:gdLst>
              <a:gd name="connsiteX0" fmla="*/ 74242 w 6624687"/>
              <a:gd name="connsiteY0" fmla="*/ 1547289 h 5914823"/>
              <a:gd name="connsiteX1" fmla="*/ 5249667 w 6624687"/>
              <a:gd name="connsiteY1" fmla="*/ 4358 h 5914823"/>
              <a:gd name="connsiteX2" fmla="*/ 5378918 w 6624687"/>
              <a:gd name="connsiteY2" fmla="*/ 74241 h 5914823"/>
              <a:gd name="connsiteX3" fmla="*/ 6620330 w 6624687"/>
              <a:gd name="connsiteY3" fmla="*/ 4238284 h 5914823"/>
              <a:gd name="connsiteX4" fmla="*/ 6550446 w 6624687"/>
              <a:gd name="connsiteY4" fmla="*/ 4367535 h 5914823"/>
              <a:gd name="connsiteX5" fmla="*/ 1375021 w 6624687"/>
              <a:gd name="connsiteY5" fmla="*/ 5910466 h 5914823"/>
              <a:gd name="connsiteX6" fmla="*/ 1245770 w 6624687"/>
              <a:gd name="connsiteY6" fmla="*/ 5840583 h 5914823"/>
              <a:gd name="connsiteX7" fmla="*/ 4358 w 6624687"/>
              <a:gd name="connsiteY7" fmla="*/ 1676540 h 5914823"/>
              <a:gd name="connsiteX8" fmla="*/ 74242 w 6624687"/>
              <a:gd name="connsiteY8" fmla="*/ 1547289 h 591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4687" h="5914823">
                <a:moveTo>
                  <a:pt x="74242" y="1547289"/>
                </a:moveTo>
                <a:lnTo>
                  <a:pt x="5249667" y="4358"/>
                </a:lnTo>
                <a:cubicBezTo>
                  <a:pt x="5304656" y="-12036"/>
                  <a:pt x="5362524" y="19252"/>
                  <a:pt x="5378918" y="74241"/>
                </a:cubicBezTo>
                <a:lnTo>
                  <a:pt x="6620330" y="4238284"/>
                </a:lnTo>
                <a:cubicBezTo>
                  <a:pt x="6636724" y="4293273"/>
                  <a:pt x="6605436" y="4351141"/>
                  <a:pt x="6550446" y="4367535"/>
                </a:cubicBezTo>
                <a:lnTo>
                  <a:pt x="1375021" y="5910466"/>
                </a:lnTo>
                <a:cubicBezTo>
                  <a:pt x="1320032" y="5926860"/>
                  <a:pt x="1262164" y="5895572"/>
                  <a:pt x="1245770" y="5840583"/>
                </a:cubicBezTo>
                <a:lnTo>
                  <a:pt x="4358" y="1676540"/>
                </a:lnTo>
                <a:cubicBezTo>
                  <a:pt x="-12035" y="1621551"/>
                  <a:pt x="19253" y="1563683"/>
                  <a:pt x="74242" y="1547289"/>
                </a:cubicBez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728D0AB-795B-C441-BDC0-14A41AC236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4259" t="71111" r="68889" b="11667"/>
          <a:stretch/>
        </p:blipFill>
        <p:spPr>
          <a:xfrm rot="1020000">
            <a:off x="800038" y="4665272"/>
            <a:ext cx="650018" cy="6643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7AD1E57-C0FB-EE43-95C7-6397B96425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2963" t="72222" r="41481" b="5000"/>
          <a:stretch/>
        </p:blipFill>
        <p:spPr>
          <a:xfrm rot="1020000">
            <a:off x="1437764" y="4955898"/>
            <a:ext cx="974729" cy="86878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2B775E2-CD14-6642-BD35-0C8EEC548F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593" t="37407" r="68889" b="41852"/>
          <a:stretch/>
        </p:blipFill>
        <p:spPr>
          <a:xfrm rot="1020000">
            <a:off x="724171" y="3375438"/>
            <a:ext cx="1073407" cy="78066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B4949347-E478-0F49-BE4E-F460ACB668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4260" t="2963" r="34258" b="74259"/>
          <a:stretch/>
        </p:blipFill>
        <p:spPr>
          <a:xfrm>
            <a:off x="3282635" y="2034817"/>
            <a:ext cx="2645206" cy="98000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C74B046A-B08B-E643-ABBA-B68EA6CDF9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4260" t="2963" r="34258" b="74259"/>
          <a:stretch/>
        </p:blipFill>
        <p:spPr>
          <a:xfrm>
            <a:off x="3282635" y="2034817"/>
            <a:ext cx="2645206" cy="980001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7CD495AF-E725-E445-8C79-DFADB3D3C629}"/>
              </a:ext>
            </a:extLst>
          </p:cNvPr>
          <p:cNvSpPr txBox="1"/>
          <p:nvPr/>
        </p:nvSpPr>
        <p:spPr>
          <a:xfrm>
            <a:off x="4054688" y="2224194"/>
            <a:ext cx="19392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 smtClean="0">
                <a:ln w="6350">
                  <a:noFill/>
                </a:ln>
                <a:solidFill>
                  <a:srgbClr val="FAB900"/>
                </a:solidFill>
                <a:latin typeface="HSE Sans" panose="02000000000000000000" pitchFamily="2" charset="0"/>
              </a:rPr>
              <a:t>Онлайн кампус</a:t>
            </a:r>
            <a:endParaRPr lang="ru-RU" kern="800" dirty="0">
              <a:ln w="6350">
                <a:noFill/>
              </a:ln>
              <a:solidFill>
                <a:srgbClr val="FAB900"/>
              </a:solidFill>
              <a:latin typeface="HSE Sans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33787DC-D545-5B40-A3CC-0693EEC25769}"/>
              </a:ext>
            </a:extLst>
          </p:cNvPr>
          <p:cNvSpPr txBox="1"/>
          <p:nvPr/>
        </p:nvSpPr>
        <p:spPr>
          <a:xfrm>
            <a:off x="4073389" y="2464096"/>
            <a:ext cx="16604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kern="800" dirty="0" smtClean="0">
                <a:solidFill>
                  <a:schemeClr val="bg1">
                    <a:alpha val="75000"/>
                  </a:schemeClr>
                </a:solidFill>
                <a:latin typeface="HSE Sans" panose="02000000000000000000" pitchFamily="2" charset="0"/>
              </a:rPr>
              <a:t>качественное обучение</a:t>
            </a:r>
          </a:p>
          <a:p>
            <a:pPr>
              <a:lnSpc>
                <a:spcPts val="1000"/>
              </a:lnSpc>
            </a:pPr>
            <a:r>
              <a:rPr lang="ru-RU" sz="1000" kern="800" dirty="0" smtClean="0">
                <a:solidFill>
                  <a:schemeClr val="bg1">
                    <a:alpha val="75000"/>
                  </a:schemeClr>
                </a:solidFill>
                <a:latin typeface="HSE Sans" panose="02000000000000000000" pitchFamily="2" charset="0"/>
              </a:rPr>
              <a:t>в гибком формате</a:t>
            </a:r>
            <a:endParaRPr lang="en-US" sz="1000" kern="800" dirty="0" smtClean="0">
              <a:solidFill>
                <a:schemeClr val="bg1">
                  <a:alpha val="75000"/>
                </a:schemeClr>
              </a:solidFill>
              <a:latin typeface="HSE Sans" panose="02000000000000000000" pitchFamily="2" charset="0"/>
            </a:endParaRPr>
          </a:p>
          <a:p>
            <a:pPr>
              <a:lnSpc>
                <a:spcPts val="1000"/>
              </a:lnSpc>
            </a:pPr>
            <a:r>
              <a:rPr lang="ru-RU" sz="1000" kern="800" dirty="0" smtClean="0">
                <a:solidFill>
                  <a:schemeClr val="bg1">
                    <a:alpha val="75000"/>
                  </a:schemeClr>
                </a:solidFill>
                <a:latin typeface="HSE Sans" panose="02000000000000000000" pitchFamily="2" charset="0"/>
              </a:rPr>
              <a:t>из любой точки мира</a:t>
            </a: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8F5AAF2A-0154-2144-8315-CC4B8CFD57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61152" t="24445" r="6441" b="43148"/>
          <a:stretch/>
        </p:blipFill>
        <p:spPr>
          <a:xfrm>
            <a:off x="3519513" y="2308906"/>
            <a:ext cx="431824" cy="43182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95D85736-97ED-554D-A14C-71466D49F07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/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l="73149" t="64444" r="2593" b="2963"/>
          <a:stretch/>
        </p:blipFill>
        <p:spPr>
          <a:xfrm rot="1020000">
            <a:off x="2929569" y="5087529"/>
            <a:ext cx="924832" cy="1242522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86BD83F0-8F9D-8B4B-B38D-725C22B055B5}"/>
              </a:ext>
            </a:extLst>
          </p:cNvPr>
          <p:cNvSpPr/>
          <p:nvPr/>
        </p:nvSpPr>
        <p:spPr>
          <a:xfrm flipV="1">
            <a:off x="3220143" y="5840454"/>
            <a:ext cx="51448" cy="51448"/>
          </a:xfrm>
          <a:prstGeom prst="ellipse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09B08244-7631-8D43-8D13-9AF145B190D4}"/>
              </a:ext>
            </a:extLst>
          </p:cNvPr>
          <p:cNvSpPr/>
          <p:nvPr/>
        </p:nvSpPr>
        <p:spPr>
          <a:xfrm>
            <a:off x="3202345" y="5822656"/>
            <a:ext cx="87044" cy="87044"/>
          </a:xfrm>
          <a:prstGeom prst="ellipse">
            <a:avLst/>
          </a:prstGeom>
          <a:noFill/>
          <a:ln w="9525">
            <a:solidFill>
              <a:srgbClr val="FAB9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6197F193-AD73-0F40-9AC3-C66F018AFA34}"/>
              </a:ext>
            </a:extLst>
          </p:cNvPr>
          <p:cNvSpPr/>
          <p:nvPr/>
        </p:nvSpPr>
        <p:spPr>
          <a:xfrm>
            <a:off x="3180078" y="5800389"/>
            <a:ext cx="131578" cy="131578"/>
          </a:xfrm>
          <a:prstGeom prst="ellipse">
            <a:avLst/>
          </a:prstGeom>
          <a:noFill/>
          <a:ln w="9525">
            <a:solidFill>
              <a:srgbClr val="FAB9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755BE670-2CC3-B540-8775-F0F2B2CB83F0}"/>
              </a:ext>
            </a:extLst>
          </p:cNvPr>
          <p:cNvCxnSpPr>
            <a:cxnSpLocks/>
            <a:endCxn id="53" idx="4"/>
          </p:cNvCxnSpPr>
          <p:nvPr/>
        </p:nvCxnSpPr>
        <p:spPr>
          <a:xfrm>
            <a:off x="3245867" y="5487378"/>
            <a:ext cx="0" cy="353076"/>
          </a:xfrm>
          <a:prstGeom prst="line">
            <a:avLst/>
          </a:prstGeom>
          <a:ln w="9525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B532F95B-2008-324C-9C14-4FF130438999}"/>
              </a:ext>
            </a:extLst>
          </p:cNvPr>
          <p:cNvSpPr txBox="1"/>
          <p:nvPr/>
        </p:nvSpPr>
        <p:spPr>
          <a:xfrm>
            <a:off x="3223724" y="5323494"/>
            <a:ext cx="857927" cy="329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>
                <a:ln w="6350">
                  <a:noFill/>
                </a:ln>
                <a:solidFill>
                  <a:srgbClr val="FAB900"/>
                </a:solidFill>
                <a:latin typeface="HSE Sans" panose="02000000000000000000" pitchFamily="2" charset="0"/>
              </a:rPr>
              <a:t>Пермь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EF7DA379-822D-7B4E-8209-D8E4E5BB7328}"/>
              </a:ext>
            </a:extLst>
          </p:cNvPr>
          <p:cNvSpPr/>
          <p:nvPr/>
        </p:nvSpPr>
        <p:spPr>
          <a:xfrm>
            <a:off x="3233860" y="5465091"/>
            <a:ext cx="25200" cy="25200"/>
          </a:xfrm>
          <a:prstGeom prst="ellipse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C439BEEB-C090-FC47-9433-973551106D86}"/>
              </a:ext>
            </a:extLst>
          </p:cNvPr>
          <p:cNvSpPr/>
          <p:nvPr/>
        </p:nvSpPr>
        <p:spPr>
          <a:xfrm flipV="1">
            <a:off x="1091311" y="4934607"/>
            <a:ext cx="51448" cy="51448"/>
          </a:xfrm>
          <a:prstGeom prst="ellipse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7B134204-BCC5-5E4F-9BAE-43970837CAC5}"/>
              </a:ext>
            </a:extLst>
          </p:cNvPr>
          <p:cNvSpPr/>
          <p:nvPr/>
        </p:nvSpPr>
        <p:spPr>
          <a:xfrm>
            <a:off x="1073513" y="4916809"/>
            <a:ext cx="87044" cy="87044"/>
          </a:xfrm>
          <a:prstGeom prst="ellipse">
            <a:avLst/>
          </a:prstGeom>
          <a:noFill/>
          <a:ln w="9525">
            <a:solidFill>
              <a:srgbClr val="FAB9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D88C387-76CB-944D-9996-D6E7C2B731D7}"/>
              </a:ext>
            </a:extLst>
          </p:cNvPr>
          <p:cNvSpPr/>
          <p:nvPr/>
        </p:nvSpPr>
        <p:spPr>
          <a:xfrm>
            <a:off x="1051246" y="4894542"/>
            <a:ext cx="131578" cy="131578"/>
          </a:xfrm>
          <a:prstGeom prst="ellipse">
            <a:avLst/>
          </a:prstGeom>
          <a:noFill/>
          <a:ln w="9525">
            <a:solidFill>
              <a:srgbClr val="FAB9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F9F6909F-20E1-2442-93D9-5C9E3ED5BC9F}"/>
              </a:ext>
            </a:extLst>
          </p:cNvPr>
          <p:cNvCxnSpPr>
            <a:cxnSpLocks/>
            <a:endCxn id="84" idx="4"/>
          </p:cNvCxnSpPr>
          <p:nvPr/>
        </p:nvCxnSpPr>
        <p:spPr>
          <a:xfrm>
            <a:off x="1117035" y="4581531"/>
            <a:ext cx="0" cy="353076"/>
          </a:xfrm>
          <a:prstGeom prst="line">
            <a:avLst/>
          </a:prstGeom>
          <a:ln w="9525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8F8ED52E-2F4B-6940-9F66-8D7108A123D1}"/>
              </a:ext>
            </a:extLst>
          </p:cNvPr>
          <p:cNvSpPr txBox="1"/>
          <p:nvPr/>
        </p:nvSpPr>
        <p:spPr>
          <a:xfrm>
            <a:off x="1094892" y="4417647"/>
            <a:ext cx="954107" cy="329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 smtClean="0">
                <a:ln w="6350">
                  <a:noFill/>
                </a:ln>
                <a:solidFill>
                  <a:srgbClr val="FAB900"/>
                </a:solidFill>
                <a:latin typeface="HSE Sans" panose="02000000000000000000" pitchFamily="2" charset="0"/>
              </a:rPr>
              <a:t>Москва</a:t>
            </a:r>
            <a:endParaRPr lang="ru-RU" kern="800" dirty="0">
              <a:ln w="6350">
                <a:noFill/>
              </a:ln>
              <a:solidFill>
                <a:srgbClr val="FAB900"/>
              </a:solidFill>
              <a:latin typeface="HSE Sans" panose="02000000000000000000" pitchFamily="2" charset="0"/>
            </a:endParaRPr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id="{19B6E191-AB8C-1146-873E-AC35EDBF8B45}"/>
              </a:ext>
            </a:extLst>
          </p:cNvPr>
          <p:cNvSpPr/>
          <p:nvPr/>
        </p:nvSpPr>
        <p:spPr>
          <a:xfrm>
            <a:off x="1105028" y="4559244"/>
            <a:ext cx="25200" cy="25200"/>
          </a:xfrm>
          <a:prstGeom prst="ellipse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id="{407DCFE2-E1ED-8044-A0EA-68D72E115DCF}"/>
              </a:ext>
            </a:extLst>
          </p:cNvPr>
          <p:cNvSpPr/>
          <p:nvPr/>
        </p:nvSpPr>
        <p:spPr>
          <a:xfrm flipV="1">
            <a:off x="1821231" y="5293095"/>
            <a:ext cx="51448" cy="51448"/>
          </a:xfrm>
          <a:prstGeom prst="ellipse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EEAF9232-F40E-874D-8443-47F7BA85323B}"/>
              </a:ext>
            </a:extLst>
          </p:cNvPr>
          <p:cNvSpPr/>
          <p:nvPr/>
        </p:nvSpPr>
        <p:spPr>
          <a:xfrm>
            <a:off x="1803433" y="5275297"/>
            <a:ext cx="87044" cy="87044"/>
          </a:xfrm>
          <a:prstGeom prst="ellipse">
            <a:avLst/>
          </a:prstGeom>
          <a:noFill/>
          <a:ln w="9525">
            <a:solidFill>
              <a:srgbClr val="FAB9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817854E-E373-1046-8A78-6F3FC8F89BA5}"/>
              </a:ext>
            </a:extLst>
          </p:cNvPr>
          <p:cNvSpPr/>
          <p:nvPr/>
        </p:nvSpPr>
        <p:spPr>
          <a:xfrm>
            <a:off x="1781166" y="5253030"/>
            <a:ext cx="131578" cy="131578"/>
          </a:xfrm>
          <a:prstGeom prst="ellipse">
            <a:avLst/>
          </a:prstGeom>
          <a:noFill/>
          <a:ln w="9525">
            <a:solidFill>
              <a:srgbClr val="FAB9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F77FDC25-498A-784F-9FD2-AE5EC0C94339}"/>
              </a:ext>
            </a:extLst>
          </p:cNvPr>
          <p:cNvCxnSpPr>
            <a:cxnSpLocks/>
            <a:endCxn id="91" idx="4"/>
          </p:cNvCxnSpPr>
          <p:nvPr/>
        </p:nvCxnSpPr>
        <p:spPr>
          <a:xfrm>
            <a:off x="1846955" y="4940019"/>
            <a:ext cx="0" cy="353076"/>
          </a:xfrm>
          <a:prstGeom prst="line">
            <a:avLst/>
          </a:prstGeom>
          <a:ln w="9525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38C476BD-52AF-2949-A9BA-C2428E5FB215}"/>
              </a:ext>
            </a:extLst>
          </p:cNvPr>
          <p:cNvSpPr txBox="1"/>
          <p:nvPr/>
        </p:nvSpPr>
        <p:spPr>
          <a:xfrm>
            <a:off x="1824812" y="4776135"/>
            <a:ext cx="2068195" cy="329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>
                <a:ln w="6350">
                  <a:noFill/>
                </a:ln>
                <a:solidFill>
                  <a:srgbClr val="FAB900"/>
                </a:solidFill>
                <a:latin typeface="HSE Sans" panose="02000000000000000000" pitchFamily="2" charset="0"/>
              </a:rPr>
              <a:t>Нижний Новгород</a:t>
            </a:r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1A135AE3-94F4-A843-9D60-02E113AE023B}"/>
              </a:ext>
            </a:extLst>
          </p:cNvPr>
          <p:cNvSpPr/>
          <p:nvPr/>
        </p:nvSpPr>
        <p:spPr>
          <a:xfrm>
            <a:off x="1834948" y="4917732"/>
            <a:ext cx="25200" cy="25200"/>
          </a:xfrm>
          <a:prstGeom prst="ellipse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id="{0E564B3F-7A0A-EE49-8AA2-AD15203E6F56}"/>
              </a:ext>
            </a:extLst>
          </p:cNvPr>
          <p:cNvSpPr/>
          <p:nvPr/>
        </p:nvSpPr>
        <p:spPr>
          <a:xfrm flipV="1">
            <a:off x="1091311" y="3674255"/>
            <a:ext cx="51448" cy="51448"/>
          </a:xfrm>
          <a:prstGeom prst="ellipse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FED9D433-E41B-7048-AF6B-201806A9A844}"/>
              </a:ext>
            </a:extLst>
          </p:cNvPr>
          <p:cNvSpPr/>
          <p:nvPr/>
        </p:nvSpPr>
        <p:spPr>
          <a:xfrm>
            <a:off x="1073513" y="3656457"/>
            <a:ext cx="87044" cy="87044"/>
          </a:xfrm>
          <a:prstGeom prst="ellipse">
            <a:avLst/>
          </a:prstGeom>
          <a:noFill/>
          <a:ln w="9525">
            <a:solidFill>
              <a:srgbClr val="FAB9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FA2214C1-E30E-0B43-B407-76E892E15492}"/>
              </a:ext>
            </a:extLst>
          </p:cNvPr>
          <p:cNvSpPr/>
          <p:nvPr/>
        </p:nvSpPr>
        <p:spPr>
          <a:xfrm>
            <a:off x="1051246" y="3634190"/>
            <a:ext cx="131578" cy="131578"/>
          </a:xfrm>
          <a:prstGeom prst="ellipse">
            <a:avLst/>
          </a:prstGeom>
          <a:noFill/>
          <a:ln w="9525">
            <a:solidFill>
              <a:srgbClr val="FAB9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F8D0E5CA-76C3-B04F-9B5E-11F06302CC4B}"/>
              </a:ext>
            </a:extLst>
          </p:cNvPr>
          <p:cNvCxnSpPr>
            <a:cxnSpLocks/>
            <a:endCxn id="98" idx="4"/>
          </p:cNvCxnSpPr>
          <p:nvPr/>
        </p:nvCxnSpPr>
        <p:spPr>
          <a:xfrm>
            <a:off x="1117035" y="3321179"/>
            <a:ext cx="0" cy="353076"/>
          </a:xfrm>
          <a:prstGeom prst="line">
            <a:avLst/>
          </a:prstGeom>
          <a:ln w="9525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9B7A1645-6AA6-B44D-B028-8661D78779F7}"/>
              </a:ext>
            </a:extLst>
          </p:cNvPr>
          <p:cNvSpPr txBox="1"/>
          <p:nvPr/>
        </p:nvSpPr>
        <p:spPr>
          <a:xfrm>
            <a:off x="1094892" y="3157295"/>
            <a:ext cx="1996059" cy="329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>
                <a:ln w="6350">
                  <a:noFill/>
                </a:ln>
                <a:solidFill>
                  <a:srgbClr val="FAB900"/>
                </a:solidFill>
                <a:latin typeface="HSE Sans" panose="02000000000000000000" pitchFamily="2" charset="0"/>
              </a:rPr>
              <a:t>Санкт-Петербург</a:t>
            </a:r>
          </a:p>
        </p:txBody>
      </p:sp>
      <p:sp>
        <p:nvSpPr>
          <p:cNvPr id="103" name="Овал 102">
            <a:extLst>
              <a:ext uri="{FF2B5EF4-FFF2-40B4-BE49-F238E27FC236}">
                <a16:creationId xmlns:a16="http://schemas.microsoft.com/office/drawing/2014/main" id="{2B7DDC61-0369-3A4F-8E1B-DDB54DC8F80D}"/>
              </a:ext>
            </a:extLst>
          </p:cNvPr>
          <p:cNvSpPr/>
          <p:nvPr/>
        </p:nvSpPr>
        <p:spPr>
          <a:xfrm>
            <a:off x="1105028" y="3298892"/>
            <a:ext cx="25200" cy="25200"/>
          </a:xfrm>
          <a:prstGeom prst="ellipse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кругленный прямоугольник 112">
            <a:extLst>
              <a:ext uri="{FF2B5EF4-FFF2-40B4-BE49-F238E27FC236}">
                <a16:creationId xmlns:a16="http://schemas.microsoft.com/office/drawing/2014/main" id="{C4B7DB4A-7470-2F44-AC23-8808520C7F83}"/>
              </a:ext>
            </a:extLst>
          </p:cNvPr>
          <p:cNvSpPr/>
          <p:nvPr/>
        </p:nvSpPr>
        <p:spPr>
          <a:xfrm>
            <a:off x="6326313" y="508506"/>
            <a:ext cx="2628501" cy="1851517"/>
          </a:xfrm>
          <a:prstGeom prst="roundRect">
            <a:avLst>
              <a:gd name="adj" fmla="val 5081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кругленный прямоугольник 113">
            <a:extLst>
              <a:ext uri="{FF2B5EF4-FFF2-40B4-BE49-F238E27FC236}">
                <a16:creationId xmlns:a16="http://schemas.microsoft.com/office/drawing/2014/main" id="{7F8E86C5-916F-2448-8231-D3A88A43C11F}"/>
              </a:ext>
            </a:extLst>
          </p:cNvPr>
          <p:cNvSpPr/>
          <p:nvPr/>
        </p:nvSpPr>
        <p:spPr>
          <a:xfrm>
            <a:off x="9114049" y="508506"/>
            <a:ext cx="2560552" cy="1851517"/>
          </a:xfrm>
          <a:prstGeom prst="roundRect">
            <a:avLst>
              <a:gd name="adj" fmla="val 5081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Скругленный прямоугольник 114">
            <a:extLst>
              <a:ext uri="{FF2B5EF4-FFF2-40B4-BE49-F238E27FC236}">
                <a16:creationId xmlns:a16="http://schemas.microsoft.com/office/drawing/2014/main" id="{09E818ED-111E-3C43-BEC8-90DA708B8EEB}"/>
              </a:ext>
            </a:extLst>
          </p:cNvPr>
          <p:cNvSpPr/>
          <p:nvPr/>
        </p:nvSpPr>
        <p:spPr>
          <a:xfrm rot="10800000">
            <a:off x="8619456" y="2535366"/>
            <a:ext cx="3055144" cy="1851517"/>
          </a:xfrm>
          <a:prstGeom prst="roundRect">
            <a:avLst>
              <a:gd name="adj" fmla="val 5081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Скругленный прямоугольник 115">
            <a:extLst>
              <a:ext uri="{FF2B5EF4-FFF2-40B4-BE49-F238E27FC236}">
                <a16:creationId xmlns:a16="http://schemas.microsoft.com/office/drawing/2014/main" id="{5F904C51-C5E0-0F44-BAAB-7BBAE3AB43A4}"/>
              </a:ext>
            </a:extLst>
          </p:cNvPr>
          <p:cNvSpPr/>
          <p:nvPr/>
        </p:nvSpPr>
        <p:spPr>
          <a:xfrm rot="10800000">
            <a:off x="6326313" y="2535366"/>
            <a:ext cx="2137695" cy="1851517"/>
          </a:xfrm>
          <a:prstGeom prst="roundRect">
            <a:avLst>
              <a:gd name="adj" fmla="val 5081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7" name="Скругленный прямоугольник 116">
            <a:extLst>
              <a:ext uri="{FF2B5EF4-FFF2-40B4-BE49-F238E27FC236}">
                <a16:creationId xmlns:a16="http://schemas.microsoft.com/office/drawing/2014/main" id="{B1DF63E8-DD88-7B45-B8AB-30B45340A46D}"/>
              </a:ext>
            </a:extLst>
          </p:cNvPr>
          <p:cNvSpPr/>
          <p:nvPr/>
        </p:nvSpPr>
        <p:spPr>
          <a:xfrm>
            <a:off x="6326311" y="4564365"/>
            <a:ext cx="5348288" cy="487725"/>
          </a:xfrm>
          <a:prstGeom prst="roundRect">
            <a:avLst>
              <a:gd name="adj" fmla="val 15627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Скругленный прямоугольник 117">
            <a:extLst>
              <a:ext uri="{FF2B5EF4-FFF2-40B4-BE49-F238E27FC236}">
                <a16:creationId xmlns:a16="http://schemas.microsoft.com/office/drawing/2014/main" id="{091D6735-093F-544A-ACF6-21CAD0B303B8}"/>
              </a:ext>
            </a:extLst>
          </p:cNvPr>
          <p:cNvSpPr/>
          <p:nvPr/>
        </p:nvSpPr>
        <p:spPr>
          <a:xfrm>
            <a:off x="6326311" y="5225385"/>
            <a:ext cx="5348288" cy="487725"/>
          </a:xfrm>
          <a:prstGeom prst="roundRect">
            <a:avLst>
              <a:gd name="adj" fmla="val 15627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кругленный прямоугольник 118">
            <a:extLst>
              <a:ext uri="{FF2B5EF4-FFF2-40B4-BE49-F238E27FC236}">
                <a16:creationId xmlns:a16="http://schemas.microsoft.com/office/drawing/2014/main" id="{6C787122-D0B2-2042-8B61-19C5328A645F}"/>
              </a:ext>
            </a:extLst>
          </p:cNvPr>
          <p:cNvSpPr/>
          <p:nvPr/>
        </p:nvSpPr>
        <p:spPr>
          <a:xfrm>
            <a:off x="6326311" y="5886405"/>
            <a:ext cx="5348288" cy="487725"/>
          </a:xfrm>
          <a:prstGeom prst="roundRect">
            <a:avLst>
              <a:gd name="adj" fmla="val 15627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E03605A-8106-A740-9ADC-5EEF21A99342}"/>
              </a:ext>
            </a:extLst>
          </p:cNvPr>
          <p:cNvSpPr txBox="1"/>
          <p:nvPr/>
        </p:nvSpPr>
        <p:spPr>
          <a:xfrm>
            <a:off x="6392400" y="663832"/>
            <a:ext cx="1542410" cy="560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Студентов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и аспирантов</a:t>
            </a:r>
            <a:endParaRPr lang="ru-RU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15BB8DF-24F3-B443-8A13-F3392342C99C}"/>
              </a:ext>
            </a:extLst>
          </p:cNvPr>
          <p:cNvSpPr txBox="1"/>
          <p:nvPr/>
        </p:nvSpPr>
        <p:spPr>
          <a:xfrm>
            <a:off x="6402180" y="1902860"/>
            <a:ext cx="238847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4400" spc="70" dirty="0">
                <a:ln w="222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55 000</a:t>
            </a:r>
            <a:r>
              <a:rPr lang="en-US" sz="2200" spc="70" dirty="0">
                <a:ln w="222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 </a:t>
            </a:r>
            <a:r>
              <a:rPr lang="en-US" sz="4400" spc="70" dirty="0">
                <a:ln w="22225" cap="sq">
                  <a:noFill/>
                  <a:miter lim="800000"/>
                </a:ln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+</a:t>
            </a:r>
            <a:endParaRPr lang="ru-RU" sz="4400" spc="70" dirty="0">
              <a:ln w="22225" cap="sq">
                <a:noFill/>
                <a:miter lim="800000"/>
              </a:ln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1A0E4B4-92A6-4E49-B6DD-6E74801B0EC6}"/>
              </a:ext>
            </a:extLst>
          </p:cNvPr>
          <p:cNvSpPr txBox="1"/>
          <p:nvPr/>
        </p:nvSpPr>
        <p:spPr>
          <a:xfrm>
            <a:off x="6392400" y="2690692"/>
            <a:ext cx="2040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Преподавателей</a:t>
            </a:r>
          </a:p>
          <a:p>
            <a:pPr>
              <a:lnSpc>
                <a:spcPts val="1800"/>
              </a:lnSpc>
            </a:pP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и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 исследователей</a:t>
            </a:r>
            <a:endParaRPr lang="ru-RU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0B13B34-C86B-5049-8E6D-BAF6DE209329}"/>
              </a:ext>
            </a:extLst>
          </p:cNvPr>
          <p:cNvSpPr txBox="1"/>
          <p:nvPr/>
        </p:nvSpPr>
        <p:spPr>
          <a:xfrm>
            <a:off x="6402180" y="3929720"/>
            <a:ext cx="2110193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4400" spc="70" dirty="0">
                <a:ln w="222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5</a:t>
            </a:r>
            <a:r>
              <a:rPr lang="ru-RU" sz="4400" spc="70" dirty="0">
                <a:ln w="222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 000</a:t>
            </a:r>
            <a:r>
              <a:rPr lang="en-US" sz="3200" spc="70" dirty="0">
                <a:ln w="222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 </a:t>
            </a:r>
            <a:r>
              <a:rPr lang="en-US" sz="4400" spc="70" dirty="0">
                <a:ln w="22225" cap="sq">
                  <a:noFill/>
                  <a:miter lim="800000"/>
                </a:ln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+</a:t>
            </a:r>
            <a:endParaRPr lang="ru-RU" sz="4400" spc="70" dirty="0">
              <a:ln w="22225" cap="sq">
                <a:noFill/>
                <a:miter lim="800000"/>
              </a:ln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7845A27-E163-A040-B07F-4EB10A34431C}"/>
              </a:ext>
            </a:extLst>
          </p:cNvPr>
          <p:cNvSpPr txBox="1"/>
          <p:nvPr/>
        </p:nvSpPr>
        <p:spPr>
          <a:xfrm>
            <a:off x="8685543" y="2690692"/>
            <a:ext cx="19672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Международных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специалистов из</a:t>
            </a:r>
            <a:endParaRPr lang="ru-RU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7411632-4F79-6B43-8469-1979D05673C9}"/>
              </a:ext>
            </a:extLst>
          </p:cNvPr>
          <p:cNvSpPr txBox="1"/>
          <p:nvPr/>
        </p:nvSpPr>
        <p:spPr>
          <a:xfrm>
            <a:off x="8695323" y="3929720"/>
            <a:ext cx="2016578" cy="440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4400" spc="70" dirty="0">
                <a:ln w="222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50</a:t>
            </a:r>
            <a:r>
              <a:rPr lang="ru-RU" sz="3200" spc="70" dirty="0">
                <a:ln w="222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 </a:t>
            </a:r>
            <a:r>
              <a:rPr lang="ru-RU" sz="3200" spc="70" dirty="0" smtClean="0">
                <a:ln w="22225" cap="sq">
                  <a:noFill/>
                  <a:miter lim="800000"/>
                </a:ln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стран</a:t>
            </a:r>
            <a:endParaRPr lang="ru-RU" sz="3200" spc="70" dirty="0">
              <a:ln w="22225" cap="sq">
                <a:noFill/>
                <a:miter lim="800000"/>
              </a:ln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85A391B-2021-4848-9824-9046BC2A117B}"/>
              </a:ext>
            </a:extLst>
          </p:cNvPr>
          <p:cNvSpPr txBox="1"/>
          <p:nvPr/>
        </p:nvSpPr>
        <p:spPr>
          <a:xfrm>
            <a:off x="9180136" y="663832"/>
            <a:ext cx="1628972" cy="791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Иностранных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студентов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из </a:t>
            </a:r>
            <a:r>
              <a:rPr lang="en-US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~140 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стран</a:t>
            </a:r>
            <a:endParaRPr lang="ru-RU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5301AEB-0958-EA47-A11B-E92C2F2A37CF}"/>
              </a:ext>
            </a:extLst>
          </p:cNvPr>
          <p:cNvSpPr txBox="1"/>
          <p:nvPr/>
        </p:nvSpPr>
        <p:spPr>
          <a:xfrm>
            <a:off x="9189916" y="1902860"/>
            <a:ext cx="2135841" cy="440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4400" spc="70" dirty="0">
                <a:ln w="222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5 200</a:t>
            </a:r>
            <a:r>
              <a:rPr lang="en-US" sz="2200" spc="70" dirty="0">
                <a:ln w="222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 </a:t>
            </a:r>
            <a:r>
              <a:rPr lang="en-US" sz="4400" spc="70" dirty="0">
                <a:ln w="22225" cap="sq">
                  <a:noFill/>
                  <a:miter lim="800000"/>
                </a:ln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+</a:t>
            </a:r>
            <a:endParaRPr lang="ru-RU" sz="4400" spc="70" dirty="0">
              <a:ln w="22225" cap="sq">
                <a:noFill/>
                <a:miter lim="800000"/>
              </a:ln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A3F0065-C424-A243-93C6-50141294536D}"/>
              </a:ext>
            </a:extLst>
          </p:cNvPr>
          <p:cNvSpPr txBox="1"/>
          <p:nvPr/>
        </p:nvSpPr>
        <p:spPr>
          <a:xfrm>
            <a:off x="6387383" y="4663052"/>
            <a:ext cx="876202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200" spc="70" dirty="0">
                <a:ln w="9525" cap="sq">
                  <a:noFill/>
                  <a:miter lim="800000"/>
                </a:ln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&gt;</a:t>
            </a:r>
            <a:r>
              <a:rPr lang="ru-RU" sz="2200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600</a:t>
            </a:r>
            <a:endParaRPr lang="ru-RU" sz="2200" spc="70" dirty="0">
              <a:ln w="9525" cap="sq">
                <a:noFill/>
                <a:miter lim="800000"/>
              </a:ln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E0CD8A3-98E4-334F-AF14-56D6D4E00F49}"/>
              </a:ext>
            </a:extLst>
          </p:cNvPr>
          <p:cNvSpPr txBox="1"/>
          <p:nvPr/>
        </p:nvSpPr>
        <p:spPr>
          <a:xfrm>
            <a:off x="7215864" y="4668424"/>
            <a:ext cx="39421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прикладных и</a:t>
            </a: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 </a:t>
            </a: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фундаментальных ис</a:t>
            </a: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с</a:t>
            </a: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ледований</a:t>
            </a:r>
            <a:endParaRPr lang="ru-RU" sz="1400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835E4D5-F005-7C45-A5C1-2E7FEDEEE245}"/>
              </a:ext>
            </a:extLst>
          </p:cNvPr>
          <p:cNvSpPr txBox="1"/>
          <p:nvPr/>
        </p:nvSpPr>
        <p:spPr>
          <a:xfrm>
            <a:off x="6387383" y="5324072"/>
            <a:ext cx="918841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200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200</a:t>
            </a:r>
            <a:r>
              <a:rPr lang="ru-RU" sz="1200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 </a:t>
            </a:r>
            <a:r>
              <a:rPr lang="ru-RU" sz="2200" spc="70" dirty="0">
                <a:ln w="9525" cap="sq">
                  <a:noFill/>
                  <a:miter lim="800000"/>
                </a:ln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+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35CABF4-7693-1146-8FE9-F8F57C94E9D5}"/>
              </a:ext>
            </a:extLst>
          </p:cNvPr>
          <p:cNvSpPr txBox="1"/>
          <p:nvPr/>
        </p:nvSpPr>
        <p:spPr>
          <a:xfrm>
            <a:off x="7215864" y="5329444"/>
            <a:ext cx="4541628" cy="31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проектов, реализуемых </a:t>
            </a: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с </a:t>
            </a: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российскими организациями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8F03F6F-1158-0942-BBCF-CBC484C49477}"/>
              </a:ext>
            </a:extLst>
          </p:cNvPr>
          <p:cNvSpPr txBox="1"/>
          <p:nvPr/>
        </p:nvSpPr>
        <p:spPr>
          <a:xfrm>
            <a:off x="6387383" y="5985092"/>
            <a:ext cx="917239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200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2</a:t>
            </a:r>
            <a:r>
              <a:rPr lang="en-US" sz="22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6</a:t>
            </a:r>
            <a:r>
              <a:rPr lang="ru-RU" sz="2200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0</a:t>
            </a:r>
            <a:r>
              <a:rPr lang="ru-RU" sz="1200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 </a:t>
            </a:r>
            <a:r>
              <a:rPr lang="ru-RU" sz="2200" spc="70" dirty="0">
                <a:ln w="9525" cap="sq">
                  <a:noFill/>
                  <a:miter lim="800000"/>
                </a:ln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+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7191E01-8B33-F241-B530-4E921D4AED12}"/>
              </a:ext>
            </a:extLst>
          </p:cNvPr>
          <p:cNvSpPr txBox="1"/>
          <p:nvPr/>
        </p:nvSpPr>
        <p:spPr>
          <a:xfrm>
            <a:off x="7263585" y="5981010"/>
            <a:ext cx="4294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международных партнёров</a:t>
            </a: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 </a:t>
            </a: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из </a:t>
            </a:r>
            <a:r>
              <a:rPr lang="en-US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60</a:t>
            </a:r>
            <a:r>
              <a:rPr lang="en-US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+ </a:t>
            </a: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стран</a:t>
            </a:r>
            <a:endParaRPr lang="ru-RU" sz="1400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1BA6BAB-CFB2-7347-9FF8-7EEEC05B248C}"/>
              </a:ext>
            </a:extLst>
          </p:cNvPr>
          <p:cNvSpPr txBox="1"/>
          <p:nvPr/>
        </p:nvSpPr>
        <p:spPr>
          <a:xfrm>
            <a:off x="381839" y="1287615"/>
            <a:ext cx="5943935" cy="476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5400" spc="70" dirty="0">
                <a:ln w="19050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ЦИФРЫ И ФАКТЫ</a:t>
            </a:r>
          </a:p>
        </p:txBody>
      </p:sp>
      <p:sp>
        <p:nvSpPr>
          <p:cNvPr id="141" name="Овал 140">
            <a:extLst>
              <a:ext uri="{FF2B5EF4-FFF2-40B4-BE49-F238E27FC236}">
                <a16:creationId xmlns:a16="http://schemas.microsoft.com/office/drawing/2014/main" id="{7193F401-723E-CB40-BBD1-C2CC02A2E147}"/>
              </a:ext>
            </a:extLst>
          </p:cNvPr>
          <p:cNvSpPr/>
          <p:nvPr/>
        </p:nvSpPr>
        <p:spPr>
          <a:xfrm rot="16200000" flipV="1">
            <a:off x="5925222" y="618643"/>
            <a:ext cx="98194" cy="98194"/>
          </a:xfrm>
          <a:prstGeom prst="ellipse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4AE6212D-D3F8-FF4E-94BC-190791F1310F}"/>
              </a:ext>
            </a:extLst>
          </p:cNvPr>
          <p:cNvSpPr/>
          <p:nvPr/>
        </p:nvSpPr>
        <p:spPr>
          <a:xfrm rot="16200000">
            <a:off x="5891254" y="584675"/>
            <a:ext cx="166130" cy="166130"/>
          </a:xfrm>
          <a:prstGeom prst="ellipse">
            <a:avLst/>
          </a:prstGeom>
          <a:noFill/>
          <a:ln w="19050">
            <a:solidFill>
              <a:srgbClr val="FAB9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39137EF8-4E5C-4B44-BBE2-3973BD1A4F32}"/>
              </a:ext>
            </a:extLst>
          </p:cNvPr>
          <p:cNvSpPr/>
          <p:nvPr/>
        </p:nvSpPr>
        <p:spPr>
          <a:xfrm rot="16200000">
            <a:off x="5848755" y="542176"/>
            <a:ext cx="251128" cy="251128"/>
          </a:xfrm>
          <a:prstGeom prst="ellipse">
            <a:avLst/>
          </a:prstGeom>
          <a:noFill/>
          <a:ln w="19050">
            <a:solidFill>
              <a:srgbClr val="FAB9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id="{5AF35F29-F01D-F64D-B23E-96A7BC8895E7}"/>
              </a:ext>
            </a:extLst>
          </p:cNvPr>
          <p:cNvCxnSpPr>
            <a:cxnSpLocks/>
          </p:cNvCxnSpPr>
          <p:nvPr/>
        </p:nvCxnSpPr>
        <p:spPr>
          <a:xfrm>
            <a:off x="2683071" y="667740"/>
            <a:ext cx="3242151" cy="0"/>
          </a:xfrm>
          <a:prstGeom prst="line">
            <a:avLst/>
          </a:prstGeom>
          <a:ln w="15875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77D4C890-9ECD-E349-981D-2B354B71A82F}"/>
              </a:ext>
            </a:extLst>
          </p:cNvPr>
          <p:cNvSpPr txBox="1"/>
          <p:nvPr/>
        </p:nvSpPr>
        <p:spPr>
          <a:xfrm>
            <a:off x="385396" y="576121"/>
            <a:ext cx="2256067" cy="405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3400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НИУ ВШЭ</a:t>
            </a:r>
            <a:endParaRPr lang="ru-RU" sz="3400" spc="70" dirty="0">
              <a:ln w="9525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9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1EFAFAE9-2490-C64C-8B10-F6C881281409}"/>
              </a:ext>
            </a:extLst>
          </p:cNvPr>
          <p:cNvSpPr/>
          <p:nvPr/>
        </p:nvSpPr>
        <p:spPr>
          <a:xfrm>
            <a:off x="195858" y="195488"/>
            <a:ext cx="11800285" cy="6467025"/>
          </a:xfrm>
          <a:prstGeom prst="roundRect">
            <a:avLst>
              <a:gd name="adj" fmla="val 1961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1C1342E3-4746-A048-A78E-0AD0B00DD3FB}"/>
              </a:ext>
            </a:extLst>
          </p:cNvPr>
          <p:cNvSpPr/>
          <p:nvPr/>
        </p:nvSpPr>
        <p:spPr>
          <a:xfrm>
            <a:off x="195857" y="3716275"/>
            <a:ext cx="2683538" cy="2949611"/>
          </a:xfrm>
          <a:prstGeom prst="roundRect">
            <a:avLst>
              <a:gd name="adj" fmla="val 4948"/>
            </a:avLst>
          </a:prstGeom>
          <a:gradFill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5C7962-33E6-FF4F-8718-524791AFD12D}"/>
              </a:ext>
            </a:extLst>
          </p:cNvPr>
          <p:cNvSpPr txBox="1"/>
          <p:nvPr/>
        </p:nvSpPr>
        <p:spPr>
          <a:xfrm>
            <a:off x="337699" y="5872985"/>
            <a:ext cx="816570" cy="440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4400" spc="70" dirty="0">
                <a:ln w="222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10</a:t>
            </a:r>
            <a:endParaRPr lang="ru-RU" sz="4400" spc="70" dirty="0">
              <a:ln w="22225" cap="sq">
                <a:solidFill>
                  <a:srgbClr val="FAB900"/>
                </a:solidFill>
                <a:miter lim="800000"/>
              </a:ln>
              <a:solidFill>
                <a:srgbClr val="FAB900">
                  <a:alpha val="50000"/>
                </a:srgbClr>
              </a:solidFill>
              <a:latin typeface="HSE Sans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CDBA80-9911-2C4B-899A-A857915973BF}"/>
              </a:ext>
            </a:extLst>
          </p:cNvPr>
          <p:cNvSpPr txBox="1"/>
          <p:nvPr/>
        </p:nvSpPr>
        <p:spPr>
          <a:xfrm>
            <a:off x="328010" y="6189904"/>
            <a:ext cx="1500732" cy="329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направлений</a:t>
            </a:r>
            <a:endParaRPr lang="ru-RU" kern="800" dirty="0">
              <a:solidFill>
                <a:srgbClr val="FAB900">
                  <a:alpha val="50000"/>
                </a:srgbClr>
              </a:solidFill>
              <a:latin typeface="HSE Sans" panose="02000000000000000000" pitchFamily="2" charset="0"/>
            </a:endParaRPr>
          </a:p>
        </p:txBody>
      </p:sp>
      <p:sp>
        <p:nvSpPr>
          <p:cNvPr id="32" name="Прямоугольник с двумя скругленными соседними углами 31">
            <a:extLst>
              <a:ext uri="{FF2B5EF4-FFF2-40B4-BE49-F238E27FC236}">
                <a16:creationId xmlns:a16="http://schemas.microsoft.com/office/drawing/2014/main" id="{76ADFF7D-74DD-F046-BC42-DC412F713FE7}"/>
              </a:ext>
            </a:extLst>
          </p:cNvPr>
          <p:cNvSpPr/>
          <p:nvPr/>
        </p:nvSpPr>
        <p:spPr>
          <a:xfrm flipH="1">
            <a:off x="195857" y="3716276"/>
            <a:ext cx="2949611" cy="1739375"/>
          </a:xfrm>
          <a:prstGeom prst="round2SameRect">
            <a:avLst>
              <a:gd name="adj1" fmla="val 7748"/>
              <a:gd name="adj2" fmla="val 0"/>
            </a:avLst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D0F00C77-27A6-344A-A297-1C774DE91731}"/>
              </a:ext>
            </a:extLst>
          </p:cNvPr>
          <p:cNvCxnSpPr>
            <a:cxnSpLocks/>
          </p:cNvCxnSpPr>
          <p:nvPr/>
        </p:nvCxnSpPr>
        <p:spPr>
          <a:xfrm>
            <a:off x="195857" y="5441999"/>
            <a:ext cx="2448761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9434A655-4111-8F42-979D-1B4E348A3B33}"/>
              </a:ext>
            </a:extLst>
          </p:cNvPr>
          <p:cNvSpPr/>
          <p:nvPr/>
        </p:nvSpPr>
        <p:spPr>
          <a:xfrm>
            <a:off x="2587060" y="3716275"/>
            <a:ext cx="2683538" cy="2906264"/>
          </a:xfrm>
          <a:prstGeom prst="roundRect">
            <a:avLst>
              <a:gd name="adj" fmla="val 4948"/>
            </a:avLst>
          </a:prstGeom>
          <a:gradFill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</a:gradFill>
          <a:ln>
            <a:noFill/>
          </a:ln>
          <a:effectLst>
            <a:outerShdw blurRad="254000" dist="63500" dir="10800000" sx="102000" sy="102000" algn="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с двумя скругленными противолежащими углами 34">
            <a:extLst>
              <a:ext uri="{FF2B5EF4-FFF2-40B4-BE49-F238E27FC236}">
                <a16:creationId xmlns:a16="http://schemas.microsoft.com/office/drawing/2014/main" id="{E68ED199-4DF3-864F-9845-99BD098DDB96}"/>
              </a:ext>
            </a:extLst>
          </p:cNvPr>
          <p:cNvSpPr/>
          <p:nvPr/>
        </p:nvSpPr>
        <p:spPr>
          <a:xfrm>
            <a:off x="2554573" y="3080043"/>
            <a:ext cx="2683538" cy="3585843"/>
          </a:xfrm>
          <a:prstGeom prst="round2DiagRect">
            <a:avLst>
              <a:gd name="adj1" fmla="val 4630"/>
              <a:gd name="adj2" fmla="val 0"/>
            </a:avLst>
          </a:prstGeom>
          <a:gradFill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D393A5-F87B-8244-9A55-ADF2FCA18BFD}"/>
              </a:ext>
            </a:extLst>
          </p:cNvPr>
          <p:cNvSpPr txBox="1"/>
          <p:nvPr/>
        </p:nvSpPr>
        <p:spPr>
          <a:xfrm>
            <a:off x="2696415" y="5872985"/>
            <a:ext cx="1112484" cy="440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4400" spc="70" dirty="0" smtClean="0">
                <a:ln w="222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127</a:t>
            </a:r>
            <a:endParaRPr lang="ru-RU" sz="4400" spc="70" dirty="0">
              <a:ln w="22225" cap="sq">
                <a:solidFill>
                  <a:srgbClr val="FAB900"/>
                </a:solidFill>
                <a:miter lim="800000"/>
              </a:ln>
              <a:solidFill>
                <a:srgbClr val="FAB900">
                  <a:alpha val="50000"/>
                </a:srgbClr>
              </a:solidFill>
              <a:latin typeface="HSE Sans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BB5B78-D1AA-E047-97C4-3D5F50DBE3A7}"/>
              </a:ext>
            </a:extLst>
          </p:cNvPr>
          <p:cNvSpPr txBox="1"/>
          <p:nvPr/>
        </p:nvSpPr>
        <p:spPr>
          <a:xfrm>
            <a:off x="2686726" y="6189904"/>
            <a:ext cx="1183337" cy="329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программ</a:t>
            </a:r>
            <a:endParaRPr lang="ru-RU" kern="800" dirty="0">
              <a:solidFill>
                <a:srgbClr val="FAB900">
                  <a:alpha val="50000"/>
                </a:srgbClr>
              </a:solidFill>
              <a:latin typeface="HSE Sans" panose="02000000000000000000" pitchFamily="2" charset="0"/>
            </a:endParaRPr>
          </a:p>
        </p:txBody>
      </p:sp>
      <p:sp>
        <p:nvSpPr>
          <p:cNvPr id="38" name="Прямоугольник с двумя скругленными соседними углами 37">
            <a:extLst>
              <a:ext uri="{FF2B5EF4-FFF2-40B4-BE49-F238E27FC236}">
                <a16:creationId xmlns:a16="http://schemas.microsoft.com/office/drawing/2014/main" id="{3D3CCC85-BDD4-7845-9027-FEAC91F547A8}"/>
              </a:ext>
            </a:extLst>
          </p:cNvPr>
          <p:cNvSpPr/>
          <p:nvPr/>
        </p:nvSpPr>
        <p:spPr>
          <a:xfrm flipH="1">
            <a:off x="2554572" y="3077886"/>
            <a:ext cx="2949611" cy="2377765"/>
          </a:xfrm>
          <a:prstGeom prst="round2SameRect">
            <a:avLst>
              <a:gd name="adj1" fmla="val 5478"/>
              <a:gd name="adj2" fmla="val 0"/>
            </a:avLst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3BE4C030-7DEE-234F-9F90-01571F80365A}"/>
              </a:ext>
            </a:extLst>
          </p:cNvPr>
          <p:cNvCxnSpPr>
            <a:cxnSpLocks/>
          </p:cNvCxnSpPr>
          <p:nvPr/>
        </p:nvCxnSpPr>
        <p:spPr>
          <a:xfrm>
            <a:off x="2554573" y="5441999"/>
            <a:ext cx="2448761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с двумя скругленными противолежащими углами 40">
            <a:extLst>
              <a:ext uri="{FF2B5EF4-FFF2-40B4-BE49-F238E27FC236}">
                <a16:creationId xmlns:a16="http://schemas.microsoft.com/office/drawing/2014/main" id="{5165B270-97BB-FF4B-9C3D-A1690F6A555C}"/>
              </a:ext>
            </a:extLst>
          </p:cNvPr>
          <p:cNvSpPr/>
          <p:nvPr/>
        </p:nvSpPr>
        <p:spPr>
          <a:xfrm>
            <a:off x="4913289" y="3080043"/>
            <a:ext cx="2683538" cy="3549700"/>
          </a:xfrm>
          <a:prstGeom prst="round2DiagRect">
            <a:avLst>
              <a:gd name="adj1" fmla="val 4630"/>
              <a:gd name="adj2" fmla="val 0"/>
            </a:avLst>
          </a:prstGeom>
          <a:gradFill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</a:gradFill>
          <a:ln>
            <a:noFill/>
          </a:ln>
          <a:effectLst>
            <a:outerShdw blurRad="254000" dist="63500" dir="10800000" sx="102000" sy="102000" algn="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с двумя скругленными противолежащими углами 41">
            <a:extLst>
              <a:ext uri="{FF2B5EF4-FFF2-40B4-BE49-F238E27FC236}">
                <a16:creationId xmlns:a16="http://schemas.microsoft.com/office/drawing/2014/main" id="{FFC854EC-11BE-5343-BE99-32B8A122B773}"/>
              </a:ext>
            </a:extLst>
          </p:cNvPr>
          <p:cNvSpPr/>
          <p:nvPr/>
        </p:nvSpPr>
        <p:spPr>
          <a:xfrm>
            <a:off x="4902719" y="2449999"/>
            <a:ext cx="2683538" cy="4215887"/>
          </a:xfrm>
          <a:prstGeom prst="round2DiagRect">
            <a:avLst>
              <a:gd name="adj1" fmla="val 4630"/>
              <a:gd name="adj2" fmla="val 0"/>
            </a:avLst>
          </a:prstGeom>
          <a:gradFill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AFC904-B10E-BC41-8AA3-4D9503A7C1FA}"/>
              </a:ext>
            </a:extLst>
          </p:cNvPr>
          <p:cNvSpPr txBox="1"/>
          <p:nvPr/>
        </p:nvSpPr>
        <p:spPr>
          <a:xfrm>
            <a:off x="5044560" y="5872985"/>
            <a:ext cx="1115690" cy="440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4400" spc="70" dirty="0">
                <a:ln w="222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188</a:t>
            </a:r>
            <a:endParaRPr lang="ru-RU" sz="4400" spc="70" dirty="0">
              <a:ln w="22225" cap="sq">
                <a:solidFill>
                  <a:srgbClr val="FAB900"/>
                </a:solidFill>
                <a:miter lim="800000"/>
              </a:ln>
              <a:solidFill>
                <a:srgbClr val="FAB900">
                  <a:alpha val="50000"/>
                </a:srgbClr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F23C6D8-431F-9C46-A4C3-143DB4B34915}"/>
              </a:ext>
            </a:extLst>
          </p:cNvPr>
          <p:cNvSpPr txBox="1"/>
          <p:nvPr/>
        </p:nvSpPr>
        <p:spPr>
          <a:xfrm>
            <a:off x="5034871" y="6189904"/>
            <a:ext cx="1183337" cy="329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программ</a:t>
            </a:r>
            <a:endParaRPr lang="ru-RU" kern="800" dirty="0">
              <a:solidFill>
                <a:srgbClr val="FAB900">
                  <a:alpha val="50000"/>
                </a:srgbClr>
              </a:solidFill>
              <a:latin typeface="HSE Sans" panose="02000000000000000000" pitchFamily="2" charset="0"/>
            </a:endParaRPr>
          </a:p>
        </p:txBody>
      </p:sp>
      <p:sp>
        <p:nvSpPr>
          <p:cNvPr id="45" name="Прямоугольник с двумя скругленными соседними углами 44">
            <a:extLst>
              <a:ext uri="{FF2B5EF4-FFF2-40B4-BE49-F238E27FC236}">
                <a16:creationId xmlns:a16="http://schemas.microsoft.com/office/drawing/2014/main" id="{137C5220-F641-C140-8661-F102B4F9D8FC}"/>
              </a:ext>
            </a:extLst>
          </p:cNvPr>
          <p:cNvSpPr/>
          <p:nvPr/>
        </p:nvSpPr>
        <p:spPr>
          <a:xfrm flipH="1">
            <a:off x="4902716" y="2453094"/>
            <a:ext cx="2949611" cy="3002558"/>
          </a:xfrm>
          <a:prstGeom prst="round2SameRect">
            <a:avLst>
              <a:gd name="adj1" fmla="val 4002"/>
              <a:gd name="adj2" fmla="val 0"/>
            </a:avLst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C0E0DD06-C00A-364C-9249-D25BEC40B91F}"/>
              </a:ext>
            </a:extLst>
          </p:cNvPr>
          <p:cNvCxnSpPr>
            <a:cxnSpLocks/>
          </p:cNvCxnSpPr>
          <p:nvPr/>
        </p:nvCxnSpPr>
        <p:spPr>
          <a:xfrm>
            <a:off x="4902718" y="5441999"/>
            <a:ext cx="2448761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с двумя скругленными противолежащими углами 47">
            <a:extLst>
              <a:ext uri="{FF2B5EF4-FFF2-40B4-BE49-F238E27FC236}">
                <a16:creationId xmlns:a16="http://schemas.microsoft.com/office/drawing/2014/main" id="{584350CB-1996-0142-972F-42500FEAE5C0}"/>
              </a:ext>
            </a:extLst>
          </p:cNvPr>
          <p:cNvSpPr/>
          <p:nvPr/>
        </p:nvSpPr>
        <p:spPr>
          <a:xfrm>
            <a:off x="7261435" y="2413634"/>
            <a:ext cx="2683538" cy="4216078"/>
          </a:xfrm>
          <a:prstGeom prst="round2DiagRect">
            <a:avLst>
              <a:gd name="adj1" fmla="val 4630"/>
              <a:gd name="adj2" fmla="val 0"/>
            </a:avLst>
          </a:prstGeom>
          <a:gradFill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</a:gradFill>
          <a:ln>
            <a:noFill/>
          </a:ln>
          <a:effectLst>
            <a:outerShdw blurRad="254000" dist="63500" dir="10800000" sx="102000" sy="102000" algn="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с двумя скругленными противолежащими углами 48">
            <a:extLst>
              <a:ext uri="{FF2B5EF4-FFF2-40B4-BE49-F238E27FC236}">
                <a16:creationId xmlns:a16="http://schemas.microsoft.com/office/drawing/2014/main" id="{33E112A6-629C-2C4B-B0D6-AEDE3A02DBA6}"/>
              </a:ext>
            </a:extLst>
          </p:cNvPr>
          <p:cNvSpPr/>
          <p:nvPr/>
        </p:nvSpPr>
        <p:spPr>
          <a:xfrm>
            <a:off x="7250864" y="1783590"/>
            <a:ext cx="2683538" cy="4882296"/>
          </a:xfrm>
          <a:prstGeom prst="round2DiagRect">
            <a:avLst>
              <a:gd name="adj1" fmla="val 4630"/>
              <a:gd name="adj2" fmla="val 0"/>
            </a:avLst>
          </a:prstGeom>
          <a:gradFill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C7085CC-4FF0-1144-8CBA-D7EA8ED5725F}"/>
              </a:ext>
            </a:extLst>
          </p:cNvPr>
          <p:cNvSpPr txBox="1"/>
          <p:nvPr/>
        </p:nvSpPr>
        <p:spPr>
          <a:xfrm>
            <a:off x="7392703" y="5874903"/>
            <a:ext cx="814967" cy="440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4400" spc="70" dirty="0">
                <a:ln w="222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22</a:t>
            </a:r>
            <a:endParaRPr lang="ru-RU" sz="4400" spc="70" dirty="0">
              <a:ln w="22225" cap="sq">
                <a:solidFill>
                  <a:srgbClr val="FAB900"/>
                </a:solidFill>
                <a:miter lim="800000"/>
              </a:ln>
              <a:solidFill>
                <a:srgbClr val="FAB900">
                  <a:alpha val="50000"/>
                </a:srgbClr>
              </a:solidFill>
              <a:latin typeface="HSE Sans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87861D-D7EB-A349-94D4-7B8FD1782500}"/>
              </a:ext>
            </a:extLst>
          </p:cNvPr>
          <p:cNvSpPr txBox="1"/>
          <p:nvPr/>
        </p:nvSpPr>
        <p:spPr>
          <a:xfrm>
            <a:off x="7383014" y="6191822"/>
            <a:ext cx="841897" cy="329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школы</a:t>
            </a:r>
            <a:endParaRPr lang="ru-RU" kern="800" dirty="0">
              <a:solidFill>
                <a:srgbClr val="FAB900">
                  <a:alpha val="50000"/>
                </a:srgbClr>
              </a:solidFill>
              <a:latin typeface="HSE Sans" panose="02000000000000000000" pitchFamily="2" charset="0"/>
            </a:endParaRPr>
          </a:p>
        </p:txBody>
      </p:sp>
      <p:sp>
        <p:nvSpPr>
          <p:cNvPr id="52" name="Прямоугольник с двумя скругленными соседними углами 51">
            <a:extLst>
              <a:ext uri="{FF2B5EF4-FFF2-40B4-BE49-F238E27FC236}">
                <a16:creationId xmlns:a16="http://schemas.microsoft.com/office/drawing/2014/main" id="{02CDECEF-06B8-9A4F-81AE-ED0411924782}"/>
              </a:ext>
            </a:extLst>
          </p:cNvPr>
          <p:cNvSpPr/>
          <p:nvPr/>
        </p:nvSpPr>
        <p:spPr>
          <a:xfrm flipH="1">
            <a:off x="7250857" y="1783590"/>
            <a:ext cx="2949611" cy="3671529"/>
          </a:xfrm>
          <a:prstGeom prst="round2SameRect">
            <a:avLst>
              <a:gd name="adj1" fmla="val 4257"/>
              <a:gd name="adj2" fmla="val 0"/>
            </a:avLst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52B667D6-DBCC-6B41-879D-58BC7ADF81C2}"/>
              </a:ext>
            </a:extLst>
          </p:cNvPr>
          <p:cNvCxnSpPr>
            <a:cxnSpLocks/>
          </p:cNvCxnSpPr>
          <p:nvPr/>
        </p:nvCxnSpPr>
        <p:spPr>
          <a:xfrm>
            <a:off x="7250861" y="5443917"/>
            <a:ext cx="2448761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с двумя скругленными противолежащими углами 53">
            <a:extLst>
              <a:ext uri="{FF2B5EF4-FFF2-40B4-BE49-F238E27FC236}">
                <a16:creationId xmlns:a16="http://schemas.microsoft.com/office/drawing/2014/main" id="{51998322-000B-164E-978F-008FEC888723}"/>
              </a:ext>
            </a:extLst>
          </p:cNvPr>
          <p:cNvSpPr/>
          <p:nvPr/>
        </p:nvSpPr>
        <p:spPr>
          <a:xfrm>
            <a:off x="9628434" y="1783590"/>
            <a:ext cx="2318721" cy="4850002"/>
          </a:xfrm>
          <a:prstGeom prst="round2DiagRect">
            <a:avLst>
              <a:gd name="adj1" fmla="val 4630"/>
              <a:gd name="adj2" fmla="val 0"/>
            </a:avLst>
          </a:prstGeom>
          <a:gradFill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</a:gradFill>
          <a:ln>
            <a:noFill/>
          </a:ln>
          <a:effectLst>
            <a:outerShdw blurRad="254000" dist="63500" dir="10800000" sx="102000" sy="102000" algn="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с двумя скругленными противолежащими углами 54">
            <a:extLst>
              <a:ext uri="{FF2B5EF4-FFF2-40B4-BE49-F238E27FC236}">
                <a16:creationId xmlns:a16="http://schemas.microsoft.com/office/drawing/2014/main" id="{C2D9D74A-F5B1-AA43-940D-6BC8AF149535}"/>
              </a:ext>
            </a:extLst>
          </p:cNvPr>
          <p:cNvSpPr/>
          <p:nvPr/>
        </p:nvSpPr>
        <p:spPr>
          <a:xfrm>
            <a:off x="9609580" y="1143044"/>
            <a:ext cx="2386562" cy="5522842"/>
          </a:xfrm>
          <a:prstGeom prst="round2DiagRect">
            <a:avLst>
              <a:gd name="adj1" fmla="val 4630"/>
              <a:gd name="adj2" fmla="val 0"/>
            </a:avLst>
          </a:prstGeom>
          <a:gradFill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с двумя скругленными противолежащими углами 58">
            <a:extLst>
              <a:ext uri="{FF2B5EF4-FFF2-40B4-BE49-F238E27FC236}">
                <a16:creationId xmlns:a16="http://schemas.microsoft.com/office/drawing/2014/main" id="{F103A02C-B62A-0142-8FFD-B69B96EC4A26}"/>
              </a:ext>
            </a:extLst>
          </p:cNvPr>
          <p:cNvSpPr/>
          <p:nvPr/>
        </p:nvSpPr>
        <p:spPr>
          <a:xfrm>
            <a:off x="9609570" y="1143044"/>
            <a:ext cx="2386561" cy="3109743"/>
          </a:xfrm>
          <a:prstGeom prst="round2DiagRect">
            <a:avLst>
              <a:gd name="adj1" fmla="val 4321"/>
              <a:gd name="adj2" fmla="val 0"/>
            </a:avLst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BF519216-B851-2C4D-9D07-CD755CAEE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7265" t="11014" r="19360" b="64638"/>
          <a:stretch/>
        </p:blipFill>
        <p:spPr>
          <a:xfrm>
            <a:off x="1295400" y="782318"/>
            <a:ext cx="7483530" cy="24832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E9FD5A05-B162-8B4F-8EFD-5285A510A940}"/>
                  </a:ext>
                </a:extLst>
              </p14:cNvPr>
              <p14:cNvContentPartPr/>
              <p14:nvPr/>
            </p14:nvContentPartPr>
            <p14:xfrm rot="21394422">
              <a:off x="8807936" y="764546"/>
              <a:ext cx="329400" cy="29412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E9FD5A05-B162-8B4F-8EFD-5285A510A9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21394422">
                <a:off x="8790296" y="746546"/>
                <a:ext cx="365040" cy="329760"/>
              </a:xfrm>
              <a:prstGeom prst="rect">
                <a:avLst/>
              </a:prstGeom>
            </p:spPr>
          </p:pic>
        </mc:Fallback>
      </mc:AlternateContent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CBB777CA-F2A9-C246-B92F-FE86715B96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46728" t="35943" r="25659" b="36444"/>
          <a:stretch/>
        </p:blipFill>
        <p:spPr>
          <a:xfrm rot="2764649">
            <a:off x="8735762" y="634295"/>
            <a:ext cx="511464" cy="511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3DF171-7C5C-124B-97B6-4E9A70F45C0E}"/>
              </a:ext>
            </a:extLst>
          </p:cNvPr>
          <p:cNvSpPr txBox="1"/>
          <p:nvPr/>
        </p:nvSpPr>
        <p:spPr>
          <a:xfrm>
            <a:off x="397337" y="1334109"/>
            <a:ext cx="3928319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spc="70" dirty="0" smtClean="0">
                <a:ln w="19050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В</a:t>
            </a:r>
            <a:r>
              <a:rPr lang="ru-RU" sz="5400" spc="70" dirty="0" smtClean="0">
                <a:ln w="19050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 НИУ </a:t>
            </a:r>
            <a:r>
              <a:rPr lang="ru-RU" sz="5400" spc="70" dirty="0">
                <a:ln w="19050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ВШЭ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68A4B6-7B3B-6140-99EC-08C70E5E2E12}"/>
              </a:ext>
            </a:extLst>
          </p:cNvPr>
          <p:cNvSpPr txBox="1"/>
          <p:nvPr/>
        </p:nvSpPr>
        <p:spPr>
          <a:xfrm>
            <a:off x="400894" y="622615"/>
            <a:ext cx="5048498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spc="70" dirty="0">
                <a:ln w="19050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СТУПЕНИ </a:t>
            </a:r>
            <a:r>
              <a:rPr lang="ru-RU" sz="3600" spc="70" dirty="0" smtClean="0">
                <a:ln w="19050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ОБУЧЕНИЯ </a:t>
            </a:r>
            <a:endParaRPr lang="ru-RU" sz="3600" spc="70" dirty="0">
              <a:ln w="19050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356FEABA-4ECB-1141-A96E-BB6C8A890E77}"/>
              </a:ext>
            </a:extLst>
          </p:cNvPr>
          <p:cNvSpPr/>
          <p:nvPr/>
        </p:nvSpPr>
        <p:spPr>
          <a:xfrm rot="16200000" flipV="1">
            <a:off x="1290718" y="3097779"/>
            <a:ext cx="98194" cy="981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31504422-EAC9-CE4A-A293-74C660AD390A}"/>
              </a:ext>
            </a:extLst>
          </p:cNvPr>
          <p:cNvSpPr/>
          <p:nvPr/>
        </p:nvSpPr>
        <p:spPr>
          <a:xfrm rot="16200000">
            <a:off x="1256750" y="3063811"/>
            <a:ext cx="166130" cy="166130"/>
          </a:xfrm>
          <a:prstGeom prst="ellipse">
            <a:avLst/>
          </a:prstGeom>
          <a:noFill/>
          <a:ln w="190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DD851FBD-5B58-2D4A-A26E-898AF36513FC}"/>
              </a:ext>
            </a:extLst>
          </p:cNvPr>
          <p:cNvSpPr/>
          <p:nvPr/>
        </p:nvSpPr>
        <p:spPr>
          <a:xfrm rot="16200000">
            <a:off x="1214251" y="3021312"/>
            <a:ext cx="251128" cy="251128"/>
          </a:xfrm>
          <a:prstGeom prst="ellipse">
            <a:avLst/>
          </a:prstGeom>
          <a:noFill/>
          <a:ln w="19050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C7753FB-7F4E-5541-8872-84C3896B519A}"/>
              </a:ext>
            </a:extLst>
          </p:cNvPr>
          <p:cNvSpPr txBox="1"/>
          <p:nvPr/>
        </p:nvSpPr>
        <p:spPr>
          <a:xfrm>
            <a:off x="9620140" y="2088495"/>
            <a:ext cx="217254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MBA, MIB,</a:t>
            </a:r>
            <a:r>
              <a:rPr lang="ru-RU" sz="12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 </a:t>
            </a:r>
            <a:r>
              <a:rPr lang="en-US" sz="12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DBA, EMBA, </a:t>
            </a:r>
          </a:p>
          <a:p>
            <a:pPr>
              <a:lnSpc>
                <a:spcPts val="1600"/>
              </a:lnSpc>
            </a:pPr>
            <a:r>
              <a:rPr lang="ru-RU" sz="12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краткосрочные курсы</a:t>
            </a:r>
            <a:endParaRPr lang="en-US" sz="1200" kern="800" dirty="0">
              <a:solidFill>
                <a:schemeClr val="bg1"/>
              </a:solidFill>
              <a:latin typeface="HSE Sans" panose="02000000000000000000" pitchFamily="2" charset="0"/>
            </a:endParaRPr>
          </a:p>
          <a:p>
            <a:pPr>
              <a:lnSpc>
                <a:spcPts val="1600"/>
              </a:lnSpc>
            </a:pPr>
            <a:endParaRPr lang="en-US" sz="1200" kern="800" dirty="0">
              <a:solidFill>
                <a:schemeClr val="bg1"/>
              </a:solidFill>
              <a:latin typeface="HSE Sans" panose="02000000000000000000" pitchFamily="2" charset="0"/>
            </a:endParaRPr>
          </a:p>
          <a:p>
            <a:pPr>
              <a:lnSpc>
                <a:spcPts val="1600"/>
              </a:lnSpc>
            </a:pPr>
            <a:r>
              <a:rPr lang="en-US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40 000+ </a:t>
            </a:r>
            <a:r>
              <a:rPr lang="ru-RU" sz="12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студентов</a:t>
            </a:r>
            <a:endParaRPr lang="en-US" sz="1200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DB6A93-94F5-2341-8E7E-176907C8ED1D}"/>
              </a:ext>
            </a:extLst>
          </p:cNvPr>
          <p:cNvSpPr txBox="1"/>
          <p:nvPr/>
        </p:nvSpPr>
        <p:spPr>
          <a:xfrm>
            <a:off x="9604721" y="1343451"/>
            <a:ext cx="2450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Дополнительное и</a:t>
            </a:r>
          </a:p>
          <a:p>
            <a:pPr algn="ctr">
              <a:lnSpc>
                <a:spcPts val="2400"/>
              </a:lnSpc>
            </a:pPr>
            <a:r>
              <a:rPr lang="ru-RU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второе образование</a:t>
            </a:r>
            <a:endParaRPr lang="ru-RU" spc="70" dirty="0">
              <a:ln w="9525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C68161E-2BC0-6140-AC3D-60C1D2E9EB1F}"/>
              </a:ext>
            </a:extLst>
          </p:cNvPr>
          <p:cNvSpPr txBox="1"/>
          <p:nvPr/>
        </p:nvSpPr>
        <p:spPr>
          <a:xfrm>
            <a:off x="7360619" y="1999237"/>
            <a:ext cx="1610697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Аспирантура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8160B1C-05AD-564D-91CE-349D032652CD}"/>
              </a:ext>
            </a:extLst>
          </p:cNvPr>
          <p:cNvSpPr txBox="1"/>
          <p:nvPr/>
        </p:nvSpPr>
        <p:spPr>
          <a:xfrm>
            <a:off x="7377120" y="2397536"/>
            <a:ext cx="2168658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С 2014 года подготовка аспирантов в НИУ ВШЭ ведется в аспирантских школах, </a:t>
            </a:r>
            <a:r>
              <a:rPr lang="ru-RU" sz="12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чтобы стимулировать исследования</a:t>
            </a:r>
            <a:r>
              <a:rPr lang="ru-RU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, выходящие за рамки одной конкретной </a:t>
            </a:r>
            <a:r>
              <a:rPr lang="ru-RU" sz="12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дисциплины</a:t>
            </a:r>
            <a:endParaRPr lang="ru-RU" sz="1200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94C45B-C015-6444-91F2-028F825D9656}"/>
              </a:ext>
            </a:extLst>
          </p:cNvPr>
          <p:cNvSpPr txBox="1"/>
          <p:nvPr/>
        </p:nvSpPr>
        <p:spPr>
          <a:xfrm>
            <a:off x="5012474" y="2663489"/>
            <a:ext cx="172066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Магистратура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2A24E7-40C5-9642-97A2-476558EC99D9}"/>
              </a:ext>
            </a:extLst>
          </p:cNvPr>
          <p:cNvSpPr txBox="1"/>
          <p:nvPr/>
        </p:nvSpPr>
        <p:spPr>
          <a:xfrm>
            <a:off x="2664328" y="3298784"/>
            <a:ext cx="1790555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Бакалавриат</a:t>
            </a:r>
          </a:p>
          <a:p>
            <a:pPr>
              <a:lnSpc>
                <a:spcPts val="2000"/>
              </a:lnSpc>
            </a:pPr>
            <a:r>
              <a:rPr lang="ru-RU" spc="70" dirty="0" smtClean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и </a:t>
            </a:r>
            <a:r>
              <a:rPr lang="ru-RU" spc="70" dirty="0" err="1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специалитет</a:t>
            </a:r>
            <a:endParaRPr lang="ru-RU" spc="70" dirty="0">
              <a:ln w="9525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88F4E68-79CD-1E45-B37A-A53EB84D487D}"/>
              </a:ext>
            </a:extLst>
          </p:cNvPr>
          <p:cNvSpPr/>
          <p:nvPr/>
        </p:nvSpPr>
        <p:spPr>
          <a:xfrm rot="16200000" flipV="1">
            <a:off x="7822647" y="654504"/>
            <a:ext cx="98194" cy="98194"/>
          </a:xfrm>
          <a:prstGeom prst="ellipse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C5D52BF-0695-BF42-9E0D-DD93DA7B9534}"/>
              </a:ext>
            </a:extLst>
          </p:cNvPr>
          <p:cNvSpPr/>
          <p:nvPr/>
        </p:nvSpPr>
        <p:spPr>
          <a:xfrm rot="16200000">
            <a:off x="7788679" y="620536"/>
            <a:ext cx="166130" cy="166130"/>
          </a:xfrm>
          <a:prstGeom prst="ellipse">
            <a:avLst/>
          </a:prstGeom>
          <a:noFill/>
          <a:ln w="19050">
            <a:solidFill>
              <a:srgbClr val="FAB9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C9E2293-138F-274E-AE3F-5FDE1DC4177A}"/>
              </a:ext>
            </a:extLst>
          </p:cNvPr>
          <p:cNvSpPr/>
          <p:nvPr/>
        </p:nvSpPr>
        <p:spPr>
          <a:xfrm rot="16200000">
            <a:off x="7746180" y="578037"/>
            <a:ext cx="251128" cy="251128"/>
          </a:xfrm>
          <a:prstGeom prst="ellipse">
            <a:avLst/>
          </a:prstGeom>
          <a:noFill/>
          <a:ln w="19050">
            <a:solidFill>
              <a:srgbClr val="FAB9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31A046B-6A34-C24A-961B-2E8B9B9D3ACC}"/>
              </a:ext>
            </a:extLst>
          </p:cNvPr>
          <p:cNvCxnSpPr>
            <a:cxnSpLocks/>
            <a:endCxn id="7" idx="4"/>
          </p:cNvCxnSpPr>
          <p:nvPr/>
        </p:nvCxnSpPr>
        <p:spPr>
          <a:xfrm>
            <a:off x="5298356" y="701800"/>
            <a:ext cx="2524291" cy="1801"/>
          </a:xfrm>
          <a:prstGeom prst="line">
            <a:avLst/>
          </a:prstGeom>
          <a:ln w="15875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083099E-6C44-FF49-B44B-5DFBF1EA652F}"/>
              </a:ext>
            </a:extLst>
          </p:cNvPr>
          <p:cNvSpPr txBox="1"/>
          <p:nvPr/>
        </p:nvSpPr>
        <p:spPr>
          <a:xfrm>
            <a:off x="305612" y="3931923"/>
            <a:ext cx="894797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Лицей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05A4F99-7336-9F48-AEBE-D194250EEE6F}"/>
              </a:ext>
            </a:extLst>
          </p:cNvPr>
          <p:cNvSpPr txBox="1"/>
          <p:nvPr/>
        </p:nvSpPr>
        <p:spPr>
          <a:xfrm>
            <a:off x="299683" y="4252787"/>
            <a:ext cx="2178457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ru-RU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Москва и Пермь</a:t>
            </a:r>
          </a:p>
          <a:p>
            <a:pPr>
              <a:lnSpc>
                <a:spcPts val="1600"/>
              </a:lnSpc>
            </a:pPr>
            <a:r>
              <a:rPr lang="ru-RU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1-е место в России по количеству выпускников, поступивших в ведущие вузы России</a:t>
            </a:r>
            <a:endParaRPr lang="ru-RU" sz="12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813D245-234C-0F44-8530-25D451935DD0}"/>
              </a:ext>
            </a:extLst>
          </p:cNvPr>
          <p:cNvGrpSpPr/>
          <p:nvPr/>
        </p:nvGrpSpPr>
        <p:grpSpPr>
          <a:xfrm>
            <a:off x="9954267" y="5766976"/>
            <a:ext cx="1729157" cy="542466"/>
            <a:chOff x="9927937" y="7043221"/>
            <a:chExt cx="1729157" cy="542466"/>
          </a:xfrm>
        </p:grpSpPr>
        <p:sp>
          <p:nvSpPr>
            <p:cNvPr id="63" name="Скругленный прямоугольник 62">
              <a:hlinkClick r:id="rId9"/>
              <a:extLst>
                <a:ext uri="{FF2B5EF4-FFF2-40B4-BE49-F238E27FC236}">
                  <a16:creationId xmlns:a16="http://schemas.microsoft.com/office/drawing/2014/main" id="{59850256-C8C0-6642-8F82-B5FA8E236686}"/>
                </a:ext>
              </a:extLst>
            </p:cNvPr>
            <p:cNvSpPr/>
            <p:nvPr/>
          </p:nvSpPr>
          <p:spPr>
            <a:xfrm>
              <a:off x="9944973" y="7043221"/>
              <a:ext cx="1659546" cy="542466"/>
            </a:xfrm>
            <a:prstGeom prst="roundRect">
              <a:avLst>
                <a:gd name="adj" fmla="val 13435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rgbClr val="FAB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>
              <a:hlinkClick r:id="rId10"/>
              <a:extLst>
                <a:ext uri="{FF2B5EF4-FFF2-40B4-BE49-F238E27FC236}">
                  <a16:creationId xmlns:a16="http://schemas.microsoft.com/office/drawing/2014/main" id="{3C71DB30-3398-3443-8C9B-12A06B9A1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927937" y="7117562"/>
              <a:ext cx="410874" cy="410874"/>
            </a:xfrm>
            <a:prstGeom prst="rect">
              <a:avLst/>
            </a:prstGeom>
          </p:spPr>
        </p:pic>
        <p:sp>
          <p:nvSpPr>
            <p:cNvPr id="67" name="TextBox 66">
              <a:hlinkClick r:id="rId9"/>
              <a:extLst>
                <a:ext uri="{FF2B5EF4-FFF2-40B4-BE49-F238E27FC236}">
                  <a16:creationId xmlns:a16="http://schemas.microsoft.com/office/drawing/2014/main" id="{F4F63042-3B17-FA41-A259-1B4A9E05AC2A}"/>
                </a:ext>
              </a:extLst>
            </p:cNvPr>
            <p:cNvSpPr txBox="1"/>
            <p:nvPr/>
          </p:nvSpPr>
          <p:spPr>
            <a:xfrm>
              <a:off x="10287808" y="7174351"/>
              <a:ext cx="1369286" cy="329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kern="800" dirty="0">
                  <a:solidFill>
                    <a:schemeClr val="bg1"/>
                  </a:solidFill>
                  <a:latin typeface="HSE Sans" panose="02000000000000000000" pitchFamily="2" charset="0"/>
                </a:rPr>
                <a:t>П</a:t>
              </a:r>
              <a:r>
                <a:rPr lang="ru-RU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одробнее</a:t>
              </a:r>
              <a:endParaRPr lang="ru-RU" kern="800" dirty="0">
                <a:solidFill>
                  <a:schemeClr val="bg1"/>
                </a:solidFill>
                <a:latin typeface="HSE Sans" panose="02000000000000000000" pitchFamily="2" charset="0"/>
              </a:endParaRPr>
            </a:p>
          </p:txBody>
        </p:sp>
      </p:grpSp>
      <p:sp>
        <p:nvSpPr>
          <p:cNvPr id="70" name="Скругленный прямоугольник 69">
            <a:extLst>
              <a:ext uri="{FF2B5EF4-FFF2-40B4-BE49-F238E27FC236}">
                <a16:creationId xmlns:a16="http://schemas.microsoft.com/office/drawing/2014/main" id="{D7DCF8FA-70BD-0642-A014-54FD7408E6DB}"/>
              </a:ext>
            </a:extLst>
          </p:cNvPr>
          <p:cNvSpPr/>
          <p:nvPr/>
        </p:nvSpPr>
        <p:spPr>
          <a:xfrm>
            <a:off x="2779654" y="-1880454"/>
            <a:ext cx="6574422" cy="986769"/>
          </a:xfrm>
          <a:prstGeom prst="roundRect">
            <a:avLst/>
          </a:prstGeom>
          <a:noFill/>
          <a:ln cap="rnd">
            <a:solidFill>
              <a:schemeClr val="bg1">
                <a:alpha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1DB12DD1-3ECB-6A45-9040-44D1159BF00D}"/>
              </a:ext>
            </a:extLst>
          </p:cNvPr>
          <p:cNvSpPr/>
          <p:nvPr/>
        </p:nvSpPr>
        <p:spPr>
          <a:xfrm>
            <a:off x="3710035" y="5010052"/>
            <a:ext cx="4780822" cy="365616"/>
          </a:xfrm>
          <a:prstGeom prst="roundRect">
            <a:avLst>
              <a:gd name="adj" fmla="val 7788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42 </a:t>
            </a:r>
            <a:r>
              <a:rPr lang="ru-RU" dirty="0" smtClean="0"/>
              <a:t>программы</a:t>
            </a:r>
            <a:r>
              <a:rPr lang="en-GB" dirty="0" smtClean="0"/>
              <a:t> </a:t>
            </a:r>
            <a:r>
              <a:rPr lang="ru-RU" dirty="0"/>
              <a:t>и</a:t>
            </a:r>
            <a:r>
              <a:rPr lang="en-GB" dirty="0" smtClean="0"/>
              <a:t> </a:t>
            </a:r>
            <a:r>
              <a:rPr lang="en-GB" dirty="0"/>
              <a:t>1000+ </a:t>
            </a:r>
            <a:r>
              <a:rPr lang="ru-RU" dirty="0" smtClean="0"/>
              <a:t>курсов на английском</a:t>
            </a:r>
            <a:endParaRPr lang="ru-RU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1E33450-3CFD-1247-858A-4D565AC20D33}"/>
              </a:ext>
            </a:extLst>
          </p:cNvPr>
          <p:cNvSpPr txBox="1"/>
          <p:nvPr/>
        </p:nvSpPr>
        <p:spPr>
          <a:xfrm>
            <a:off x="2677119" y="3843014"/>
            <a:ext cx="2292318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В</a:t>
            </a:r>
            <a:r>
              <a:rPr lang="ru-RU" sz="12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озможность освоить</a:t>
            </a:r>
          </a:p>
          <a:p>
            <a:r>
              <a:rPr lang="ru-RU" sz="12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2 направления одновременно</a:t>
            </a:r>
            <a:endParaRPr lang="ru-RU" sz="1200" kern="800" dirty="0">
              <a:solidFill>
                <a:schemeClr val="bg1"/>
              </a:solidFill>
              <a:latin typeface="HSE Sans" panose="02000000000000000000" pitchFamily="2" charset="0"/>
            </a:endParaRPr>
          </a:p>
          <a:p>
            <a:r>
              <a:rPr lang="ru-RU" sz="12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и сконструировать индивидуальную </a:t>
            </a:r>
            <a:r>
              <a:rPr lang="ru-RU" sz="1200" kern="800" dirty="0" err="1" smtClean="0">
                <a:solidFill>
                  <a:schemeClr val="bg1"/>
                </a:solidFill>
                <a:latin typeface="HSE Sans" panose="02000000000000000000" pitchFamily="2" charset="0"/>
              </a:rPr>
              <a:t>кастомизированную</a:t>
            </a:r>
            <a:r>
              <a:rPr lang="ru-RU" sz="12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 программу</a:t>
            </a:r>
            <a:endParaRPr lang="ru-RU" sz="12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B28C298-6FB3-B441-9F25-984DF12A3D87}"/>
              </a:ext>
            </a:extLst>
          </p:cNvPr>
          <p:cNvSpPr txBox="1"/>
          <p:nvPr/>
        </p:nvSpPr>
        <p:spPr>
          <a:xfrm>
            <a:off x="5018413" y="3060988"/>
            <a:ext cx="2275498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Траектории </a:t>
            </a:r>
            <a:r>
              <a:rPr lang="ru-RU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на </a:t>
            </a:r>
            <a:r>
              <a:rPr lang="ru-RU" sz="12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выбор:</a:t>
            </a: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ru-RU" sz="12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общая, исследовательская, прикладная</a:t>
            </a: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ru-RU" sz="12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У </a:t>
            </a:r>
            <a:r>
              <a:rPr lang="ru-RU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каждого студента есть </a:t>
            </a:r>
            <a:r>
              <a:rPr lang="ru-RU" sz="12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наставник</a:t>
            </a:r>
            <a:endParaRPr lang="ru-RU" sz="1200" kern="800" dirty="0">
              <a:solidFill>
                <a:schemeClr val="bg1"/>
              </a:solidFill>
              <a:latin typeface="HSE Sans" panose="02000000000000000000" pitchFamily="2" charset="0"/>
            </a:endParaRP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ru-RU" sz="1200" kern="800" dirty="0">
                <a:solidFill>
                  <a:schemeClr val="bg1"/>
                </a:solidFill>
                <a:latin typeface="HSE Sans" panose="02000000000000000000" pitchFamily="2" charset="0"/>
              </a:rPr>
              <a:t>Практика: проекты и исследования с реальным </a:t>
            </a:r>
            <a:r>
              <a:rPr lang="ru-RU" sz="12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заказчиком</a:t>
            </a:r>
            <a:endParaRPr lang="ru-RU" sz="12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7AFC904-B10E-BC41-8AA3-4D9503A7C1FA}"/>
              </a:ext>
            </a:extLst>
          </p:cNvPr>
          <p:cNvSpPr txBox="1"/>
          <p:nvPr/>
        </p:nvSpPr>
        <p:spPr>
          <a:xfrm>
            <a:off x="9756293" y="4691485"/>
            <a:ext cx="1538242" cy="440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4400" spc="70" dirty="0" smtClean="0">
                <a:ln w="222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900+</a:t>
            </a:r>
            <a:endParaRPr lang="ru-RU" sz="4400" spc="70" dirty="0">
              <a:ln w="22225" cap="sq">
                <a:solidFill>
                  <a:srgbClr val="FAB900"/>
                </a:solidFill>
                <a:miter lim="800000"/>
              </a:ln>
              <a:solidFill>
                <a:srgbClr val="FAB900">
                  <a:alpha val="50000"/>
                </a:srgbClr>
              </a:solidFill>
              <a:latin typeface="HSE Sans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F23C6D8-431F-9C46-A4C3-143DB4B34915}"/>
              </a:ext>
            </a:extLst>
          </p:cNvPr>
          <p:cNvSpPr txBox="1"/>
          <p:nvPr/>
        </p:nvSpPr>
        <p:spPr>
          <a:xfrm>
            <a:off x="9746604" y="5008404"/>
            <a:ext cx="1183337" cy="329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rgbClr val="FAB900"/>
                </a:solidFill>
                <a:latin typeface="HSE Sans" panose="02000000000000000000" pitchFamily="2" charset="0"/>
              </a:rPr>
              <a:t>программ</a:t>
            </a:r>
            <a:endParaRPr lang="ru-RU" kern="800" dirty="0">
              <a:solidFill>
                <a:srgbClr val="FAB900">
                  <a:alpha val="50000"/>
                </a:srgbClr>
              </a:solidFill>
              <a:latin typeface="HSE Sans" panose="02000000000000000000" pitchFamily="2" charset="0"/>
            </a:endParaRPr>
          </a:p>
        </p:txBody>
      </p: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52B667D6-DBCC-6B41-879D-58BC7ADF81C2}"/>
              </a:ext>
            </a:extLst>
          </p:cNvPr>
          <p:cNvCxnSpPr>
            <a:cxnSpLocks/>
          </p:cNvCxnSpPr>
          <p:nvPr/>
        </p:nvCxnSpPr>
        <p:spPr>
          <a:xfrm>
            <a:off x="9608400" y="4237782"/>
            <a:ext cx="2386800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3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10C62-34D2-5749-836F-8FC25872E3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701" t="1416" r="15821" b="50000"/>
          <a:stretch/>
        </p:blipFill>
        <p:spPr>
          <a:xfrm>
            <a:off x="159684" y="-129992"/>
            <a:ext cx="12083718" cy="7117985"/>
          </a:xfrm>
          <a:prstGeom prst="rect">
            <a:avLst/>
          </a:prstGeom>
        </p:spPr>
      </p:pic>
      <p:sp>
        <p:nvSpPr>
          <p:cNvPr id="7" name="Прямоугольник с двумя скругленными соседними углами 6">
            <a:extLst>
              <a:ext uri="{FF2B5EF4-FFF2-40B4-BE49-F238E27FC236}">
                <a16:creationId xmlns:a16="http://schemas.microsoft.com/office/drawing/2014/main" id="{3B01AD2A-BCE2-0541-A176-05C4B8B6AA9A}"/>
              </a:ext>
            </a:extLst>
          </p:cNvPr>
          <p:cNvSpPr/>
          <p:nvPr/>
        </p:nvSpPr>
        <p:spPr>
          <a:xfrm rot="16200000">
            <a:off x="1044745" y="3959879"/>
            <a:ext cx="1946325" cy="3513295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10000">
                <a:srgbClr val="0F2D69"/>
              </a:gs>
              <a:gs pos="100000">
                <a:srgbClr val="374B9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33DB0BA8-3D44-244D-BF89-6656AA8088B7}"/>
              </a:ext>
            </a:extLst>
          </p:cNvPr>
          <p:cNvSpPr/>
          <p:nvPr/>
        </p:nvSpPr>
        <p:spPr>
          <a:xfrm rot="16200000">
            <a:off x="1044745" y="1692167"/>
            <a:ext cx="1946325" cy="3513295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10000">
                <a:srgbClr val="0F2D69"/>
              </a:gs>
              <a:gs pos="100000">
                <a:srgbClr val="374B9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соседними углами 8">
            <a:extLst>
              <a:ext uri="{FF2B5EF4-FFF2-40B4-BE49-F238E27FC236}">
                <a16:creationId xmlns:a16="http://schemas.microsoft.com/office/drawing/2014/main" id="{E5E088FA-598B-ED41-A59A-D70731C8B643}"/>
              </a:ext>
            </a:extLst>
          </p:cNvPr>
          <p:cNvSpPr/>
          <p:nvPr/>
        </p:nvSpPr>
        <p:spPr>
          <a:xfrm rot="16200000">
            <a:off x="1042871" y="-576085"/>
            <a:ext cx="1950074" cy="3513295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10000">
                <a:srgbClr val="0F2D69"/>
              </a:gs>
              <a:gs pos="100000">
                <a:srgbClr val="374B9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3EE0BFA-4F69-5E43-9AD7-E219F305BDF7}"/>
              </a:ext>
            </a:extLst>
          </p:cNvPr>
          <p:cNvCxnSpPr>
            <a:cxnSpLocks/>
          </p:cNvCxnSpPr>
          <p:nvPr/>
        </p:nvCxnSpPr>
        <p:spPr>
          <a:xfrm>
            <a:off x="3774376" y="205526"/>
            <a:ext cx="0" cy="1946326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24DED95-A51F-AE46-A112-39584E0B2A8F}"/>
              </a:ext>
            </a:extLst>
          </p:cNvPr>
          <p:cNvCxnSpPr>
            <a:cxnSpLocks/>
          </p:cNvCxnSpPr>
          <p:nvPr/>
        </p:nvCxnSpPr>
        <p:spPr>
          <a:xfrm>
            <a:off x="3774376" y="2475652"/>
            <a:ext cx="0" cy="1946326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1D79DFB-AFE1-4543-A03E-804B73CB20D0}"/>
              </a:ext>
            </a:extLst>
          </p:cNvPr>
          <p:cNvCxnSpPr>
            <a:cxnSpLocks/>
          </p:cNvCxnSpPr>
          <p:nvPr/>
        </p:nvCxnSpPr>
        <p:spPr>
          <a:xfrm>
            <a:off x="3774376" y="4743364"/>
            <a:ext cx="0" cy="1946326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1A0553F-6EB0-F54F-A1C2-9503A15C0865}"/>
              </a:ext>
            </a:extLst>
          </p:cNvPr>
          <p:cNvSpPr txBox="1"/>
          <p:nvPr/>
        </p:nvSpPr>
        <p:spPr>
          <a:xfrm>
            <a:off x="814744" y="597209"/>
            <a:ext cx="235385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200" spc="70" dirty="0" smtClean="0">
                <a:ln w="95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СОЦИАЛЬНЫЕ</a:t>
            </a:r>
          </a:p>
          <a:p>
            <a:pPr>
              <a:lnSpc>
                <a:spcPts val="2000"/>
              </a:lnSpc>
            </a:pPr>
            <a:r>
              <a:rPr lang="ru-RU" sz="2200" spc="70" dirty="0" smtClean="0">
                <a:ln w="95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НАУКИ</a:t>
            </a:r>
            <a:r>
              <a:rPr lang="en-US" sz="2200" spc="70" dirty="0" smtClean="0">
                <a:ln w="95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,</a:t>
            </a:r>
          </a:p>
          <a:p>
            <a:pPr>
              <a:lnSpc>
                <a:spcPts val="2000"/>
              </a:lnSpc>
            </a:pPr>
            <a:r>
              <a:rPr lang="ru-RU" sz="2200" spc="70" dirty="0" smtClean="0">
                <a:ln w="95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БИЗНЕС  И</a:t>
            </a:r>
          </a:p>
          <a:p>
            <a:pPr>
              <a:lnSpc>
                <a:spcPts val="2000"/>
              </a:lnSpc>
            </a:pPr>
            <a:r>
              <a:rPr lang="ru-RU" sz="2200" spc="70" dirty="0" smtClean="0">
                <a:ln w="95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УПРАВЛЕНИЕ</a:t>
            </a:r>
            <a:endParaRPr lang="ru-RU" sz="2200" spc="70" dirty="0">
              <a:ln w="9525" cap="sq">
                <a:solidFill>
                  <a:srgbClr val="FAB900"/>
                </a:solidFill>
                <a:miter lim="800000"/>
              </a:ln>
              <a:solidFill>
                <a:srgbClr val="FAB900"/>
              </a:solidFill>
              <a:latin typeface="HSE Sans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17EE75-BEE7-0445-9F4A-7FD55796191D}"/>
              </a:ext>
            </a:extLst>
          </p:cNvPr>
          <p:cNvSpPr txBox="1"/>
          <p:nvPr/>
        </p:nvSpPr>
        <p:spPr>
          <a:xfrm>
            <a:off x="814745" y="3005644"/>
            <a:ext cx="24772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200" spc="70" dirty="0" smtClean="0">
                <a:ln w="95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ГУМА­НИТАР­НЫЕ</a:t>
            </a:r>
          </a:p>
          <a:p>
            <a:pPr>
              <a:lnSpc>
                <a:spcPts val="2000"/>
              </a:lnSpc>
            </a:pPr>
            <a:r>
              <a:rPr lang="ru-RU" sz="2200" spc="70" dirty="0" smtClean="0">
                <a:ln w="95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НАУКИ  И</a:t>
            </a:r>
            <a:endParaRPr lang="en-US" sz="2200" spc="70" dirty="0" smtClean="0">
              <a:ln w="9525" cap="sq">
                <a:solidFill>
                  <a:srgbClr val="FAB900"/>
                </a:solidFill>
                <a:miter lim="800000"/>
              </a:ln>
              <a:solidFill>
                <a:srgbClr val="FAB900"/>
              </a:solidFill>
              <a:latin typeface="HSE Sans" panose="02000000000000000000" pitchFamily="2" charset="0"/>
            </a:endParaRPr>
          </a:p>
          <a:p>
            <a:pPr>
              <a:lnSpc>
                <a:spcPts val="2000"/>
              </a:lnSpc>
            </a:pPr>
            <a:r>
              <a:rPr lang="ru-RU" sz="2200" spc="70" dirty="0" smtClean="0">
                <a:ln w="95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ИСКУССТВО</a:t>
            </a:r>
            <a:endParaRPr lang="ru-RU" sz="2200" spc="70" dirty="0">
              <a:ln w="9525" cap="sq">
                <a:solidFill>
                  <a:srgbClr val="FAB900"/>
                </a:solidFill>
                <a:miter lim="800000"/>
              </a:ln>
              <a:solidFill>
                <a:srgbClr val="FAB900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5E6CE8-0D28-3242-9004-A9A854438210}"/>
              </a:ext>
            </a:extLst>
          </p:cNvPr>
          <p:cNvSpPr txBox="1"/>
          <p:nvPr/>
        </p:nvSpPr>
        <p:spPr>
          <a:xfrm>
            <a:off x="814746" y="5281624"/>
            <a:ext cx="23538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200" spc="70" dirty="0" smtClean="0">
                <a:ln w="95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ТОЧНЫЕ  И</a:t>
            </a:r>
            <a:endParaRPr lang="en-US" sz="2200" spc="70" dirty="0" smtClean="0">
              <a:ln w="9525" cap="sq">
                <a:solidFill>
                  <a:srgbClr val="FAB900"/>
                </a:solidFill>
                <a:miter lim="800000"/>
              </a:ln>
              <a:solidFill>
                <a:srgbClr val="FAB900"/>
              </a:solidFill>
              <a:latin typeface="HSE Sans" panose="02000000000000000000" pitchFamily="2" charset="0"/>
            </a:endParaRPr>
          </a:p>
          <a:p>
            <a:pPr>
              <a:lnSpc>
                <a:spcPts val="2000"/>
              </a:lnSpc>
            </a:pPr>
            <a:r>
              <a:rPr lang="ru-RU" sz="2200" spc="70" dirty="0" smtClean="0">
                <a:ln w="95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ЕСТЕСТВЕННЫЕ</a:t>
            </a:r>
          </a:p>
          <a:p>
            <a:pPr>
              <a:lnSpc>
                <a:spcPts val="2000"/>
              </a:lnSpc>
            </a:pPr>
            <a:r>
              <a:rPr lang="ru-RU" sz="2200" spc="70" dirty="0" smtClean="0">
                <a:ln w="9525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НАУКИ</a:t>
            </a:r>
            <a:endParaRPr lang="ru-RU" sz="2200" spc="70" dirty="0">
              <a:ln w="9525" cap="sq">
                <a:solidFill>
                  <a:srgbClr val="FAB900"/>
                </a:solidFill>
                <a:miter lim="800000"/>
              </a:ln>
              <a:solidFill>
                <a:srgbClr val="FAB900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D61D63-8EC5-4E42-A114-F02D471F2B5A}"/>
              </a:ext>
            </a:extLst>
          </p:cNvPr>
          <p:cNvSpPr txBox="1"/>
          <p:nvPr/>
        </p:nvSpPr>
        <p:spPr>
          <a:xfrm>
            <a:off x="9699620" y="860902"/>
            <a:ext cx="2014334" cy="501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6100" spc="70" dirty="0">
                <a:ln w="19050" cap="sq">
                  <a:solidFill>
                    <a:srgbClr val="FAB900"/>
                  </a:solidFill>
                  <a:miter lim="800000"/>
                </a:ln>
                <a:solidFill>
                  <a:srgbClr val="FAB900"/>
                </a:solidFill>
                <a:latin typeface="HSE Sans" panose="02000000000000000000" pitchFamily="2" charset="0"/>
              </a:rPr>
              <a:t>100+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4F36F7-1794-EA43-96F9-99DA665E4241}"/>
              </a:ext>
            </a:extLst>
          </p:cNvPr>
          <p:cNvSpPr txBox="1"/>
          <p:nvPr/>
        </p:nvSpPr>
        <p:spPr>
          <a:xfrm>
            <a:off x="9473596" y="1358667"/>
            <a:ext cx="2420856" cy="392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3050" spc="70" dirty="0" smtClean="0">
                <a:ln w="19050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предметных</a:t>
            </a:r>
            <a:endParaRPr lang="ru-RU" sz="3050" spc="70" dirty="0">
              <a:ln w="19050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9FFFB8-897B-1F41-A6CA-7A4CC78769D6}"/>
              </a:ext>
            </a:extLst>
          </p:cNvPr>
          <p:cNvSpPr txBox="1"/>
          <p:nvPr/>
        </p:nvSpPr>
        <p:spPr>
          <a:xfrm>
            <a:off x="9409863" y="1858167"/>
            <a:ext cx="2593659" cy="440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4400" spc="70" dirty="0" smtClean="0">
                <a:ln w="19050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областей</a:t>
            </a:r>
            <a:endParaRPr lang="ru-RU" sz="4400" spc="70" dirty="0">
              <a:ln w="19050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B628311-AED8-6641-8658-4E4AB48F66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12797" t="51535" r="71473" b="1424"/>
          <a:stretch/>
        </p:blipFill>
        <p:spPr>
          <a:xfrm>
            <a:off x="10187161" y="2370115"/>
            <a:ext cx="1078787" cy="32260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1048983-F9FC-A847-857A-0DD5974576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35844" t="57119" r="54115" b="33663"/>
          <a:stretch/>
        </p:blipFill>
        <p:spPr>
          <a:xfrm>
            <a:off x="9873330" y="2405629"/>
            <a:ext cx="903480" cy="82942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493F2F-C25E-B040-A00D-E0922860A7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47836" t="57119" r="42123" b="33663"/>
          <a:stretch/>
        </p:blipFill>
        <p:spPr>
          <a:xfrm>
            <a:off x="10640674" y="3363018"/>
            <a:ext cx="903480" cy="82942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FE30750-D245-7B49-92E5-B2A3D48B9D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9760" t="57119" r="30199" b="33663"/>
          <a:stretch/>
        </p:blipFill>
        <p:spPr>
          <a:xfrm>
            <a:off x="10021422" y="4485913"/>
            <a:ext cx="823346" cy="755858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AA3903C-F064-A842-9DAD-B7AFC7735D36}"/>
              </a:ext>
            </a:extLst>
          </p:cNvPr>
          <p:cNvGrpSpPr/>
          <p:nvPr/>
        </p:nvGrpSpPr>
        <p:grpSpPr>
          <a:xfrm>
            <a:off x="9785357" y="5817471"/>
            <a:ext cx="1721206" cy="542466"/>
            <a:chOff x="9922573" y="7043221"/>
            <a:chExt cx="1721206" cy="542466"/>
          </a:xfrm>
        </p:grpSpPr>
        <p:sp>
          <p:nvSpPr>
            <p:cNvPr id="31" name="Скругленный прямоугольник 30">
              <a:hlinkClick r:id="rId9"/>
              <a:extLst>
                <a:ext uri="{FF2B5EF4-FFF2-40B4-BE49-F238E27FC236}">
                  <a16:creationId xmlns:a16="http://schemas.microsoft.com/office/drawing/2014/main" id="{E5A61F74-AE64-F64F-9956-4B65048A5385}"/>
                </a:ext>
              </a:extLst>
            </p:cNvPr>
            <p:cNvSpPr/>
            <p:nvPr/>
          </p:nvSpPr>
          <p:spPr>
            <a:xfrm>
              <a:off x="9944973" y="7043221"/>
              <a:ext cx="1659546" cy="542466"/>
            </a:xfrm>
            <a:prstGeom prst="roundRect">
              <a:avLst>
                <a:gd name="adj" fmla="val 13435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rgbClr val="FAB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hlinkClick r:id="rId9"/>
              <a:extLst>
                <a:ext uri="{FF2B5EF4-FFF2-40B4-BE49-F238E27FC236}">
                  <a16:creationId xmlns:a16="http://schemas.microsoft.com/office/drawing/2014/main" id="{1B75A213-DA14-2346-8B12-CE89A1A0E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922573" y="7117562"/>
              <a:ext cx="410874" cy="410874"/>
            </a:xfrm>
            <a:prstGeom prst="rect">
              <a:avLst/>
            </a:prstGeom>
          </p:spPr>
        </p:pic>
        <p:sp>
          <p:nvSpPr>
            <p:cNvPr id="33" name="TextBox 32">
              <a:hlinkClick r:id="rId9"/>
              <a:extLst>
                <a:ext uri="{FF2B5EF4-FFF2-40B4-BE49-F238E27FC236}">
                  <a16:creationId xmlns:a16="http://schemas.microsoft.com/office/drawing/2014/main" id="{6F5AE632-7501-994B-B420-40F6EE75FBD4}"/>
                </a:ext>
              </a:extLst>
            </p:cNvPr>
            <p:cNvSpPr txBox="1"/>
            <p:nvPr/>
          </p:nvSpPr>
          <p:spPr>
            <a:xfrm>
              <a:off x="10274493" y="7174351"/>
              <a:ext cx="1369286" cy="329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Подробнее</a:t>
              </a:r>
              <a:endParaRPr lang="ru-RU" kern="800" dirty="0">
                <a:solidFill>
                  <a:schemeClr val="bg1"/>
                </a:solidFill>
                <a:latin typeface="HSE Sans" panose="02000000000000000000" pitchFamily="2" charset="0"/>
              </a:endParaRPr>
            </a:p>
          </p:txBody>
        </p: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2E7DB35B-D86E-1247-8857-21794E439EF3}"/>
              </a:ext>
            </a:extLst>
          </p:cNvPr>
          <p:cNvGrpSpPr/>
          <p:nvPr/>
        </p:nvGrpSpPr>
        <p:grpSpPr>
          <a:xfrm>
            <a:off x="4194211" y="400088"/>
            <a:ext cx="1168737" cy="322358"/>
            <a:chOff x="5570526" y="1022228"/>
            <a:chExt cx="1113936" cy="322358"/>
          </a:xfrm>
        </p:grpSpPr>
        <p:sp>
          <p:nvSpPr>
            <p:cNvPr id="139" name="Скругленный прямоугольник 138">
              <a:extLst>
                <a:ext uri="{FF2B5EF4-FFF2-40B4-BE49-F238E27FC236}">
                  <a16:creationId xmlns:a16="http://schemas.microsoft.com/office/drawing/2014/main" id="{665E857C-E5EE-2544-BE3F-A6D64A9B545E}"/>
                </a:ext>
              </a:extLst>
            </p:cNvPr>
            <p:cNvSpPr/>
            <p:nvPr/>
          </p:nvSpPr>
          <p:spPr>
            <a:xfrm>
              <a:off x="5570526" y="1026239"/>
              <a:ext cx="1059938" cy="3183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BDDF3E2-C06C-0A4C-A661-7BA4B1C0927D}"/>
                </a:ext>
              </a:extLst>
            </p:cNvPr>
            <p:cNvSpPr txBox="1"/>
            <p:nvPr/>
          </p:nvSpPr>
          <p:spPr>
            <a:xfrm>
              <a:off x="5598908" y="1022228"/>
              <a:ext cx="1085554" cy="31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400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Экономика</a:t>
              </a:r>
              <a:endParaRPr lang="ru-RU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endParaRPr>
            </a:p>
          </p:txBody>
        </p:sp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60BFD1A4-257F-1D4A-B215-3154B1681165}"/>
              </a:ext>
            </a:extLst>
          </p:cNvPr>
          <p:cNvGrpSpPr/>
          <p:nvPr/>
        </p:nvGrpSpPr>
        <p:grpSpPr>
          <a:xfrm>
            <a:off x="5365500" y="400088"/>
            <a:ext cx="1265966" cy="323165"/>
            <a:chOff x="6820915" y="1022228"/>
            <a:chExt cx="920216" cy="323165"/>
          </a:xfrm>
        </p:grpSpPr>
        <p:sp>
          <p:nvSpPr>
            <p:cNvPr id="137" name="Скругленный прямоугольник 136">
              <a:extLst>
                <a:ext uri="{FF2B5EF4-FFF2-40B4-BE49-F238E27FC236}">
                  <a16:creationId xmlns:a16="http://schemas.microsoft.com/office/drawing/2014/main" id="{5EAC15E8-F680-6940-ADF3-245BA6BBBBB5}"/>
                </a:ext>
              </a:extLst>
            </p:cNvPr>
            <p:cNvSpPr/>
            <p:nvPr/>
          </p:nvSpPr>
          <p:spPr>
            <a:xfrm>
              <a:off x="6820915" y="1026239"/>
              <a:ext cx="546839" cy="3183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1642A19-8CC8-6948-94F5-20BD3494A269}"/>
                </a:ext>
              </a:extLst>
            </p:cNvPr>
            <p:cNvSpPr txBox="1"/>
            <p:nvPr/>
          </p:nvSpPr>
          <p:spPr>
            <a:xfrm>
              <a:off x="6852670" y="1022228"/>
              <a:ext cx="88846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400" kern="800" dirty="0">
                  <a:solidFill>
                    <a:schemeClr val="bg1"/>
                  </a:solidFill>
                  <a:latin typeface="HSE Sans" panose="02000000000000000000" pitchFamily="2" charset="0"/>
                </a:rPr>
                <a:t>Право</a:t>
              </a:r>
              <a:endParaRPr lang="ru-RU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FB2F2CA3-FB5A-2D47-827A-3AECAF23FABD}"/>
              </a:ext>
            </a:extLst>
          </p:cNvPr>
          <p:cNvGrpSpPr/>
          <p:nvPr/>
        </p:nvGrpSpPr>
        <p:grpSpPr>
          <a:xfrm>
            <a:off x="6734898" y="808214"/>
            <a:ext cx="868677" cy="322358"/>
            <a:chOff x="9068087" y="1447530"/>
            <a:chExt cx="868677" cy="322358"/>
          </a:xfrm>
        </p:grpSpPr>
        <p:sp>
          <p:nvSpPr>
            <p:cNvPr id="135" name="Скругленный прямоугольник 134">
              <a:extLst>
                <a:ext uri="{FF2B5EF4-FFF2-40B4-BE49-F238E27FC236}">
                  <a16:creationId xmlns:a16="http://schemas.microsoft.com/office/drawing/2014/main" id="{31E46720-A4BB-5F42-BD85-8DD9CDE5175F}"/>
                </a:ext>
              </a:extLst>
            </p:cNvPr>
            <p:cNvSpPr/>
            <p:nvPr/>
          </p:nvSpPr>
          <p:spPr>
            <a:xfrm>
              <a:off x="9068087" y="1451541"/>
              <a:ext cx="868677" cy="3183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0E68364-E04F-5B48-835D-920E60A9320A}"/>
                </a:ext>
              </a:extLst>
            </p:cNvPr>
            <p:cNvSpPr txBox="1"/>
            <p:nvPr/>
          </p:nvSpPr>
          <p:spPr>
            <a:xfrm>
              <a:off x="9096469" y="1447530"/>
              <a:ext cx="840295" cy="31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400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Реклама</a:t>
              </a:r>
              <a:endParaRPr lang="ru-RU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endParaRP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65731CB7-9A2A-3240-A738-2C076153EF51}"/>
              </a:ext>
            </a:extLst>
          </p:cNvPr>
          <p:cNvGrpSpPr/>
          <p:nvPr/>
        </p:nvGrpSpPr>
        <p:grpSpPr>
          <a:xfrm>
            <a:off x="4194210" y="1214268"/>
            <a:ext cx="1404000" cy="322358"/>
            <a:chOff x="5570526" y="1872832"/>
            <a:chExt cx="1189277" cy="322358"/>
          </a:xfrm>
        </p:grpSpPr>
        <p:sp>
          <p:nvSpPr>
            <p:cNvPr id="133" name="Скругленный прямоугольник 132">
              <a:extLst>
                <a:ext uri="{FF2B5EF4-FFF2-40B4-BE49-F238E27FC236}">
                  <a16:creationId xmlns:a16="http://schemas.microsoft.com/office/drawing/2014/main" id="{BB026798-69AC-504D-AFC0-A22F1AC1A443}"/>
                </a:ext>
              </a:extLst>
            </p:cNvPr>
            <p:cNvSpPr/>
            <p:nvPr/>
          </p:nvSpPr>
          <p:spPr>
            <a:xfrm>
              <a:off x="5570526" y="1876843"/>
              <a:ext cx="1002569" cy="3183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7E2D55B-9C55-DC49-8887-F1F20B70DCF3}"/>
                </a:ext>
              </a:extLst>
            </p:cNvPr>
            <p:cNvSpPr txBox="1"/>
            <p:nvPr/>
          </p:nvSpPr>
          <p:spPr>
            <a:xfrm>
              <a:off x="5598908" y="1872832"/>
              <a:ext cx="1160895" cy="31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400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Социология</a:t>
              </a:r>
              <a:endParaRPr lang="ru-RU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endParaRPr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B42A25B8-8C17-4346-ACA7-3D8C0E72F593}"/>
              </a:ext>
            </a:extLst>
          </p:cNvPr>
          <p:cNvGrpSpPr/>
          <p:nvPr/>
        </p:nvGrpSpPr>
        <p:grpSpPr>
          <a:xfrm>
            <a:off x="6176009" y="400088"/>
            <a:ext cx="1329090" cy="322358"/>
            <a:chOff x="7943713" y="1022228"/>
            <a:chExt cx="1477346" cy="322358"/>
          </a:xfrm>
        </p:grpSpPr>
        <p:sp>
          <p:nvSpPr>
            <p:cNvPr id="131" name="Скругленный прямоугольник 130">
              <a:extLst>
                <a:ext uri="{FF2B5EF4-FFF2-40B4-BE49-F238E27FC236}">
                  <a16:creationId xmlns:a16="http://schemas.microsoft.com/office/drawing/2014/main" id="{C1B69759-D0D5-BF4C-80BE-6EAE78A7136B}"/>
                </a:ext>
              </a:extLst>
            </p:cNvPr>
            <p:cNvSpPr/>
            <p:nvPr/>
          </p:nvSpPr>
          <p:spPr>
            <a:xfrm>
              <a:off x="7943713" y="1026239"/>
              <a:ext cx="1477346" cy="3183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381D8EFD-04B6-8844-80E5-EA8440896091}"/>
                </a:ext>
              </a:extLst>
            </p:cNvPr>
            <p:cNvSpPr txBox="1"/>
            <p:nvPr/>
          </p:nvSpPr>
          <p:spPr>
            <a:xfrm>
              <a:off x="7972095" y="1022228"/>
              <a:ext cx="1226618" cy="31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400" kern="800" dirty="0">
                  <a:solidFill>
                    <a:schemeClr val="bg1"/>
                  </a:solidFill>
                  <a:latin typeface="HSE Sans" panose="02000000000000000000" pitchFamily="2" charset="0"/>
                </a:rPr>
                <a:t>Политология</a:t>
              </a:r>
              <a:endParaRPr lang="ru-RU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endParaRPr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674E45EB-1579-B84C-9302-63A67C0511F1}"/>
              </a:ext>
            </a:extLst>
          </p:cNvPr>
          <p:cNvGrpSpPr/>
          <p:nvPr/>
        </p:nvGrpSpPr>
        <p:grpSpPr>
          <a:xfrm>
            <a:off x="4194211" y="808214"/>
            <a:ext cx="3192032" cy="322358"/>
            <a:chOff x="5570526" y="1447530"/>
            <a:chExt cx="2486106" cy="322358"/>
          </a:xfrm>
        </p:grpSpPr>
        <p:sp>
          <p:nvSpPr>
            <p:cNvPr id="129" name="Скругленный прямоугольник 128">
              <a:extLst>
                <a:ext uri="{FF2B5EF4-FFF2-40B4-BE49-F238E27FC236}">
                  <a16:creationId xmlns:a16="http://schemas.microsoft.com/office/drawing/2014/main" id="{53B10D0D-3B72-FA43-8078-00B5E21AA84F}"/>
                </a:ext>
              </a:extLst>
            </p:cNvPr>
            <p:cNvSpPr/>
            <p:nvPr/>
          </p:nvSpPr>
          <p:spPr>
            <a:xfrm>
              <a:off x="5570526" y="1451541"/>
              <a:ext cx="1932600" cy="3183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B8DFCDE1-5985-D545-A9DE-1A4E863F9170}"/>
                </a:ext>
              </a:extLst>
            </p:cNvPr>
            <p:cNvSpPr txBox="1"/>
            <p:nvPr/>
          </p:nvSpPr>
          <p:spPr>
            <a:xfrm>
              <a:off x="5598908" y="1447530"/>
              <a:ext cx="2457724" cy="31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400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Международные </a:t>
              </a:r>
              <a:r>
                <a:rPr lang="ru-RU" sz="1400" kern="800" dirty="0">
                  <a:solidFill>
                    <a:schemeClr val="bg1"/>
                  </a:solidFill>
                  <a:latin typeface="HSE Sans" panose="02000000000000000000" pitchFamily="2" charset="0"/>
                </a:rPr>
                <a:t>отношения</a:t>
              </a:r>
              <a:endParaRPr lang="ru-RU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endParaRPr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1E02DD67-5B78-F540-87B5-D5B72B8BEF60}"/>
              </a:ext>
            </a:extLst>
          </p:cNvPr>
          <p:cNvGrpSpPr/>
          <p:nvPr/>
        </p:nvGrpSpPr>
        <p:grpSpPr>
          <a:xfrm>
            <a:off x="5435969" y="1214268"/>
            <a:ext cx="3545513" cy="322358"/>
            <a:chOff x="7577954" y="1872832"/>
            <a:chExt cx="2577478" cy="322358"/>
          </a:xfrm>
        </p:grpSpPr>
        <p:sp>
          <p:nvSpPr>
            <p:cNvPr id="127" name="Скругленный прямоугольник 126">
              <a:extLst>
                <a:ext uri="{FF2B5EF4-FFF2-40B4-BE49-F238E27FC236}">
                  <a16:creationId xmlns:a16="http://schemas.microsoft.com/office/drawing/2014/main" id="{C3312C59-A98B-6440-9D9E-3B88C4C949B6}"/>
                </a:ext>
              </a:extLst>
            </p:cNvPr>
            <p:cNvSpPr/>
            <p:nvPr/>
          </p:nvSpPr>
          <p:spPr>
            <a:xfrm>
              <a:off x="7577954" y="1876843"/>
              <a:ext cx="1843106" cy="3183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1C21C86-C9FB-1F48-8099-D4398108ABE4}"/>
                </a:ext>
              </a:extLst>
            </p:cNvPr>
            <p:cNvSpPr txBox="1"/>
            <p:nvPr/>
          </p:nvSpPr>
          <p:spPr>
            <a:xfrm>
              <a:off x="7606336" y="1872832"/>
              <a:ext cx="2549096" cy="31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400" kern="800" dirty="0">
                  <a:solidFill>
                    <a:schemeClr val="bg1"/>
                  </a:solidFill>
                  <a:latin typeface="HSE Sans" panose="02000000000000000000" pitchFamily="2" charset="0"/>
                </a:rPr>
                <a:t>Государственное управление</a:t>
              </a:r>
              <a:endParaRPr lang="ru-RU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endParaRPr>
            </a:p>
          </p:txBody>
        </p:sp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9F135FE4-9663-1B4A-82C6-6147CBBD12D8}"/>
              </a:ext>
            </a:extLst>
          </p:cNvPr>
          <p:cNvGrpSpPr/>
          <p:nvPr/>
        </p:nvGrpSpPr>
        <p:grpSpPr>
          <a:xfrm>
            <a:off x="4194211" y="1621807"/>
            <a:ext cx="3409364" cy="322358"/>
            <a:chOff x="5570526" y="2294126"/>
            <a:chExt cx="3120895" cy="322358"/>
          </a:xfrm>
        </p:grpSpPr>
        <p:sp>
          <p:nvSpPr>
            <p:cNvPr id="125" name="Скругленный прямоугольник 124">
              <a:extLst>
                <a:ext uri="{FF2B5EF4-FFF2-40B4-BE49-F238E27FC236}">
                  <a16:creationId xmlns:a16="http://schemas.microsoft.com/office/drawing/2014/main" id="{0DA588FC-0960-4B4D-8073-3266A79A640C}"/>
                </a:ext>
              </a:extLst>
            </p:cNvPr>
            <p:cNvSpPr/>
            <p:nvPr/>
          </p:nvSpPr>
          <p:spPr>
            <a:xfrm>
              <a:off x="5570526" y="2298137"/>
              <a:ext cx="2819892" cy="3183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5F644BC6-AC25-5F42-B396-28A246ED9662}"/>
                </a:ext>
              </a:extLst>
            </p:cNvPr>
            <p:cNvSpPr txBox="1"/>
            <p:nvPr/>
          </p:nvSpPr>
          <p:spPr>
            <a:xfrm>
              <a:off x="5598908" y="2294126"/>
              <a:ext cx="3092513" cy="31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400" kern="800" dirty="0">
                  <a:solidFill>
                    <a:schemeClr val="bg1"/>
                  </a:solidFill>
                  <a:latin typeface="HSE Sans" panose="02000000000000000000" pitchFamily="2" charset="0"/>
                </a:rPr>
                <a:t>Городское и региональное развитие</a:t>
              </a:r>
              <a:endParaRPr lang="ru-RU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endParaRPr>
            </a:p>
          </p:txBody>
        </p:sp>
      </p:grpSp>
      <p:sp>
        <p:nvSpPr>
          <p:cNvPr id="142" name="Скругленный прямоугольник 141">
            <a:extLst>
              <a:ext uri="{FF2B5EF4-FFF2-40B4-BE49-F238E27FC236}">
                <a16:creationId xmlns:a16="http://schemas.microsoft.com/office/drawing/2014/main" id="{77F36D32-484A-6241-9FDB-11F532B34EF4}"/>
              </a:ext>
            </a:extLst>
          </p:cNvPr>
          <p:cNvSpPr/>
          <p:nvPr/>
        </p:nvSpPr>
        <p:spPr>
          <a:xfrm>
            <a:off x="4194212" y="2697030"/>
            <a:ext cx="2091505" cy="318347"/>
          </a:xfrm>
          <a:prstGeom prst="roundRect">
            <a:avLst>
              <a:gd name="adj" fmla="val 5000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Скругленный прямоугольник 142">
            <a:extLst>
              <a:ext uri="{FF2B5EF4-FFF2-40B4-BE49-F238E27FC236}">
                <a16:creationId xmlns:a16="http://schemas.microsoft.com/office/drawing/2014/main" id="{9345D21F-6920-A545-9CF2-FB842B00DFA7}"/>
              </a:ext>
            </a:extLst>
          </p:cNvPr>
          <p:cNvSpPr/>
          <p:nvPr/>
        </p:nvSpPr>
        <p:spPr>
          <a:xfrm>
            <a:off x="6349706" y="2697030"/>
            <a:ext cx="938423" cy="318347"/>
          </a:xfrm>
          <a:prstGeom prst="roundRect">
            <a:avLst>
              <a:gd name="adj" fmla="val 5000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Скругленный прямоугольник 143">
            <a:extLst>
              <a:ext uri="{FF2B5EF4-FFF2-40B4-BE49-F238E27FC236}">
                <a16:creationId xmlns:a16="http://schemas.microsoft.com/office/drawing/2014/main" id="{015C76BB-2886-D74C-8A61-59CCA0FA5DA3}"/>
              </a:ext>
            </a:extLst>
          </p:cNvPr>
          <p:cNvSpPr/>
          <p:nvPr/>
        </p:nvSpPr>
        <p:spPr>
          <a:xfrm>
            <a:off x="4194213" y="3491958"/>
            <a:ext cx="1746904" cy="318347"/>
          </a:xfrm>
          <a:prstGeom prst="roundRect">
            <a:avLst>
              <a:gd name="adj" fmla="val 5000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:a16="http://schemas.microsoft.com/office/drawing/2014/main" id="{AEB0E4A0-2F1F-F248-AA82-098D90E608C6}"/>
              </a:ext>
            </a:extLst>
          </p:cNvPr>
          <p:cNvSpPr/>
          <p:nvPr/>
        </p:nvSpPr>
        <p:spPr>
          <a:xfrm>
            <a:off x="4194211" y="3095530"/>
            <a:ext cx="3814997" cy="318347"/>
          </a:xfrm>
          <a:prstGeom prst="roundRect">
            <a:avLst>
              <a:gd name="adj" fmla="val 5000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Скругленный прямоугольник 145">
            <a:extLst>
              <a:ext uri="{FF2B5EF4-FFF2-40B4-BE49-F238E27FC236}">
                <a16:creationId xmlns:a16="http://schemas.microsoft.com/office/drawing/2014/main" id="{0F366619-9FF6-6244-BD87-3982D3140331}"/>
              </a:ext>
            </a:extLst>
          </p:cNvPr>
          <p:cNvSpPr/>
          <p:nvPr/>
        </p:nvSpPr>
        <p:spPr>
          <a:xfrm>
            <a:off x="6004365" y="3491958"/>
            <a:ext cx="2905866" cy="318347"/>
          </a:xfrm>
          <a:prstGeom prst="roundRect">
            <a:avLst>
              <a:gd name="adj" fmla="val 5000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id="{EBB827C3-A1CF-6D48-AE17-D1025411A914}"/>
              </a:ext>
            </a:extLst>
          </p:cNvPr>
          <p:cNvSpPr/>
          <p:nvPr/>
        </p:nvSpPr>
        <p:spPr>
          <a:xfrm>
            <a:off x="7374978" y="2694440"/>
            <a:ext cx="1115163" cy="318347"/>
          </a:xfrm>
          <a:prstGeom prst="roundRect">
            <a:avLst>
              <a:gd name="adj" fmla="val 5000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98536A7-01BA-B34D-B7FF-FBABFFBE3E7B}"/>
              </a:ext>
            </a:extLst>
          </p:cNvPr>
          <p:cNvSpPr txBox="1"/>
          <p:nvPr/>
        </p:nvSpPr>
        <p:spPr>
          <a:xfrm>
            <a:off x="7403360" y="2690430"/>
            <a:ext cx="1101584" cy="31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Философия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49" name="Скругленный прямоугольник 148">
            <a:extLst>
              <a:ext uri="{FF2B5EF4-FFF2-40B4-BE49-F238E27FC236}">
                <a16:creationId xmlns:a16="http://schemas.microsoft.com/office/drawing/2014/main" id="{2463DD07-246D-8F4F-871E-D84A5E7315D2}"/>
              </a:ext>
            </a:extLst>
          </p:cNvPr>
          <p:cNvSpPr/>
          <p:nvPr/>
        </p:nvSpPr>
        <p:spPr>
          <a:xfrm>
            <a:off x="4210113" y="3905351"/>
            <a:ext cx="1018820" cy="318347"/>
          </a:xfrm>
          <a:prstGeom prst="roundRect">
            <a:avLst>
              <a:gd name="adj" fmla="val 5000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EEBE1F62-1D9C-7143-B08F-35ADCE935D69}"/>
              </a:ext>
            </a:extLst>
          </p:cNvPr>
          <p:cNvSpPr txBox="1"/>
          <p:nvPr/>
        </p:nvSpPr>
        <p:spPr>
          <a:xfrm>
            <a:off x="4194210" y="3909286"/>
            <a:ext cx="1056700" cy="31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Филология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51" name="Скругленный прямоугольник 150">
            <a:extLst>
              <a:ext uri="{FF2B5EF4-FFF2-40B4-BE49-F238E27FC236}">
                <a16:creationId xmlns:a16="http://schemas.microsoft.com/office/drawing/2014/main" id="{E84CBCF4-FC63-1F47-81C1-7BA4DA014503}"/>
              </a:ext>
            </a:extLst>
          </p:cNvPr>
          <p:cNvSpPr/>
          <p:nvPr/>
        </p:nvSpPr>
        <p:spPr>
          <a:xfrm>
            <a:off x="5303067" y="3905351"/>
            <a:ext cx="3678415" cy="318347"/>
          </a:xfrm>
          <a:prstGeom prst="roundRect">
            <a:avLst>
              <a:gd name="adj" fmla="val 5000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1A87587-62DB-EC43-94D9-EB406EA0C75A}"/>
              </a:ext>
            </a:extLst>
          </p:cNvPr>
          <p:cNvSpPr txBox="1"/>
          <p:nvPr/>
        </p:nvSpPr>
        <p:spPr>
          <a:xfrm>
            <a:off x="6019696" y="3490416"/>
            <a:ext cx="28905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Востоковедение </a:t>
            </a: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и </a:t>
            </a: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африканистика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ECE3251-9AF8-9649-9676-9546D3A71FE9}"/>
              </a:ext>
            </a:extLst>
          </p:cNvPr>
          <p:cNvSpPr txBox="1"/>
          <p:nvPr/>
        </p:nvSpPr>
        <p:spPr>
          <a:xfrm>
            <a:off x="4222594" y="2693019"/>
            <a:ext cx="2063385" cy="31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Медиа и коммуникации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4F87663-7C24-9E49-BDE9-F469408D661E}"/>
              </a:ext>
            </a:extLst>
          </p:cNvPr>
          <p:cNvSpPr txBox="1"/>
          <p:nvPr/>
        </p:nvSpPr>
        <p:spPr>
          <a:xfrm>
            <a:off x="6377009" y="2693022"/>
            <a:ext cx="867545" cy="31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История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4A0F6AF-6FF9-5F4A-9715-60588C56E0D9}"/>
              </a:ext>
            </a:extLst>
          </p:cNvPr>
          <p:cNvSpPr txBox="1"/>
          <p:nvPr/>
        </p:nvSpPr>
        <p:spPr>
          <a:xfrm>
            <a:off x="4222594" y="3091519"/>
            <a:ext cx="3786614" cy="31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Лингвистика и межкультурная коммуникация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7A1081F-16B5-5941-B6C1-254A3E28F23C}"/>
              </a:ext>
            </a:extLst>
          </p:cNvPr>
          <p:cNvSpPr txBox="1"/>
          <p:nvPr/>
        </p:nvSpPr>
        <p:spPr>
          <a:xfrm>
            <a:off x="5325044" y="3897181"/>
            <a:ext cx="3677610" cy="31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Кинопроизводство и актерское мастерство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65AD0408-7B1A-7240-BDEA-211CE9E997BF}"/>
              </a:ext>
            </a:extLst>
          </p:cNvPr>
          <p:cNvSpPr txBox="1"/>
          <p:nvPr/>
        </p:nvSpPr>
        <p:spPr>
          <a:xfrm>
            <a:off x="4222594" y="3487947"/>
            <a:ext cx="1752403" cy="31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Искусство и дизайн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59" name="Скругленный прямоугольник 158">
            <a:extLst>
              <a:ext uri="{FF2B5EF4-FFF2-40B4-BE49-F238E27FC236}">
                <a16:creationId xmlns:a16="http://schemas.microsoft.com/office/drawing/2014/main" id="{0CB39A20-5643-FA4E-81E5-F4D73A3AE426}"/>
              </a:ext>
            </a:extLst>
          </p:cNvPr>
          <p:cNvSpPr/>
          <p:nvPr/>
        </p:nvSpPr>
        <p:spPr>
          <a:xfrm>
            <a:off x="4194211" y="4953592"/>
            <a:ext cx="1926659" cy="318347"/>
          </a:xfrm>
          <a:prstGeom prst="roundRect">
            <a:avLst>
              <a:gd name="adj" fmla="val 5000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Скругленный прямоугольник 160">
            <a:extLst>
              <a:ext uri="{FF2B5EF4-FFF2-40B4-BE49-F238E27FC236}">
                <a16:creationId xmlns:a16="http://schemas.microsoft.com/office/drawing/2014/main" id="{E860B0B5-24FB-C042-A7DF-49B4EE96FD79}"/>
              </a:ext>
            </a:extLst>
          </p:cNvPr>
          <p:cNvSpPr/>
          <p:nvPr/>
        </p:nvSpPr>
        <p:spPr>
          <a:xfrm>
            <a:off x="4194212" y="5765171"/>
            <a:ext cx="2234435" cy="318347"/>
          </a:xfrm>
          <a:prstGeom prst="roundRect">
            <a:avLst>
              <a:gd name="adj" fmla="val 5000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Скругленный прямоугольник 161">
            <a:extLst>
              <a:ext uri="{FF2B5EF4-FFF2-40B4-BE49-F238E27FC236}">
                <a16:creationId xmlns:a16="http://schemas.microsoft.com/office/drawing/2014/main" id="{A665548D-3680-8042-BD98-1142DC858583}"/>
              </a:ext>
            </a:extLst>
          </p:cNvPr>
          <p:cNvSpPr/>
          <p:nvPr/>
        </p:nvSpPr>
        <p:spPr>
          <a:xfrm>
            <a:off x="4194211" y="5355054"/>
            <a:ext cx="2340233" cy="318347"/>
          </a:xfrm>
          <a:prstGeom prst="roundRect">
            <a:avLst>
              <a:gd name="adj" fmla="val 5000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Скругленный прямоугольник 163">
            <a:extLst>
              <a:ext uri="{FF2B5EF4-FFF2-40B4-BE49-F238E27FC236}">
                <a16:creationId xmlns:a16="http://schemas.microsoft.com/office/drawing/2014/main" id="{6CC83B4D-E2AF-8F49-B055-5EABA3C4E109}"/>
              </a:ext>
            </a:extLst>
          </p:cNvPr>
          <p:cNvSpPr/>
          <p:nvPr/>
        </p:nvSpPr>
        <p:spPr>
          <a:xfrm>
            <a:off x="4194211" y="6165123"/>
            <a:ext cx="3856675" cy="318347"/>
          </a:xfrm>
          <a:prstGeom prst="roundRect">
            <a:avLst>
              <a:gd name="adj" fmla="val 5000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8B896B5-6124-304D-B9DE-FBE05FAC168B}"/>
              </a:ext>
            </a:extLst>
          </p:cNvPr>
          <p:cNvSpPr txBox="1"/>
          <p:nvPr/>
        </p:nvSpPr>
        <p:spPr>
          <a:xfrm>
            <a:off x="4222594" y="4949584"/>
            <a:ext cx="1898277" cy="31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Компьютерные науки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6224792D-A934-F34B-AEFC-5FD4A52EDF85}"/>
              </a:ext>
            </a:extLst>
          </p:cNvPr>
          <p:cNvSpPr txBox="1"/>
          <p:nvPr/>
        </p:nvSpPr>
        <p:spPr>
          <a:xfrm>
            <a:off x="4222594" y="5343093"/>
            <a:ext cx="23118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Биология</a:t>
            </a:r>
            <a:r>
              <a:rPr lang="en-US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 </a:t>
            </a: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и </a:t>
            </a: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биотехнологии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200003" y="4937706"/>
            <a:ext cx="4807175" cy="1133937"/>
            <a:chOff x="5975985" y="4949581"/>
            <a:chExt cx="4807175" cy="1133937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D641C2C7-7C64-9241-860F-5FCFED4F764D}"/>
                </a:ext>
              </a:extLst>
            </p:cNvPr>
            <p:cNvGrpSpPr/>
            <p:nvPr/>
          </p:nvGrpSpPr>
          <p:grpSpPr>
            <a:xfrm>
              <a:off x="10532032" y="5403305"/>
              <a:ext cx="251128" cy="251128"/>
              <a:chOff x="5034884" y="631202"/>
              <a:chExt cx="251128" cy="251128"/>
            </a:xfrm>
          </p:grpSpPr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B743F639-9FE1-9740-829D-A2BC15B2A110}"/>
                  </a:ext>
                </a:extLst>
              </p:cNvPr>
              <p:cNvSpPr/>
              <p:nvPr/>
            </p:nvSpPr>
            <p:spPr>
              <a:xfrm rot="16200000" flipV="1">
                <a:off x="5111351" y="707669"/>
                <a:ext cx="98194" cy="98194"/>
              </a:xfrm>
              <a:prstGeom prst="ellipse">
                <a:avLst/>
              </a:prstGeom>
              <a:solidFill>
                <a:srgbClr val="FA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id="{0C6768B7-396C-A14F-B3D4-48485BA190E7}"/>
                  </a:ext>
                </a:extLst>
              </p:cNvPr>
              <p:cNvSpPr/>
              <p:nvPr/>
            </p:nvSpPr>
            <p:spPr>
              <a:xfrm rot="16200000">
                <a:off x="5077383" y="673701"/>
                <a:ext cx="166130" cy="166130"/>
              </a:xfrm>
              <a:prstGeom prst="ellipse">
                <a:avLst/>
              </a:prstGeom>
              <a:noFill/>
              <a:ln w="19050">
                <a:solidFill>
                  <a:srgbClr val="FAB900">
                    <a:alpha val="5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id="{A398740A-028C-C34F-B279-528BF3571964}"/>
                  </a:ext>
                </a:extLst>
              </p:cNvPr>
              <p:cNvSpPr/>
              <p:nvPr/>
            </p:nvSpPr>
            <p:spPr>
              <a:xfrm rot="16200000">
                <a:off x="5034884" y="631202"/>
                <a:ext cx="251128" cy="251128"/>
              </a:xfrm>
              <a:prstGeom prst="ellipse">
                <a:avLst/>
              </a:prstGeom>
              <a:noFill/>
              <a:ln w="19050">
                <a:solidFill>
                  <a:srgbClr val="FAB900">
                    <a:alpha val="2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0" name="Скругленный прямоугольник 159">
              <a:extLst>
                <a:ext uri="{FF2B5EF4-FFF2-40B4-BE49-F238E27FC236}">
                  <a16:creationId xmlns:a16="http://schemas.microsoft.com/office/drawing/2014/main" id="{7E48E0E4-8F3B-DC4D-AAB0-932698080FA0}"/>
                </a:ext>
              </a:extLst>
            </p:cNvPr>
            <p:cNvSpPr/>
            <p:nvPr/>
          </p:nvSpPr>
          <p:spPr>
            <a:xfrm>
              <a:off x="5975985" y="4953592"/>
              <a:ext cx="1186239" cy="3183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Скругленный прямоугольник 162">
              <a:extLst>
                <a:ext uri="{FF2B5EF4-FFF2-40B4-BE49-F238E27FC236}">
                  <a16:creationId xmlns:a16="http://schemas.microsoft.com/office/drawing/2014/main" id="{EC2AB3A2-97C2-324E-8EAA-F77EC4D49F7C}"/>
                </a:ext>
              </a:extLst>
            </p:cNvPr>
            <p:cNvSpPr/>
            <p:nvPr/>
          </p:nvSpPr>
          <p:spPr>
            <a:xfrm>
              <a:off x="6292660" y="5765171"/>
              <a:ext cx="800785" cy="3183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178CF2F4-3AE4-7144-A8E5-673A6F853E7E}"/>
                </a:ext>
              </a:extLst>
            </p:cNvPr>
            <p:cNvSpPr txBox="1"/>
            <p:nvPr/>
          </p:nvSpPr>
          <p:spPr>
            <a:xfrm>
              <a:off x="6328987" y="5761160"/>
              <a:ext cx="763351" cy="31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400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Физика</a:t>
              </a:r>
              <a:endParaRPr lang="ru-RU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endParaRPr>
            </a:p>
          </p:txBody>
        </p:sp>
        <p:sp>
          <p:nvSpPr>
            <p:cNvPr id="168" name="Скругленный прямоугольник 167">
              <a:extLst>
                <a:ext uri="{FF2B5EF4-FFF2-40B4-BE49-F238E27FC236}">
                  <a16:creationId xmlns:a16="http://schemas.microsoft.com/office/drawing/2014/main" id="{8FD7CC65-631D-164F-8257-C589504F3E86}"/>
                </a:ext>
              </a:extLst>
            </p:cNvPr>
            <p:cNvSpPr/>
            <p:nvPr/>
          </p:nvSpPr>
          <p:spPr>
            <a:xfrm>
              <a:off x="6407448" y="5355054"/>
              <a:ext cx="752824" cy="3183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87149CA9-2D33-5B41-A0BB-30B51D2CF7A9}"/>
                </a:ext>
              </a:extLst>
            </p:cNvPr>
            <p:cNvSpPr txBox="1"/>
            <p:nvPr/>
          </p:nvSpPr>
          <p:spPr>
            <a:xfrm>
              <a:off x="6451733" y="5351043"/>
              <a:ext cx="699230" cy="31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400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Химия</a:t>
              </a:r>
              <a:endParaRPr lang="ru-RU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859CF8E7-475F-224F-84B4-63DB5B6A3C6B}"/>
                </a:ext>
              </a:extLst>
            </p:cNvPr>
            <p:cNvSpPr txBox="1"/>
            <p:nvPr/>
          </p:nvSpPr>
          <p:spPr>
            <a:xfrm>
              <a:off x="6007741" y="4949581"/>
              <a:ext cx="1154483" cy="31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400" kern="800" dirty="0" smtClean="0">
                  <a:solidFill>
                    <a:schemeClr val="bg1"/>
                  </a:solidFill>
                  <a:latin typeface="HSE Sans" panose="02000000000000000000" pitchFamily="2" charset="0"/>
                </a:rPr>
                <a:t>Математика</a:t>
              </a:r>
              <a:endParaRPr lang="ru-RU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endParaRPr>
            </a:p>
          </p:txBody>
        </p: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C539031D-F20E-7C49-BFDE-679F277723E9}"/>
              </a:ext>
            </a:extLst>
          </p:cNvPr>
          <p:cNvSpPr txBox="1"/>
          <p:nvPr/>
        </p:nvSpPr>
        <p:spPr>
          <a:xfrm>
            <a:off x="4222594" y="5761160"/>
            <a:ext cx="22060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К</a:t>
            </a: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огнитивные </a:t>
            </a:r>
            <a:r>
              <a:rPr lang="ru-RU" sz="1400" kern="800" dirty="0" err="1" smtClean="0">
                <a:solidFill>
                  <a:schemeClr val="bg1"/>
                </a:solidFill>
                <a:latin typeface="HSE Sans" panose="02000000000000000000" pitchFamily="2" charset="0"/>
              </a:rPr>
              <a:t>нейронауки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0DD92108-D136-5341-9C25-E126F4545B52}"/>
              </a:ext>
            </a:extLst>
          </p:cNvPr>
          <p:cNvSpPr txBox="1"/>
          <p:nvPr/>
        </p:nvSpPr>
        <p:spPr>
          <a:xfrm>
            <a:off x="4222594" y="6161117"/>
            <a:ext cx="3828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География</a:t>
            </a:r>
            <a:r>
              <a:rPr lang="en-US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 </a:t>
            </a: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и геоинформационные технологии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B2558EF6-F84C-6542-84E1-B86F802E6477}"/>
              </a:ext>
            </a:extLst>
          </p:cNvPr>
          <p:cNvSpPr/>
          <p:nvPr/>
        </p:nvSpPr>
        <p:spPr>
          <a:xfrm>
            <a:off x="195858" y="195488"/>
            <a:ext cx="11800285" cy="6467025"/>
          </a:xfrm>
          <a:prstGeom prst="roundRect">
            <a:avLst>
              <a:gd name="adj" fmla="val 1961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D2C075C-8361-B542-A6E4-4C7D3C0012B3}"/>
              </a:ext>
            </a:extLst>
          </p:cNvPr>
          <p:cNvSpPr/>
          <p:nvPr/>
        </p:nvSpPr>
        <p:spPr>
          <a:xfrm rot="16200000" flipV="1">
            <a:off x="11553242" y="1495741"/>
            <a:ext cx="98194" cy="98194"/>
          </a:xfrm>
          <a:prstGeom prst="ellipse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DBCF4E9-347D-744F-97FC-AA45C405F924}"/>
              </a:ext>
            </a:extLst>
          </p:cNvPr>
          <p:cNvSpPr/>
          <p:nvPr/>
        </p:nvSpPr>
        <p:spPr>
          <a:xfrm rot="16200000">
            <a:off x="11519274" y="1461773"/>
            <a:ext cx="166130" cy="166130"/>
          </a:xfrm>
          <a:prstGeom prst="ellipse">
            <a:avLst/>
          </a:prstGeom>
          <a:noFill/>
          <a:ln w="19050">
            <a:solidFill>
              <a:srgbClr val="FAB9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E6CD5C5-CAF3-F249-A0A8-4BA80FD99F85}"/>
              </a:ext>
            </a:extLst>
          </p:cNvPr>
          <p:cNvSpPr/>
          <p:nvPr/>
        </p:nvSpPr>
        <p:spPr>
          <a:xfrm rot="16200000">
            <a:off x="11476775" y="1419274"/>
            <a:ext cx="251128" cy="251128"/>
          </a:xfrm>
          <a:prstGeom prst="ellipse">
            <a:avLst/>
          </a:prstGeom>
          <a:noFill/>
          <a:ln w="19050">
            <a:solidFill>
              <a:srgbClr val="FAB9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8A47BEB-36B0-B640-AB69-A47421B9E6AD}"/>
              </a:ext>
            </a:extLst>
          </p:cNvPr>
          <p:cNvCxnSpPr>
            <a:cxnSpLocks/>
          </p:cNvCxnSpPr>
          <p:nvPr/>
        </p:nvCxnSpPr>
        <p:spPr>
          <a:xfrm>
            <a:off x="8942159" y="1544838"/>
            <a:ext cx="2611083" cy="0"/>
          </a:xfrm>
          <a:prstGeom prst="line">
            <a:avLst/>
          </a:prstGeom>
          <a:ln w="15875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5437122-37A9-4840-BD0E-17A47AD81CA5}"/>
              </a:ext>
            </a:extLst>
          </p:cNvPr>
          <p:cNvSpPr txBox="1"/>
          <p:nvPr/>
        </p:nvSpPr>
        <p:spPr>
          <a:xfrm>
            <a:off x="367325" y="855291"/>
            <a:ext cx="1067856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5400" spc="70" dirty="0" smtClean="0">
                <a:ln w="19050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ПЕРЕДОВОЙ ОПЫТ </a:t>
            </a:r>
            <a:r>
              <a:rPr lang="ru-RU" sz="5400" spc="70" dirty="0">
                <a:ln w="19050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В ОБЛАСТИ</a:t>
            </a:r>
            <a:endParaRPr lang="en-US" sz="5400" spc="70" dirty="0">
              <a:ln w="19050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DEBAA-249A-E649-AFCF-BF78BE9B646A}"/>
              </a:ext>
            </a:extLst>
          </p:cNvPr>
          <p:cNvSpPr txBox="1"/>
          <p:nvPr/>
        </p:nvSpPr>
        <p:spPr>
          <a:xfrm>
            <a:off x="367325" y="1544838"/>
            <a:ext cx="8555227" cy="476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5400" spc="70" dirty="0" smtClean="0">
                <a:ln w="19050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ОНЛАЙН-ОБРАЗОВАНИЯ</a:t>
            </a:r>
            <a:endParaRPr lang="en-US" sz="5400" spc="70" dirty="0">
              <a:ln w="19050"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7FCF210D-CC44-0840-B175-F86A32059B0C}"/>
              </a:ext>
            </a:extLst>
          </p:cNvPr>
          <p:cNvSpPr/>
          <p:nvPr/>
        </p:nvSpPr>
        <p:spPr>
          <a:xfrm>
            <a:off x="430632" y="2234385"/>
            <a:ext cx="3373781" cy="1292319"/>
          </a:xfrm>
          <a:prstGeom prst="roundRect">
            <a:avLst>
              <a:gd name="adj" fmla="val 651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F9321567-0DA8-3742-9244-961C579A5E7A}"/>
              </a:ext>
            </a:extLst>
          </p:cNvPr>
          <p:cNvSpPr/>
          <p:nvPr/>
        </p:nvSpPr>
        <p:spPr>
          <a:xfrm>
            <a:off x="430632" y="3656785"/>
            <a:ext cx="3373781" cy="1292319"/>
          </a:xfrm>
          <a:prstGeom prst="roundRect">
            <a:avLst>
              <a:gd name="adj" fmla="val 651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799D7EEC-5C43-C146-AECC-8579210652E6}"/>
              </a:ext>
            </a:extLst>
          </p:cNvPr>
          <p:cNvSpPr/>
          <p:nvPr/>
        </p:nvSpPr>
        <p:spPr>
          <a:xfrm>
            <a:off x="430632" y="5079185"/>
            <a:ext cx="3373781" cy="1292319"/>
          </a:xfrm>
          <a:prstGeom prst="roundRect">
            <a:avLst>
              <a:gd name="adj" fmla="val 651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9AA5F159-5FDF-A24B-86D1-DF2B0AF3718B}"/>
              </a:ext>
            </a:extLst>
          </p:cNvPr>
          <p:cNvSpPr/>
          <p:nvPr/>
        </p:nvSpPr>
        <p:spPr>
          <a:xfrm>
            <a:off x="3940849" y="2234385"/>
            <a:ext cx="4271818" cy="1292319"/>
          </a:xfrm>
          <a:prstGeom prst="roundRect">
            <a:avLst>
              <a:gd name="adj" fmla="val 651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D64B4C93-631C-D942-9454-C34A87A68912}"/>
              </a:ext>
            </a:extLst>
          </p:cNvPr>
          <p:cNvSpPr/>
          <p:nvPr/>
        </p:nvSpPr>
        <p:spPr>
          <a:xfrm>
            <a:off x="3940849" y="5079185"/>
            <a:ext cx="4271818" cy="1292319"/>
          </a:xfrm>
          <a:prstGeom prst="roundRect">
            <a:avLst>
              <a:gd name="adj" fmla="val 651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D32BEE0D-F2E0-B241-AE29-A72F5467B771}"/>
              </a:ext>
            </a:extLst>
          </p:cNvPr>
          <p:cNvSpPr/>
          <p:nvPr/>
        </p:nvSpPr>
        <p:spPr>
          <a:xfrm>
            <a:off x="3974979" y="3657373"/>
            <a:ext cx="4231630" cy="1291731"/>
          </a:xfrm>
          <a:prstGeom prst="roundRect">
            <a:avLst>
              <a:gd name="adj" fmla="val 651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C1FE5018-BF8D-2148-93B2-CEC93817653D}"/>
              </a:ext>
            </a:extLst>
          </p:cNvPr>
          <p:cNvSpPr/>
          <p:nvPr/>
        </p:nvSpPr>
        <p:spPr>
          <a:xfrm>
            <a:off x="8399661" y="2906663"/>
            <a:ext cx="3371555" cy="2714719"/>
          </a:xfrm>
          <a:prstGeom prst="roundRect">
            <a:avLst>
              <a:gd name="adj" fmla="val 3544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соседними углами 19">
            <a:extLst>
              <a:ext uri="{FF2B5EF4-FFF2-40B4-BE49-F238E27FC236}">
                <a16:creationId xmlns:a16="http://schemas.microsoft.com/office/drawing/2014/main" id="{CFE227E2-EA97-9149-B9A9-4E2AA3B8C460}"/>
              </a:ext>
            </a:extLst>
          </p:cNvPr>
          <p:cNvSpPr/>
          <p:nvPr/>
        </p:nvSpPr>
        <p:spPr>
          <a:xfrm rot="16200000">
            <a:off x="430633" y="2234384"/>
            <a:ext cx="1292320" cy="1292319"/>
          </a:xfrm>
          <a:prstGeom prst="round2SameRect">
            <a:avLst>
              <a:gd name="adj1" fmla="val 6600"/>
              <a:gd name="adj2" fmla="val 0"/>
            </a:avLst>
          </a:prstGeom>
          <a:gradFill>
            <a:gsLst>
              <a:gs pos="10000">
                <a:srgbClr val="0F2D69"/>
              </a:gs>
              <a:gs pos="100000">
                <a:srgbClr val="374B9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>
            <a:extLst>
              <a:ext uri="{FF2B5EF4-FFF2-40B4-BE49-F238E27FC236}">
                <a16:creationId xmlns:a16="http://schemas.microsoft.com/office/drawing/2014/main" id="{6F03020D-4012-2547-9234-FB8618766A89}"/>
              </a:ext>
            </a:extLst>
          </p:cNvPr>
          <p:cNvSpPr/>
          <p:nvPr/>
        </p:nvSpPr>
        <p:spPr>
          <a:xfrm rot="16200000">
            <a:off x="430634" y="3656784"/>
            <a:ext cx="1292320" cy="1292319"/>
          </a:xfrm>
          <a:prstGeom prst="round2SameRect">
            <a:avLst>
              <a:gd name="adj1" fmla="val 6600"/>
              <a:gd name="adj2" fmla="val 0"/>
            </a:avLst>
          </a:prstGeom>
          <a:gradFill>
            <a:gsLst>
              <a:gs pos="10000">
                <a:srgbClr val="0F2D69"/>
              </a:gs>
              <a:gs pos="100000">
                <a:srgbClr val="374B9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extLst>
              <a:ext uri="{FF2B5EF4-FFF2-40B4-BE49-F238E27FC236}">
                <a16:creationId xmlns:a16="http://schemas.microsoft.com/office/drawing/2014/main" id="{93E6067F-9893-5642-AE40-AD20E1880329}"/>
              </a:ext>
            </a:extLst>
          </p:cNvPr>
          <p:cNvSpPr/>
          <p:nvPr/>
        </p:nvSpPr>
        <p:spPr>
          <a:xfrm rot="16200000">
            <a:off x="430635" y="5079184"/>
            <a:ext cx="1292320" cy="1292319"/>
          </a:xfrm>
          <a:prstGeom prst="round2SameRect">
            <a:avLst>
              <a:gd name="adj1" fmla="val 6600"/>
              <a:gd name="adj2" fmla="val 0"/>
            </a:avLst>
          </a:prstGeom>
          <a:gradFill>
            <a:gsLst>
              <a:gs pos="10000">
                <a:srgbClr val="0F2D69"/>
              </a:gs>
              <a:gs pos="100000">
                <a:srgbClr val="374B9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extLst>
              <a:ext uri="{FF2B5EF4-FFF2-40B4-BE49-F238E27FC236}">
                <a16:creationId xmlns:a16="http://schemas.microsoft.com/office/drawing/2014/main" id="{C1CDD617-F426-7A44-8196-28D548FD9C07}"/>
              </a:ext>
            </a:extLst>
          </p:cNvPr>
          <p:cNvSpPr/>
          <p:nvPr/>
        </p:nvSpPr>
        <p:spPr>
          <a:xfrm rot="16200000">
            <a:off x="3940849" y="2234385"/>
            <a:ext cx="1292320" cy="1292319"/>
          </a:xfrm>
          <a:prstGeom prst="round2SameRect">
            <a:avLst>
              <a:gd name="adj1" fmla="val 6600"/>
              <a:gd name="adj2" fmla="val 0"/>
            </a:avLst>
          </a:prstGeom>
          <a:gradFill>
            <a:gsLst>
              <a:gs pos="10000">
                <a:srgbClr val="0F2D69"/>
              </a:gs>
              <a:gs pos="100000">
                <a:srgbClr val="374B9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extLst>
              <a:ext uri="{FF2B5EF4-FFF2-40B4-BE49-F238E27FC236}">
                <a16:creationId xmlns:a16="http://schemas.microsoft.com/office/drawing/2014/main" id="{56A0CB14-6C53-934A-98F3-BEFD22997046}"/>
              </a:ext>
            </a:extLst>
          </p:cNvPr>
          <p:cNvSpPr/>
          <p:nvPr/>
        </p:nvSpPr>
        <p:spPr>
          <a:xfrm rot="16200000">
            <a:off x="3940851" y="5079185"/>
            <a:ext cx="1292320" cy="1292319"/>
          </a:xfrm>
          <a:prstGeom prst="round2SameRect">
            <a:avLst>
              <a:gd name="adj1" fmla="val 6600"/>
              <a:gd name="adj2" fmla="val 0"/>
            </a:avLst>
          </a:prstGeom>
          <a:gradFill>
            <a:gsLst>
              <a:gs pos="10000">
                <a:srgbClr val="0F2D69"/>
              </a:gs>
              <a:gs pos="100000">
                <a:srgbClr val="374B9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с двумя скругленными соседними углами 25">
            <a:extLst>
              <a:ext uri="{FF2B5EF4-FFF2-40B4-BE49-F238E27FC236}">
                <a16:creationId xmlns:a16="http://schemas.microsoft.com/office/drawing/2014/main" id="{8156CD49-879E-1340-9E3A-543DF3FC42C3}"/>
              </a:ext>
            </a:extLst>
          </p:cNvPr>
          <p:cNvSpPr/>
          <p:nvPr/>
        </p:nvSpPr>
        <p:spPr>
          <a:xfrm rot="16200000">
            <a:off x="3937344" y="3660643"/>
            <a:ext cx="1297155" cy="1290613"/>
          </a:xfrm>
          <a:prstGeom prst="round2SameRect">
            <a:avLst>
              <a:gd name="adj1" fmla="val 6600"/>
              <a:gd name="adj2" fmla="val 0"/>
            </a:avLst>
          </a:prstGeom>
          <a:gradFill>
            <a:gsLst>
              <a:gs pos="10000">
                <a:srgbClr val="0F2D69"/>
              </a:gs>
              <a:gs pos="100000">
                <a:srgbClr val="374B9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с двумя скругленными соседними углами 28">
            <a:extLst>
              <a:ext uri="{FF2B5EF4-FFF2-40B4-BE49-F238E27FC236}">
                <a16:creationId xmlns:a16="http://schemas.microsoft.com/office/drawing/2014/main" id="{9FE12EA3-38DA-9D44-A3C6-28EB30EF8B7E}"/>
              </a:ext>
            </a:extLst>
          </p:cNvPr>
          <p:cNvSpPr/>
          <p:nvPr/>
        </p:nvSpPr>
        <p:spPr>
          <a:xfrm>
            <a:off x="8399659" y="2906664"/>
            <a:ext cx="3371555" cy="1987265"/>
          </a:xfrm>
          <a:prstGeom prst="round2SameRect">
            <a:avLst>
              <a:gd name="adj1" fmla="val 4791"/>
              <a:gd name="adj2" fmla="val 0"/>
            </a:avLst>
          </a:prstGeom>
          <a:gradFill flip="none" rotWithShape="1">
            <a:gsLst>
              <a:gs pos="10000">
                <a:srgbClr val="0F2D69"/>
              </a:gs>
              <a:gs pos="100000">
                <a:srgbClr val="374B9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2CD2E4-68C2-7B43-858E-526E472CF418}"/>
              </a:ext>
            </a:extLst>
          </p:cNvPr>
          <p:cNvSpPr txBox="1"/>
          <p:nvPr/>
        </p:nvSpPr>
        <p:spPr>
          <a:xfrm>
            <a:off x="1858669" y="2527392"/>
            <a:ext cx="17652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Первый 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онлайн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кампус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в </a:t>
            </a: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России</a:t>
            </a:r>
            <a:endParaRPr lang="ru-RU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6743DC-3830-A549-A40E-4F20902D3A49}"/>
              </a:ext>
            </a:extLst>
          </p:cNvPr>
          <p:cNvSpPr txBox="1"/>
          <p:nvPr/>
        </p:nvSpPr>
        <p:spPr>
          <a:xfrm>
            <a:off x="5368886" y="2394042"/>
            <a:ext cx="27238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kern="800" dirty="0">
                <a:solidFill>
                  <a:schemeClr val="bg1"/>
                </a:solidFill>
                <a:latin typeface="HSE Sans" panose="02000000000000000000" pitchFamily="2" charset="0"/>
              </a:rPr>
              <a:t>21 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образовательная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программа на русском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и </a:t>
            </a: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английском 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полностью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онлайн</a:t>
            </a:r>
            <a:endParaRPr lang="ru-RU" kern="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F4CAC7-14D4-674D-841C-3D9BFFE0CD21}"/>
              </a:ext>
            </a:extLst>
          </p:cNvPr>
          <p:cNvSpPr txBox="1"/>
          <p:nvPr/>
        </p:nvSpPr>
        <p:spPr>
          <a:xfrm>
            <a:off x="5403012" y="3950379"/>
            <a:ext cx="2709024" cy="791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10 лет 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опыт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в области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онлайн-образования</a:t>
            </a:r>
            <a:endParaRPr lang="ru-RU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B1EAE5-FDDA-8F4D-B906-DE369935AB49}"/>
              </a:ext>
            </a:extLst>
          </p:cNvPr>
          <p:cNvSpPr txBox="1"/>
          <p:nvPr/>
        </p:nvSpPr>
        <p:spPr>
          <a:xfrm>
            <a:off x="1858673" y="5472943"/>
            <a:ext cx="1665841" cy="560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б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олее 400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онлайн </a:t>
            </a: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курсов</a:t>
            </a:r>
            <a:endParaRPr lang="ru-RU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729311A-F314-3645-8FA0-5B565CD6169C}"/>
              </a:ext>
            </a:extLst>
          </p:cNvPr>
          <p:cNvSpPr txBox="1"/>
          <p:nvPr/>
        </p:nvSpPr>
        <p:spPr>
          <a:xfrm>
            <a:off x="8467249" y="4989075"/>
            <a:ext cx="2502608" cy="560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6-кратный 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рост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аудитории </a:t>
            </a: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с 2017 года</a:t>
            </a:r>
            <a:endParaRPr lang="ru-RU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B6D9665-C3C7-7A48-B07A-C48938BEB2A8}"/>
              </a:ext>
            </a:extLst>
          </p:cNvPr>
          <p:cNvSpPr txBox="1"/>
          <p:nvPr/>
        </p:nvSpPr>
        <p:spPr>
          <a:xfrm>
            <a:off x="1858669" y="3956142"/>
            <a:ext cx="1747594" cy="791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2.4 млн</a:t>
            </a:r>
          </a:p>
          <a:p>
            <a:pPr>
              <a:lnSpc>
                <a:spcPts val="1800"/>
              </a:lnSpc>
            </a:pPr>
            <a:r>
              <a:rPr lang="ru-RU" kern="800" dirty="0">
                <a:solidFill>
                  <a:schemeClr val="bg1"/>
                </a:solidFill>
                <a:latin typeface="HSE Sans" panose="02000000000000000000" pitchFamily="2" charset="0"/>
              </a:rPr>
              <a:t>с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лушателей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онлайн-курсов </a:t>
            </a:r>
            <a:endParaRPr lang="ru-RU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5076AB3-6252-3A44-ADE5-1C411CB1F2D8}"/>
              </a:ext>
            </a:extLst>
          </p:cNvPr>
          <p:cNvSpPr txBox="1"/>
          <p:nvPr/>
        </p:nvSpPr>
        <p:spPr>
          <a:xfrm>
            <a:off x="5368886" y="5232136"/>
            <a:ext cx="27687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kern="800" dirty="0">
                <a:solidFill>
                  <a:schemeClr val="bg1"/>
                </a:solidFill>
                <a:latin typeface="HSE Sans" panose="02000000000000000000" pitchFamily="2" charset="0"/>
              </a:rPr>
              <a:t>29% </a:t>
            </a: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дисциплин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преподаются для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студентов всех кампусов</a:t>
            </a:r>
          </a:p>
          <a:p>
            <a:pPr>
              <a:lnSpc>
                <a:spcPts val="1800"/>
              </a:lnSpc>
            </a:pPr>
            <a:r>
              <a:rPr lang="ru-RU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одновременно</a:t>
            </a:r>
            <a:endParaRPr lang="ru-RU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B94FAAE-1540-A440-8CCE-FC53E5386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61152" t="24445" r="6441" b="43148"/>
          <a:stretch/>
        </p:blipFill>
        <p:spPr>
          <a:xfrm>
            <a:off x="799622" y="2616002"/>
            <a:ext cx="539128" cy="539126"/>
          </a:xfrm>
          <a:prstGeom prst="rect">
            <a:avLst/>
          </a:prstGeom>
        </p:spPr>
      </p:pic>
      <p:sp>
        <p:nvSpPr>
          <p:cNvPr id="60" name="Овал 59">
            <a:extLst>
              <a:ext uri="{FF2B5EF4-FFF2-40B4-BE49-F238E27FC236}">
                <a16:creationId xmlns:a16="http://schemas.microsoft.com/office/drawing/2014/main" id="{F68AFD3B-4367-3742-9FAD-3AFE59D4AAC5}"/>
              </a:ext>
            </a:extLst>
          </p:cNvPr>
          <p:cNvSpPr/>
          <p:nvPr/>
        </p:nvSpPr>
        <p:spPr>
          <a:xfrm>
            <a:off x="766011" y="2583165"/>
            <a:ext cx="606350" cy="604800"/>
          </a:xfrm>
          <a:prstGeom prst="ellipse">
            <a:avLst/>
          </a:prstGeom>
          <a:noFill/>
          <a:ln w="2540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13FB954A-0FEF-FB4D-8C80-D9DA59309C1D}"/>
              </a:ext>
            </a:extLst>
          </p:cNvPr>
          <p:cNvSpPr/>
          <p:nvPr/>
        </p:nvSpPr>
        <p:spPr>
          <a:xfrm>
            <a:off x="712786" y="2529165"/>
            <a:ext cx="712800" cy="712800"/>
          </a:xfrm>
          <a:prstGeom prst="ellipse">
            <a:avLst/>
          </a:prstGeom>
          <a:noFill/>
          <a:ln w="254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4C801E9F-B212-464A-ADFF-933C4F87D687}"/>
              </a:ext>
            </a:extLst>
          </p:cNvPr>
          <p:cNvSpPr/>
          <p:nvPr/>
        </p:nvSpPr>
        <p:spPr>
          <a:xfrm>
            <a:off x="658787" y="2475166"/>
            <a:ext cx="820799" cy="820799"/>
          </a:xfrm>
          <a:prstGeom prst="ellipse">
            <a:avLst/>
          </a:prstGeom>
          <a:noFill/>
          <a:ln w="254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4B73C776-CA07-3D4A-9495-296E652B6836}"/>
              </a:ext>
            </a:extLst>
          </p:cNvPr>
          <p:cNvSpPr/>
          <p:nvPr/>
        </p:nvSpPr>
        <p:spPr>
          <a:xfrm>
            <a:off x="604786" y="2421165"/>
            <a:ext cx="928800" cy="928800"/>
          </a:xfrm>
          <a:prstGeom prst="ellipse">
            <a:avLst/>
          </a:prstGeom>
          <a:noFill/>
          <a:ln w="25400"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C00904BB-E68D-DC4A-A0F6-E9EEB5A4BE75}"/>
              </a:ext>
            </a:extLst>
          </p:cNvPr>
          <p:cNvCxnSpPr/>
          <p:nvPr/>
        </p:nvCxnSpPr>
        <p:spPr>
          <a:xfrm>
            <a:off x="666260" y="4193294"/>
            <a:ext cx="213215" cy="0"/>
          </a:xfrm>
          <a:prstGeom prst="line">
            <a:avLst/>
          </a:prstGeom>
          <a:ln w="254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19849184-439D-4E4D-931B-EB0453EA77FF}"/>
              </a:ext>
            </a:extLst>
          </p:cNvPr>
          <p:cNvCxnSpPr/>
          <p:nvPr/>
        </p:nvCxnSpPr>
        <p:spPr>
          <a:xfrm>
            <a:off x="666260" y="4255030"/>
            <a:ext cx="213215" cy="0"/>
          </a:xfrm>
          <a:prstGeom prst="line">
            <a:avLst/>
          </a:prstGeom>
          <a:ln w="254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BF3435C8-BEB5-7349-B932-8F6573E94C91}"/>
              </a:ext>
            </a:extLst>
          </p:cNvPr>
          <p:cNvCxnSpPr/>
          <p:nvPr/>
        </p:nvCxnSpPr>
        <p:spPr>
          <a:xfrm>
            <a:off x="666260" y="4748919"/>
            <a:ext cx="213215" cy="0"/>
          </a:xfrm>
          <a:prstGeom prst="line">
            <a:avLst/>
          </a:prstGeom>
          <a:ln w="254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EDE3700E-67A9-4340-94E8-A966D4D73C69}"/>
              </a:ext>
            </a:extLst>
          </p:cNvPr>
          <p:cNvCxnSpPr/>
          <p:nvPr/>
        </p:nvCxnSpPr>
        <p:spPr>
          <a:xfrm>
            <a:off x="666260" y="4687182"/>
            <a:ext cx="213215" cy="0"/>
          </a:xfrm>
          <a:prstGeom prst="line">
            <a:avLst/>
          </a:prstGeom>
          <a:ln w="254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9373F3F2-4118-1D40-A48F-A3AA4891DB02}"/>
              </a:ext>
            </a:extLst>
          </p:cNvPr>
          <p:cNvCxnSpPr/>
          <p:nvPr/>
        </p:nvCxnSpPr>
        <p:spPr>
          <a:xfrm>
            <a:off x="666260" y="4625446"/>
            <a:ext cx="213215" cy="0"/>
          </a:xfrm>
          <a:prstGeom prst="line">
            <a:avLst/>
          </a:prstGeom>
          <a:ln w="254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81C510A0-F2B0-F340-AD33-B1DCF066A6C4}"/>
              </a:ext>
            </a:extLst>
          </p:cNvPr>
          <p:cNvCxnSpPr/>
          <p:nvPr/>
        </p:nvCxnSpPr>
        <p:spPr>
          <a:xfrm>
            <a:off x="666260" y="4563710"/>
            <a:ext cx="213215" cy="0"/>
          </a:xfrm>
          <a:prstGeom prst="line">
            <a:avLst/>
          </a:prstGeom>
          <a:ln w="254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32AE0AF0-4851-6F4E-9E52-F334ABE616B6}"/>
              </a:ext>
            </a:extLst>
          </p:cNvPr>
          <p:cNvCxnSpPr/>
          <p:nvPr/>
        </p:nvCxnSpPr>
        <p:spPr>
          <a:xfrm>
            <a:off x="666260" y="4501974"/>
            <a:ext cx="213215" cy="0"/>
          </a:xfrm>
          <a:prstGeom prst="line">
            <a:avLst/>
          </a:prstGeom>
          <a:ln w="254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C258D454-5B76-2646-A54C-20971EBD0BB4}"/>
              </a:ext>
            </a:extLst>
          </p:cNvPr>
          <p:cNvCxnSpPr/>
          <p:nvPr/>
        </p:nvCxnSpPr>
        <p:spPr>
          <a:xfrm>
            <a:off x="666260" y="4440238"/>
            <a:ext cx="213215" cy="0"/>
          </a:xfrm>
          <a:prstGeom prst="line">
            <a:avLst/>
          </a:prstGeom>
          <a:ln w="254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1DCBAC0C-9576-514E-9BDA-F059DAD73435}"/>
              </a:ext>
            </a:extLst>
          </p:cNvPr>
          <p:cNvCxnSpPr/>
          <p:nvPr/>
        </p:nvCxnSpPr>
        <p:spPr>
          <a:xfrm>
            <a:off x="666260" y="4378502"/>
            <a:ext cx="213215" cy="0"/>
          </a:xfrm>
          <a:prstGeom prst="line">
            <a:avLst/>
          </a:prstGeom>
          <a:ln w="254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EC72106E-AF91-F048-BE85-A472E9FFF931}"/>
              </a:ext>
            </a:extLst>
          </p:cNvPr>
          <p:cNvCxnSpPr/>
          <p:nvPr/>
        </p:nvCxnSpPr>
        <p:spPr>
          <a:xfrm>
            <a:off x="666260" y="4316766"/>
            <a:ext cx="213215" cy="0"/>
          </a:xfrm>
          <a:prstGeom prst="line">
            <a:avLst/>
          </a:prstGeom>
          <a:ln w="254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31AE1B9C-9727-AE46-801F-96BE24B06F11}"/>
              </a:ext>
            </a:extLst>
          </p:cNvPr>
          <p:cNvCxnSpPr/>
          <p:nvPr/>
        </p:nvCxnSpPr>
        <p:spPr>
          <a:xfrm>
            <a:off x="944073" y="4193294"/>
            <a:ext cx="213215" cy="0"/>
          </a:xfrm>
          <a:prstGeom prst="line">
            <a:avLst/>
          </a:prstGeom>
          <a:ln w="254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C05616CD-431E-984D-AFDF-9FD91EB9A20D}"/>
              </a:ext>
            </a:extLst>
          </p:cNvPr>
          <p:cNvCxnSpPr/>
          <p:nvPr/>
        </p:nvCxnSpPr>
        <p:spPr>
          <a:xfrm>
            <a:off x="944073" y="4255030"/>
            <a:ext cx="213215" cy="0"/>
          </a:xfrm>
          <a:prstGeom prst="line">
            <a:avLst/>
          </a:prstGeom>
          <a:ln w="254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03375543-E449-C54D-B7DB-F5FC680755B9}"/>
              </a:ext>
            </a:extLst>
          </p:cNvPr>
          <p:cNvCxnSpPr/>
          <p:nvPr/>
        </p:nvCxnSpPr>
        <p:spPr>
          <a:xfrm>
            <a:off x="944073" y="4748919"/>
            <a:ext cx="213215" cy="0"/>
          </a:xfrm>
          <a:prstGeom prst="line">
            <a:avLst/>
          </a:prstGeom>
          <a:ln w="254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FE902B9D-3438-4A45-8A44-C24EA68B7D22}"/>
              </a:ext>
            </a:extLst>
          </p:cNvPr>
          <p:cNvCxnSpPr/>
          <p:nvPr/>
        </p:nvCxnSpPr>
        <p:spPr>
          <a:xfrm>
            <a:off x="944073" y="4687182"/>
            <a:ext cx="213215" cy="0"/>
          </a:xfrm>
          <a:prstGeom prst="line">
            <a:avLst/>
          </a:prstGeom>
          <a:ln w="254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37F4F352-45F8-1546-9D76-AEB3B7E6FC3A}"/>
              </a:ext>
            </a:extLst>
          </p:cNvPr>
          <p:cNvCxnSpPr/>
          <p:nvPr/>
        </p:nvCxnSpPr>
        <p:spPr>
          <a:xfrm>
            <a:off x="944073" y="4625446"/>
            <a:ext cx="213215" cy="0"/>
          </a:xfrm>
          <a:prstGeom prst="line">
            <a:avLst/>
          </a:prstGeom>
          <a:ln w="254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70026C34-7DC8-984D-8421-463A4E3BBAD1}"/>
              </a:ext>
            </a:extLst>
          </p:cNvPr>
          <p:cNvCxnSpPr/>
          <p:nvPr/>
        </p:nvCxnSpPr>
        <p:spPr>
          <a:xfrm>
            <a:off x="944073" y="4563710"/>
            <a:ext cx="213215" cy="0"/>
          </a:xfrm>
          <a:prstGeom prst="line">
            <a:avLst/>
          </a:prstGeom>
          <a:ln w="254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02563A29-6602-0F41-ADB6-595860FBA2CD}"/>
              </a:ext>
            </a:extLst>
          </p:cNvPr>
          <p:cNvCxnSpPr/>
          <p:nvPr/>
        </p:nvCxnSpPr>
        <p:spPr>
          <a:xfrm>
            <a:off x="944073" y="4501974"/>
            <a:ext cx="213215" cy="0"/>
          </a:xfrm>
          <a:prstGeom prst="line">
            <a:avLst/>
          </a:prstGeom>
          <a:ln w="254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FC667B0D-47B6-2249-A5E3-E5DB675E6440}"/>
              </a:ext>
            </a:extLst>
          </p:cNvPr>
          <p:cNvCxnSpPr/>
          <p:nvPr/>
        </p:nvCxnSpPr>
        <p:spPr>
          <a:xfrm>
            <a:off x="944073" y="4440238"/>
            <a:ext cx="213215" cy="0"/>
          </a:xfrm>
          <a:prstGeom prst="line">
            <a:avLst/>
          </a:prstGeom>
          <a:ln w="254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882B2D61-9319-2A4A-B85C-4A26D257B7A0}"/>
              </a:ext>
            </a:extLst>
          </p:cNvPr>
          <p:cNvCxnSpPr/>
          <p:nvPr/>
        </p:nvCxnSpPr>
        <p:spPr>
          <a:xfrm>
            <a:off x="944073" y="4378502"/>
            <a:ext cx="213215" cy="0"/>
          </a:xfrm>
          <a:prstGeom prst="line">
            <a:avLst/>
          </a:prstGeom>
          <a:ln w="254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467B75E3-B9A2-CB46-925E-4036A258A02F}"/>
              </a:ext>
            </a:extLst>
          </p:cNvPr>
          <p:cNvCxnSpPr/>
          <p:nvPr/>
        </p:nvCxnSpPr>
        <p:spPr>
          <a:xfrm>
            <a:off x="944073" y="4316766"/>
            <a:ext cx="213215" cy="0"/>
          </a:xfrm>
          <a:prstGeom prst="line">
            <a:avLst/>
          </a:prstGeom>
          <a:ln w="254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9AFB7EFC-9C9E-AF4A-B143-1F3D1AB0CF3E}"/>
              </a:ext>
            </a:extLst>
          </p:cNvPr>
          <p:cNvCxnSpPr/>
          <p:nvPr/>
        </p:nvCxnSpPr>
        <p:spPr>
          <a:xfrm>
            <a:off x="1221885" y="4193294"/>
            <a:ext cx="213215" cy="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BC379CBD-7B97-DB44-8EDA-333A3E63166C}"/>
              </a:ext>
            </a:extLst>
          </p:cNvPr>
          <p:cNvCxnSpPr/>
          <p:nvPr/>
        </p:nvCxnSpPr>
        <p:spPr>
          <a:xfrm>
            <a:off x="1221885" y="4255030"/>
            <a:ext cx="213215" cy="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720739E1-3236-334C-B1B5-6BCD98C56C31}"/>
              </a:ext>
            </a:extLst>
          </p:cNvPr>
          <p:cNvCxnSpPr/>
          <p:nvPr/>
        </p:nvCxnSpPr>
        <p:spPr>
          <a:xfrm>
            <a:off x="1221885" y="4748919"/>
            <a:ext cx="213215" cy="0"/>
          </a:xfrm>
          <a:prstGeom prst="line">
            <a:avLst/>
          </a:prstGeom>
          <a:ln w="254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C46BD431-05AF-804F-9702-E937F937008D}"/>
              </a:ext>
            </a:extLst>
          </p:cNvPr>
          <p:cNvCxnSpPr/>
          <p:nvPr/>
        </p:nvCxnSpPr>
        <p:spPr>
          <a:xfrm>
            <a:off x="1221885" y="4687182"/>
            <a:ext cx="213215" cy="0"/>
          </a:xfrm>
          <a:prstGeom prst="line">
            <a:avLst/>
          </a:prstGeom>
          <a:ln w="254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58842246-1225-9145-BBB0-03AC3AAE73B1}"/>
              </a:ext>
            </a:extLst>
          </p:cNvPr>
          <p:cNvCxnSpPr/>
          <p:nvPr/>
        </p:nvCxnSpPr>
        <p:spPr>
          <a:xfrm>
            <a:off x="1221885" y="4625446"/>
            <a:ext cx="213215" cy="0"/>
          </a:xfrm>
          <a:prstGeom prst="line">
            <a:avLst/>
          </a:prstGeom>
          <a:ln w="254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FFFC2354-5EEA-4144-BC9E-B687E6FC49BF}"/>
              </a:ext>
            </a:extLst>
          </p:cNvPr>
          <p:cNvCxnSpPr/>
          <p:nvPr/>
        </p:nvCxnSpPr>
        <p:spPr>
          <a:xfrm>
            <a:off x="1221885" y="4563710"/>
            <a:ext cx="213215" cy="0"/>
          </a:xfrm>
          <a:prstGeom prst="line">
            <a:avLst/>
          </a:prstGeom>
          <a:ln w="254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333C6ABF-D2D4-5A4C-90CD-C1C6278F9884}"/>
              </a:ext>
            </a:extLst>
          </p:cNvPr>
          <p:cNvCxnSpPr/>
          <p:nvPr/>
        </p:nvCxnSpPr>
        <p:spPr>
          <a:xfrm>
            <a:off x="1221885" y="4501974"/>
            <a:ext cx="213215" cy="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F68FA96E-8F73-9742-B913-14C0EF2AE8B5}"/>
              </a:ext>
            </a:extLst>
          </p:cNvPr>
          <p:cNvCxnSpPr/>
          <p:nvPr/>
        </p:nvCxnSpPr>
        <p:spPr>
          <a:xfrm>
            <a:off x="1221885" y="4440238"/>
            <a:ext cx="213215" cy="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B3384ADB-6A7C-9F4F-A79D-80DE6F64FF9F}"/>
              </a:ext>
            </a:extLst>
          </p:cNvPr>
          <p:cNvCxnSpPr/>
          <p:nvPr/>
        </p:nvCxnSpPr>
        <p:spPr>
          <a:xfrm>
            <a:off x="1221885" y="4378502"/>
            <a:ext cx="213215" cy="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88AFC4D2-B87C-BE41-AE50-8519B73FEB56}"/>
              </a:ext>
            </a:extLst>
          </p:cNvPr>
          <p:cNvCxnSpPr/>
          <p:nvPr/>
        </p:nvCxnSpPr>
        <p:spPr>
          <a:xfrm>
            <a:off x="1221885" y="4316766"/>
            <a:ext cx="213215" cy="0"/>
          </a:xfrm>
          <a:prstGeom prst="line">
            <a:avLst/>
          </a:prstGeom>
          <a:ln w="25400" cap="rnd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D29063E3-3B51-AA49-9AFF-2B90F2380941}"/>
              </a:ext>
            </a:extLst>
          </p:cNvPr>
          <p:cNvSpPr txBox="1"/>
          <p:nvPr/>
        </p:nvSpPr>
        <p:spPr>
          <a:xfrm>
            <a:off x="607604" y="3835582"/>
            <a:ext cx="915956" cy="362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200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2.4</a:t>
            </a:r>
            <a:r>
              <a:rPr lang="en-US" sz="1200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 </a:t>
            </a:r>
            <a:r>
              <a:rPr lang="ru-RU" sz="1200" spc="70" dirty="0" smtClean="0">
                <a:ln w="9525" cap="sq">
                  <a:noFill/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млн</a:t>
            </a:r>
            <a:endParaRPr lang="ru-RU" sz="1200" spc="70" dirty="0">
              <a:ln w="9525" cap="sq">
                <a:noFill/>
                <a:miter lim="800000"/>
              </a:ln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95" name="Скругленный прямоугольник 94">
            <a:extLst>
              <a:ext uri="{FF2B5EF4-FFF2-40B4-BE49-F238E27FC236}">
                <a16:creationId xmlns:a16="http://schemas.microsoft.com/office/drawing/2014/main" id="{154D14B3-3D96-3A4A-BDD6-4625432E8BA7}"/>
              </a:ext>
            </a:extLst>
          </p:cNvPr>
          <p:cNvSpPr/>
          <p:nvPr/>
        </p:nvSpPr>
        <p:spPr>
          <a:xfrm rot="21360000">
            <a:off x="623266" y="5635300"/>
            <a:ext cx="874799" cy="365760"/>
          </a:xfrm>
          <a:prstGeom prst="round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кругленный прямоугольник 95">
            <a:extLst>
              <a:ext uri="{FF2B5EF4-FFF2-40B4-BE49-F238E27FC236}">
                <a16:creationId xmlns:a16="http://schemas.microsoft.com/office/drawing/2014/main" id="{F0D9D7D1-1D1A-6E4C-8E1B-5E139B85EDD4}"/>
              </a:ext>
            </a:extLst>
          </p:cNvPr>
          <p:cNvSpPr/>
          <p:nvPr/>
        </p:nvSpPr>
        <p:spPr>
          <a:xfrm rot="20760000">
            <a:off x="639511" y="5564983"/>
            <a:ext cx="874799" cy="365760"/>
          </a:xfrm>
          <a:prstGeom prst="round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Скругленный прямоугольник 96">
            <a:extLst>
              <a:ext uri="{FF2B5EF4-FFF2-40B4-BE49-F238E27FC236}">
                <a16:creationId xmlns:a16="http://schemas.microsoft.com/office/drawing/2014/main" id="{A97564B1-4BBD-5F4B-98CA-87A894818907}"/>
              </a:ext>
            </a:extLst>
          </p:cNvPr>
          <p:cNvSpPr/>
          <p:nvPr/>
        </p:nvSpPr>
        <p:spPr>
          <a:xfrm rot="20160000">
            <a:off x="634890" y="5493914"/>
            <a:ext cx="874799" cy="365760"/>
          </a:xfrm>
          <a:prstGeom prst="roundRect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id="{70B694D5-AA63-474B-B1FB-EB2933E0167E}"/>
              </a:ext>
            </a:extLst>
          </p:cNvPr>
          <p:cNvSpPr/>
          <p:nvPr/>
        </p:nvSpPr>
        <p:spPr>
          <a:xfrm>
            <a:off x="665967" y="5702010"/>
            <a:ext cx="45853" cy="4585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C36C23F-C226-9546-AF3A-7BBC864DFE03}"/>
              </a:ext>
            </a:extLst>
          </p:cNvPr>
          <p:cNvSpPr txBox="1"/>
          <p:nvPr/>
        </p:nvSpPr>
        <p:spPr>
          <a:xfrm rot="20160000">
            <a:off x="690328" y="5552254"/>
            <a:ext cx="687689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200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400</a:t>
            </a:r>
            <a:endParaRPr lang="ru-RU" sz="1200" spc="70" dirty="0">
              <a:ln w="9525" cap="sq">
                <a:noFill/>
                <a:miter lim="800000"/>
              </a:ln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5397ECB-48A9-DC4A-B749-AEDBA9EF12F0}"/>
              </a:ext>
            </a:extLst>
          </p:cNvPr>
          <p:cNvSpPr txBox="1"/>
          <p:nvPr/>
        </p:nvSpPr>
        <p:spPr>
          <a:xfrm rot="20160000">
            <a:off x="1168748" y="5367579"/>
            <a:ext cx="291426" cy="327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+</a:t>
            </a:r>
            <a:endParaRPr lang="ru-RU" sz="1200" spc="70" dirty="0">
              <a:ln w="9525" cap="sq">
                <a:noFill/>
                <a:miter lim="800000"/>
              </a:ln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0C65D37-E0BA-DF48-B9FC-5A74A23F75F4}"/>
              </a:ext>
            </a:extLst>
          </p:cNvPr>
          <p:cNvGrpSpPr/>
          <p:nvPr/>
        </p:nvGrpSpPr>
        <p:grpSpPr>
          <a:xfrm>
            <a:off x="4100383" y="5258884"/>
            <a:ext cx="947496" cy="947496"/>
            <a:chOff x="4052967" y="5258884"/>
            <a:chExt cx="947496" cy="947496"/>
          </a:xfrm>
        </p:grpSpPr>
        <p:sp>
          <p:nvSpPr>
            <p:cNvPr id="106" name="Овал 105">
              <a:extLst>
                <a:ext uri="{FF2B5EF4-FFF2-40B4-BE49-F238E27FC236}">
                  <a16:creationId xmlns:a16="http://schemas.microsoft.com/office/drawing/2014/main" id="{098697FD-5DB5-3D4D-BC78-25117E5862C0}"/>
                </a:ext>
              </a:extLst>
            </p:cNvPr>
            <p:cNvSpPr/>
            <p:nvPr/>
          </p:nvSpPr>
          <p:spPr>
            <a:xfrm>
              <a:off x="4052967" y="5258884"/>
              <a:ext cx="947496" cy="947496"/>
            </a:xfrm>
            <a:prstGeom prst="ellipse">
              <a:avLst/>
            </a:prstGeom>
            <a:noFill/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Дуга 106">
              <a:extLst>
                <a:ext uri="{FF2B5EF4-FFF2-40B4-BE49-F238E27FC236}">
                  <a16:creationId xmlns:a16="http://schemas.microsoft.com/office/drawing/2014/main" id="{F1BDB61A-2700-EC43-BF7E-5E554F54C849}"/>
                </a:ext>
              </a:extLst>
            </p:cNvPr>
            <p:cNvSpPr/>
            <p:nvPr/>
          </p:nvSpPr>
          <p:spPr>
            <a:xfrm>
              <a:off x="4052967" y="5258884"/>
              <a:ext cx="947496" cy="947496"/>
            </a:xfrm>
            <a:prstGeom prst="arc">
              <a:avLst>
                <a:gd name="adj1" fmla="val 16200000"/>
                <a:gd name="adj2" fmla="val 1047006"/>
              </a:avLst>
            </a:prstGeom>
            <a:noFill/>
            <a:ln w="50800" cap="rnd">
              <a:solidFill>
                <a:srgbClr val="FAB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81EE4F47-525D-BC49-9478-0A5986F84DB4}"/>
              </a:ext>
            </a:extLst>
          </p:cNvPr>
          <p:cNvSpPr txBox="1"/>
          <p:nvPr/>
        </p:nvSpPr>
        <p:spPr>
          <a:xfrm>
            <a:off x="4270270" y="5604935"/>
            <a:ext cx="659796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200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29</a:t>
            </a:r>
            <a:r>
              <a:rPr lang="en-US" sz="400" spc="70" dirty="0">
                <a:ln w="9525" cap="sq">
                  <a:noFill/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 </a:t>
            </a:r>
            <a:r>
              <a:rPr lang="en-US" sz="1200" spc="70" dirty="0">
                <a:ln w="9525" cap="sq">
                  <a:noFill/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%</a:t>
            </a:r>
            <a:endParaRPr lang="ru-RU" sz="1200" spc="70" dirty="0">
              <a:ln w="9525" cap="sq">
                <a:noFill/>
                <a:miter lim="800000"/>
              </a:ln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33136D6-2C1D-C649-8ACF-5F3CFA7BFB35}"/>
              </a:ext>
            </a:extLst>
          </p:cNvPr>
          <p:cNvSpPr txBox="1"/>
          <p:nvPr/>
        </p:nvSpPr>
        <p:spPr>
          <a:xfrm>
            <a:off x="4728843" y="3191546"/>
            <a:ext cx="502382" cy="362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200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21</a:t>
            </a:r>
            <a:endParaRPr lang="ru-RU" sz="1200" spc="70" dirty="0">
              <a:ln w="9525" cap="sq">
                <a:noFill/>
                <a:miter lim="800000"/>
              </a:ln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1584673C-1A0B-1244-8F1A-E02806ADE531}"/>
              </a:ext>
            </a:extLst>
          </p:cNvPr>
          <p:cNvGrpSpPr/>
          <p:nvPr/>
        </p:nvGrpSpPr>
        <p:grpSpPr>
          <a:xfrm>
            <a:off x="8715592" y="3552003"/>
            <a:ext cx="2752261" cy="860639"/>
            <a:chOff x="8671389" y="4302125"/>
            <a:chExt cx="2752261" cy="860639"/>
          </a:xfrm>
        </p:grpSpPr>
        <p:cxnSp>
          <p:nvCxnSpPr>
            <p:cNvPr id="111" name="Прямая соединительная линия 110">
              <a:extLst>
                <a:ext uri="{FF2B5EF4-FFF2-40B4-BE49-F238E27FC236}">
                  <a16:creationId xmlns:a16="http://schemas.microsoft.com/office/drawing/2014/main" id="{F04A6B37-BA65-6D48-B9C7-D8D6FC7555A6}"/>
                </a:ext>
              </a:extLst>
            </p:cNvPr>
            <p:cNvCxnSpPr/>
            <p:nvPr/>
          </p:nvCxnSpPr>
          <p:spPr>
            <a:xfrm flipV="1">
              <a:off x="8671389" y="5034337"/>
              <a:ext cx="549667" cy="12842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>
              <a:extLst>
                <a:ext uri="{FF2B5EF4-FFF2-40B4-BE49-F238E27FC236}">
                  <a16:creationId xmlns:a16="http://schemas.microsoft.com/office/drawing/2014/main" id="{2439C3F2-FE5E-F049-BABC-9D3DE1837CBF}"/>
                </a:ext>
              </a:extLst>
            </p:cNvPr>
            <p:cNvCxnSpPr/>
            <p:nvPr/>
          </p:nvCxnSpPr>
          <p:spPr>
            <a:xfrm flipH="1">
              <a:off x="9221056" y="4859676"/>
              <a:ext cx="549668" cy="1746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>
              <a:extLst>
                <a:ext uri="{FF2B5EF4-FFF2-40B4-BE49-F238E27FC236}">
                  <a16:creationId xmlns:a16="http://schemas.microsoft.com/office/drawing/2014/main" id="{E63A05EA-392D-D44D-8B45-CA5F47845FDA}"/>
                </a:ext>
              </a:extLst>
            </p:cNvPr>
            <p:cNvCxnSpPr/>
            <p:nvPr/>
          </p:nvCxnSpPr>
          <p:spPr>
            <a:xfrm flipH="1">
              <a:off x="9770724" y="4606925"/>
              <a:ext cx="551201" cy="25275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>
              <a:extLst>
                <a:ext uri="{FF2B5EF4-FFF2-40B4-BE49-F238E27FC236}">
                  <a16:creationId xmlns:a16="http://schemas.microsoft.com/office/drawing/2014/main" id="{64398C80-1B60-7E4E-A172-55F22BA7FAF6}"/>
                </a:ext>
              </a:extLst>
            </p:cNvPr>
            <p:cNvCxnSpPr/>
            <p:nvPr/>
          </p:nvCxnSpPr>
          <p:spPr>
            <a:xfrm flipH="1">
              <a:off x="10320391" y="4479925"/>
              <a:ext cx="547634" cy="12700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>
              <a:extLst>
                <a:ext uri="{FF2B5EF4-FFF2-40B4-BE49-F238E27FC236}">
                  <a16:creationId xmlns:a16="http://schemas.microsoft.com/office/drawing/2014/main" id="{AF702203-6EFA-694C-A36C-912EDAF52F60}"/>
                </a:ext>
              </a:extLst>
            </p:cNvPr>
            <p:cNvCxnSpPr/>
            <p:nvPr/>
          </p:nvCxnSpPr>
          <p:spPr>
            <a:xfrm flipH="1">
              <a:off x="10868025" y="4302125"/>
              <a:ext cx="555625" cy="1778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Овал 115">
            <a:extLst>
              <a:ext uri="{FF2B5EF4-FFF2-40B4-BE49-F238E27FC236}">
                <a16:creationId xmlns:a16="http://schemas.microsoft.com/office/drawing/2014/main" id="{ECF06B8D-D0D7-BF4A-A482-2AFB05DE0C29}"/>
              </a:ext>
            </a:extLst>
          </p:cNvPr>
          <p:cNvSpPr/>
          <p:nvPr/>
        </p:nvSpPr>
        <p:spPr>
          <a:xfrm>
            <a:off x="8669883" y="4371460"/>
            <a:ext cx="82365" cy="823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>
            <a:extLst>
              <a:ext uri="{FF2B5EF4-FFF2-40B4-BE49-F238E27FC236}">
                <a16:creationId xmlns:a16="http://schemas.microsoft.com/office/drawing/2014/main" id="{D7A50980-93CF-A743-80AE-5FA465A1D8C6}"/>
              </a:ext>
            </a:extLst>
          </p:cNvPr>
          <p:cNvSpPr/>
          <p:nvPr/>
        </p:nvSpPr>
        <p:spPr>
          <a:xfrm>
            <a:off x="9221063" y="4241438"/>
            <a:ext cx="82365" cy="823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>
            <a:extLst>
              <a:ext uri="{FF2B5EF4-FFF2-40B4-BE49-F238E27FC236}">
                <a16:creationId xmlns:a16="http://schemas.microsoft.com/office/drawing/2014/main" id="{445A73FB-81DB-7344-A914-1BC89E427807}"/>
              </a:ext>
            </a:extLst>
          </p:cNvPr>
          <p:cNvSpPr/>
          <p:nvPr/>
        </p:nvSpPr>
        <p:spPr>
          <a:xfrm>
            <a:off x="9772243" y="4066461"/>
            <a:ext cx="82365" cy="823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>
            <a:extLst>
              <a:ext uri="{FF2B5EF4-FFF2-40B4-BE49-F238E27FC236}">
                <a16:creationId xmlns:a16="http://schemas.microsoft.com/office/drawing/2014/main" id="{9C4B92CC-D490-8845-A5EB-363F119A9A80}"/>
              </a:ext>
            </a:extLst>
          </p:cNvPr>
          <p:cNvSpPr/>
          <p:nvPr/>
        </p:nvSpPr>
        <p:spPr>
          <a:xfrm>
            <a:off x="10323423" y="3816351"/>
            <a:ext cx="82365" cy="823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>
            <a:extLst>
              <a:ext uri="{FF2B5EF4-FFF2-40B4-BE49-F238E27FC236}">
                <a16:creationId xmlns:a16="http://schemas.microsoft.com/office/drawing/2014/main" id="{10787B68-506F-9A4B-B4BB-94D1EB909F13}"/>
              </a:ext>
            </a:extLst>
          </p:cNvPr>
          <p:cNvSpPr/>
          <p:nvPr/>
        </p:nvSpPr>
        <p:spPr>
          <a:xfrm>
            <a:off x="10874603" y="3684919"/>
            <a:ext cx="82365" cy="823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олилиния 120">
            <a:extLst>
              <a:ext uri="{FF2B5EF4-FFF2-40B4-BE49-F238E27FC236}">
                <a16:creationId xmlns:a16="http://schemas.microsoft.com/office/drawing/2014/main" id="{A46FA404-9198-5B4D-8653-6EAFDC61CD18}"/>
              </a:ext>
            </a:extLst>
          </p:cNvPr>
          <p:cNvSpPr/>
          <p:nvPr/>
        </p:nvSpPr>
        <p:spPr>
          <a:xfrm>
            <a:off x="8711065" y="3558246"/>
            <a:ext cx="2753373" cy="1030443"/>
          </a:xfrm>
          <a:custGeom>
            <a:avLst/>
            <a:gdLst>
              <a:gd name="connsiteX0" fmla="*/ 2753373 w 2753373"/>
              <a:gd name="connsiteY0" fmla="*/ 0 h 1030443"/>
              <a:gd name="connsiteX1" fmla="*/ 2753373 w 2753373"/>
              <a:gd name="connsiteY1" fmla="*/ 1030443 h 1030443"/>
              <a:gd name="connsiteX2" fmla="*/ 0 w 2753373"/>
              <a:gd name="connsiteY2" fmla="*/ 1030443 h 1030443"/>
              <a:gd name="connsiteX3" fmla="*/ 0 w 2753373"/>
              <a:gd name="connsiteY3" fmla="*/ 867515 h 1030443"/>
              <a:gd name="connsiteX4" fmla="*/ 47154 w 2753373"/>
              <a:gd name="connsiteY4" fmla="*/ 849285 h 1030443"/>
              <a:gd name="connsiteX5" fmla="*/ 577152 w 2753373"/>
              <a:gd name="connsiteY5" fmla="*/ 717096 h 1030443"/>
              <a:gd name="connsiteX6" fmla="*/ 1124839 w 2753373"/>
              <a:gd name="connsiteY6" fmla="*/ 545646 h 1030443"/>
              <a:gd name="connsiteX7" fmla="*/ 1489964 w 2753373"/>
              <a:gd name="connsiteY7" fmla="*/ 371021 h 1030443"/>
              <a:gd name="connsiteX8" fmla="*/ 1670939 w 2753373"/>
              <a:gd name="connsiteY8" fmla="*/ 294821 h 1030443"/>
              <a:gd name="connsiteX9" fmla="*/ 2191639 w 2753373"/>
              <a:gd name="connsiteY9" fmla="*/ 170996 h 1030443"/>
              <a:gd name="connsiteX10" fmla="*/ 2363089 w 2753373"/>
              <a:gd name="connsiteY10" fmla="*/ 120196 h 1030443"/>
              <a:gd name="connsiteX11" fmla="*/ 2566289 w 2753373"/>
              <a:gd name="connsiteY11" fmla="*/ 56696 h 1030443"/>
              <a:gd name="connsiteX12" fmla="*/ 2686546 w 2753373"/>
              <a:gd name="connsiteY12" fmla="*/ 17392 h 103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3373" h="1030443">
                <a:moveTo>
                  <a:pt x="2753373" y="0"/>
                </a:moveTo>
                <a:lnTo>
                  <a:pt x="2753373" y="1030443"/>
                </a:lnTo>
                <a:lnTo>
                  <a:pt x="0" y="1030443"/>
                </a:lnTo>
                <a:lnTo>
                  <a:pt x="0" y="867515"/>
                </a:lnTo>
                <a:lnTo>
                  <a:pt x="47154" y="849285"/>
                </a:lnTo>
                <a:cubicBezTo>
                  <a:pt x="214420" y="794985"/>
                  <a:pt x="444137" y="762063"/>
                  <a:pt x="577152" y="717096"/>
                </a:cubicBezTo>
                <a:cubicBezTo>
                  <a:pt x="789976" y="645149"/>
                  <a:pt x="972704" y="603325"/>
                  <a:pt x="1124839" y="545646"/>
                </a:cubicBezTo>
                <a:cubicBezTo>
                  <a:pt x="1276974" y="487967"/>
                  <a:pt x="1398947" y="412825"/>
                  <a:pt x="1489964" y="371021"/>
                </a:cubicBezTo>
                <a:cubicBezTo>
                  <a:pt x="1580981" y="329217"/>
                  <a:pt x="1553993" y="328158"/>
                  <a:pt x="1670939" y="294821"/>
                </a:cubicBezTo>
                <a:cubicBezTo>
                  <a:pt x="1787885" y="261484"/>
                  <a:pt x="2076281" y="200100"/>
                  <a:pt x="2191639" y="170996"/>
                </a:cubicBezTo>
                <a:cubicBezTo>
                  <a:pt x="2306997" y="141892"/>
                  <a:pt x="2363089" y="120196"/>
                  <a:pt x="2363089" y="120196"/>
                </a:cubicBezTo>
                <a:lnTo>
                  <a:pt x="2566289" y="56696"/>
                </a:lnTo>
                <a:cubicBezTo>
                  <a:pt x="2596469" y="46864"/>
                  <a:pt x="2638844" y="32154"/>
                  <a:pt x="2686546" y="1739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cxnSp>
        <p:nvCxnSpPr>
          <p:cNvPr id="122" name="Прямая соединительная линия 121">
            <a:extLst>
              <a:ext uri="{FF2B5EF4-FFF2-40B4-BE49-F238E27FC236}">
                <a16:creationId xmlns:a16="http://schemas.microsoft.com/office/drawing/2014/main" id="{D236D825-CA58-F04D-B9B8-5859C00871E4}"/>
              </a:ext>
            </a:extLst>
          </p:cNvPr>
          <p:cNvCxnSpPr>
            <a:cxnSpLocks/>
          </p:cNvCxnSpPr>
          <p:nvPr/>
        </p:nvCxnSpPr>
        <p:spPr>
          <a:xfrm>
            <a:off x="8711065" y="4583045"/>
            <a:ext cx="2753373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>
            <a:extLst>
              <a:ext uri="{FF2B5EF4-FFF2-40B4-BE49-F238E27FC236}">
                <a16:creationId xmlns:a16="http://schemas.microsoft.com/office/drawing/2014/main" id="{3A8F5654-F480-D045-AFD3-95872D4543EF}"/>
              </a:ext>
            </a:extLst>
          </p:cNvPr>
          <p:cNvCxnSpPr>
            <a:cxnSpLocks/>
          </p:cNvCxnSpPr>
          <p:nvPr/>
        </p:nvCxnSpPr>
        <p:spPr>
          <a:xfrm rot="5400000">
            <a:off x="8691737" y="4563887"/>
            <a:ext cx="38655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>
            <a:extLst>
              <a:ext uri="{FF2B5EF4-FFF2-40B4-BE49-F238E27FC236}">
                <a16:creationId xmlns:a16="http://schemas.microsoft.com/office/drawing/2014/main" id="{E696E5A4-59E4-4341-A5FF-EC560AFC41D8}"/>
              </a:ext>
            </a:extLst>
          </p:cNvPr>
          <p:cNvCxnSpPr>
            <a:cxnSpLocks/>
          </p:cNvCxnSpPr>
          <p:nvPr/>
        </p:nvCxnSpPr>
        <p:spPr>
          <a:xfrm rot="5400000">
            <a:off x="9241806" y="4563888"/>
            <a:ext cx="38655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id="{52F4F866-15B4-974E-BBF5-407E0D2A0DEA}"/>
              </a:ext>
            </a:extLst>
          </p:cNvPr>
          <p:cNvCxnSpPr>
            <a:cxnSpLocks/>
          </p:cNvCxnSpPr>
          <p:nvPr/>
        </p:nvCxnSpPr>
        <p:spPr>
          <a:xfrm rot="5400000">
            <a:off x="9791875" y="4563889"/>
            <a:ext cx="38655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id="{2C4BE32A-1A7D-3A42-83A5-B650979CCED1}"/>
              </a:ext>
            </a:extLst>
          </p:cNvPr>
          <p:cNvCxnSpPr>
            <a:cxnSpLocks/>
          </p:cNvCxnSpPr>
          <p:nvPr/>
        </p:nvCxnSpPr>
        <p:spPr>
          <a:xfrm rot="5400000">
            <a:off x="10341944" y="4563890"/>
            <a:ext cx="38655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>
            <a:extLst>
              <a:ext uri="{FF2B5EF4-FFF2-40B4-BE49-F238E27FC236}">
                <a16:creationId xmlns:a16="http://schemas.microsoft.com/office/drawing/2014/main" id="{32F6397C-88B3-744D-9754-EA3D71E85E53}"/>
              </a:ext>
            </a:extLst>
          </p:cNvPr>
          <p:cNvCxnSpPr>
            <a:cxnSpLocks/>
          </p:cNvCxnSpPr>
          <p:nvPr/>
        </p:nvCxnSpPr>
        <p:spPr>
          <a:xfrm rot="5400000">
            <a:off x="10892012" y="4563891"/>
            <a:ext cx="38655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>
            <a:extLst>
              <a:ext uri="{FF2B5EF4-FFF2-40B4-BE49-F238E27FC236}">
                <a16:creationId xmlns:a16="http://schemas.microsoft.com/office/drawing/2014/main" id="{9789A98A-8B21-7546-A06A-FA8868FB2E25}"/>
              </a:ext>
            </a:extLst>
          </p:cNvPr>
          <p:cNvCxnSpPr>
            <a:cxnSpLocks/>
          </p:cNvCxnSpPr>
          <p:nvPr/>
        </p:nvCxnSpPr>
        <p:spPr>
          <a:xfrm rot="600000">
            <a:off x="4043433" y="3821207"/>
            <a:ext cx="0" cy="144000"/>
          </a:xfrm>
          <a:prstGeom prst="line">
            <a:avLst/>
          </a:prstGeom>
          <a:ln w="25400" cap="rnd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>
            <a:extLst>
              <a:ext uri="{FF2B5EF4-FFF2-40B4-BE49-F238E27FC236}">
                <a16:creationId xmlns:a16="http://schemas.microsoft.com/office/drawing/2014/main" id="{8C2F3D4D-A6F0-7B4D-B001-1E05CFF39DAA}"/>
              </a:ext>
            </a:extLst>
          </p:cNvPr>
          <p:cNvCxnSpPr>
            <a:cxnSpLocks/>
          </p:cNvCxnSpPr>
          <p:nvPr/>
        </p:nvCxnSpPr>
        <p:spPr>
          <a:xfrm rot="1200000">
            <a:off x="4112864" y="3839811"/>
            <a:ext cx="0" cy="144000"/>
          </a:xfrm>
          <a:prstGeom prst="line">
            <a:avLst/>
          </a:prstGeom>
          <a:ln w="25400" cap="rnd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>
            <a:extLst>
              <a:ext uri="{FF2B5EF4-FFF2-40B4-BE49-F238E27FC236}">
                <a16:creationId xmlns:a16="http://schemas.microsoft.com/office/drawing/2014/main" id="{2671FA69-D895-4748-9DC4-3C5BCC531733}"/>
              </a:ext>
            </a:extLst>
          </p:cNvPr>
          <p:cNvCxnSpPr>
            <a:cxnSpLocks/>
          </p:cNvCxnSpPr>
          <p:nvPr/>
        </p:nvCxnSpPr>
        <p:spPr>
          <a:xfrm rot="1800000">
            <a:off x="4178010" y="3870189"/>
            <a:ext cx="0" cy="144000"/>
          </a:xfrm>
          <a:prstGeom prst="line">
            <a:avLst/>
          </a:prstGeom>
          <a:ln w="25400" cap="rnd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id="{F45B42FA-1AEE-5942-8DE5-E21B8D4FD472}"/>
              </a:ext>
            </a:extLst>
          </p:cNvPr>
          <p:cNvCxnSpPr>
            <a:cxnSpLocks/>
          </p:cNvCxnSpPr>
          <p:nvPr/>
        </p:nvCxnSpPr>
        <p:spPr>
          <a:xfrm rot="2400000">
            <a:off x="4236891" y="3911418"/>
            <a:ext cx="0" cy="144000"/>
          </a:xfrm>
          <a:prstGeom prst="line">
            <a:avLst/>
          </a:prstGeom>
          <a:ln w="25400" cap="rnd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8F0767B3-5AD3-F34A-A16E-FBB812F508D2}"/>
              </a:ext>
            </a:extLst>
          </p:cNvPr>
          <p:cNvCxnSpPr>
            <a:cxnSpLocks/>
          </p:cNvCxnSpPr>
          <p:nvPr/>
        </p:nvCxnSpPr>
        <p:spPr>
          <a:xfrm rot="3000000">
            <a:off x="4287718" y="3962245"/>
            <a:ext cx="0" cy="144000"/>
          </a:xfrm>
          <a:prstGeom prst="line">
            <a:avLst/>
          </a:prstGeom>
          <a:ln w="25400" cap="rnd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id="{692BCA97-F6A4-844E-8597-1355CE84DA5F}"/>
              </a:ext>
            </a:extLst>
          </p:cNvPr>
          <p:cNvCxnSpPr>
            <a:cxnSpLocks/>
          </p:cNvCxnSpPr>
          <p:nvPr/>
        </p:nvCxnSpPr>
        <p:spPr>
          <a:xfrm rot="3600000">
            <a:off x="4328947" y="4021126"/>
            <a:ext cx="0" cy="144000"/>
          </a:xfrm>
          <a:prstGeom prst="line">
            <a:avLst/>
          </a:prstGeom>
          <a:ln w="25400" cap="rnd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id="{7B8C74F3-1EDC-C343-9B3C-B383B70696CB}"/>
              </a:ext>
            </a:extLst>
          </p:cNvPr>
          <p:cNvCxnSpPr>
            <a:cxnSpLocks/>
          </p:cNvCxnSpPr>
          <p:nvPr/>
        </p:nvCxnSpPr>
        <p:spPr>
          <a:xfrm rot="4200000">
            <a:off x="4359325" y="4086272"/>
            <a:ext cx="0" cy="144000"/>
          </a:xfrm>
          <a:prstGeom prst="line">
            <a:avLst/>
          </a:prstGeom>
          <a:ln w="25400" cap="rnd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>
            <a:extLst>
              <a:ext uri="{FF2B5EF4-FFF2-40B4-BE49-F238E27FC236}">
                <a16:creationId xmlns:a16="http://schemas.microsoft.com/office/drawing/2014/main" id="{1E476FAB-B01E-6647-8274-6537498423CC}"/>
              </a:ext>
            </a:extLst>
          </p:cNvPr>
          <p:cNvCxnSpPr>
            <a:cxnSpLocks/>
          </p:cNvCxnSpPr>
          <p:nvPr/>
        </p:nvCxnSpPr>
        <p:spPr>
          <a:xfrm rot="4800000">
            <a:off x="4377929" y="4155703"/>
            <a:ext cx="0" cy="144000"/>
          </a:xfrm>
          <a:prstGeom prst="line">
            <a:avLst/>
          </a:prstGeom>
          <a:ln w="25400" cap="rnd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id="{D6A1B9A2-594B-FC41-8994-73CB1763D899}"/>
              </a:ext>
            </a:extLst>
          </p:cNvPr>
          <p:cNvCxnSpPr>
            <a:cxnSpLocks/>
          </p:cNvCxnSpPr>
          <p:nvPr/>
        </p:nvCxnSpPr>
        <p:spPr>
          <a:xfrm rot="21000000" flipV="1">
            <a:off x="4043433" y="4633375"/>
            <a:ext cx="0" cy="144000"/>
          </a:xfrm>
          <a:prstGeom prst="line">
            <a:avLst/>
          </a:prstGeom>
          <a:ln w="25400" cap="rnd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id="{0FAC7A54-5458-2A45-A90F-FF8D407A7152}"/>
              </a:ext>
            </a:extLst>
          </p:cNvPr>
          <p:cNvCxnSpPr>
            <a:cxnSpLocks/>
          </p:cNvCxnSpPr>
          <p:nvPr/>
        </p:nvCxnSpPr>
        <p:spPr>
          <a:xfrm rot="20400000" flipV="1">
            <a:off x="4112864" y="4614771"/>
            <a:ext cx="0" cy="144000"/>
          </a:xfrm>
          <a:prstGeom prst="line">
            <a:avLst/>
          </a:prstGeom>
          <a:ln w="25400" cap="rnd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>
            <a:extLst>
              <a:ext uri="{FF2B5EF4-FFF2-40B4-BE49-F238E27FC236}">
                <a16:creationId xmlns:a16="http://schemas.microsoft.com/office/drawing/2014/main" id="{DFB95F20-9A99-1540-8F99-9A6FC3846A86}"/>
              </a:ext>
            </a:extLst>
          </p:cNvPr>
          <p:cNvCxnSpPr>
            <a:cxnSpLocks/>
          </p:cNvCxnSpPr>
          <p:nvPr/>
        </p:nvCxnSpPr>
        <p:spPr>
          <a:xfrm rot="19800000" flipV="1">
            <a:off x="4178010" y="4584393"/>
            <a:ext cx="0" cy="144000"/>
          </a:xfrm>
          <a:prstGeom prst="line">
            <a:avLst/>
          </a:prstGeom>
          <a:ln w="25400" cap="rnd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>
            <a:extLst>
              <a:ext uri="{FF2B5EF4-FFF2-40B4-BE49-F238E27FC236}">
                <a16:creationId xmlns:a16="http://schemas.microsoft.com/office/drawing/2014/main" id="{698F7E2D-04B0-0E4B-8FCA-0A6D9116D738}"/>
              </a:ext>
            </a:extLst>
          </p:cNvPr>
          <p:cNvCxnSpPr>
            <a:cxnSpLocks/>
          </p:cNvCxnSpPr>
          <p:nvPr/>
        </p:nvCxnSpPr>
        <p:spPr>
          <a:xfrm rot="19200000" flipV="1">
            <a:off x="4236891" y="4543164"/>
            <a:ext cx="0" cy="144000"/>
          </a:xfrm>
          <a:prstGeom prst="line">
            <a:avLst/>
          </a:prstGeom>
          <a:ln w="25400" cap="rnd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id="{5BD2DD5A-FF51-2340-AEF0-6F1137D319C6}"/>
              </a:ext>
            </a:extLst>
          </p:cNvPr>
          <p:cNvCxnSpPr>
            <a:cxnSpLocks/>
          </p:cNvCxnSpPr>
          <p:nvPr/>
        </p:nvCxnSpPr>
        <p:spPr>
          <a:xfrm rot="18600000" flipV="1">
            <a:off x="4287718" y="4492337"/>
            <a:ext cx="0" cy="144000"/>
          </a:xfrm>
          <a:prstGeom prst="line">
            <a:avLst/>
          </a:prstGeom>
          <a:ln w="25400" cap="rnd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>
            <a:extLst>
              <a:ext uri="{FF2B5EF4-FFF2-40B4-BE49-F238E27FC236}">
                <a16:creationId xmlns:a16="http://schemas.microsoft.com/office/drawing/2014/main" id="{A6489A42-2824-BC4E-91FB-E51FB6543334}"/>
              </a:ext>
            </a:extLst>
          </p:cNvPr>
          <p:cNvCxnSpPr>
            <a:cxnSpLocks/>
          </p:cNvCxnSpPr>
          <p:nvPr/>
        </p:nvCxnSpPr>
        <p:spPr>
          <a:xfrm rot="18000000" flipV="1">
            <a:off x="4328947" y="4433456"/>
            <a:ext cx="0" cy="144000"/>
          </a:xfrm>
          <a:prstGeom prst="line">
            <a:avLst/>
          </a:prstGeom>
          <a:ln w="25400" cap="rnd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id="{8BCB50C6-8919-F54F-B64F-1FBA329AF6FC}"/>
              </a:ext>
            </a:extLst>
          </p:cNvPr>
          <p:cNvCxnSpPr>
            <a:cxnSpLocks/>
          </p:cNvCxnSpPr>
          <p:nvPr/>
        </p:nvCxnSpPr>
        <p:spPr>
          <a:xfrm rot="17400000" flipV="1">
            <a:off x="4359325" y="4368310"/>
            <a:ext cx="0" cy="144000"/>
          </a:xfrm>
          <a:prstGeom prst="line">
            <a:avLst/>
          </a:prstGeom>
          <a:ln w="25400" cap="rnd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>
            <a:extLst>
              <a:ext uri="{FF2B5EF4-FFF2-40B4-BE49-F238E27FC236}">
                <a16:creationId xmlns:a16="http://schemas.microsoft.com/office/drawing/2014/main" id="{AD86E67A-F452-2849-862C-4F69A2D92D2E}"/>
              </a:ext>
            </a:extLst>
          </p:cNvPr>
          <p:cNvCxnSpPr>
            <a:cxnSpLocks/>
          </p:cNvCxnSpPr>
          <p:nvPr/>
        </p:nvCxnSpPr>
        <p:spPr>
          <a:xfrm rot="16800000" flipV="1">
            <a:off x="4377929" y="4298879"/>
            <a:ext cx="0" cy="144000"/>
          </a:xfrm>
          <a:prstGeom prst="line">
            <a:avLst/>
          </a:prstGeom>
          <a:ln w="25400" cap="rnd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id="{46A8E2F8-FFB3-C442-B465-607E3DD3B8CB}"/>
              </a:ext>
            </a:extLst>
          </p:cNvPr>
          <p:cNvCxnSpPr>
            <a:cxnSpLocks/>
          </p:cNvCxnSpPr>
          <p:nvPr/>
        </p:nvCxnSpPr>
        <p:spPr>
          <a:xfrm flipH="1">
            <a:off x="4312194" y="4299272"/>
            <a:ext cx="247069" cy="0"/>
          </a:xfrm>
          <a:prstGeom prst="line">
            <a:avLst/>
          </a:prstGeom>
          <a:ln w="254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AC83ACE2-69E5-634F-AF4B-340215C3E955}"/>
              </a:ext>
            </a:extLst>
          </p:cNvPr>
          <p:cNvSpPr txBox="1"/>
          <p:nvPr/>
        </p:nvSpPr>
        <p:spPr>
          <a:xfrm>
            <a:off x="4605995" y="4161518"/>
            <a:ext cx="513602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200" spc="70" dirty="0">
                <a:ln w="952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SE Sans" panose="02000000000000000000" pitchFamily="2" charset="0"/>
              </a:rPr>
              <a:t>10</a:t>
            </a:r>
            <a:endParaRPr lang="ru-RU" sz="1200" spc="70" dirty="0">
              <a:ln w="9525" cap="sq">
                <a:noFill/>
                <a:miter lim="800000"/>
              </a:ln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46" name="Прямоугольник с двумя скругленными соседними углами 145">
            <a:extLst>
              <a:ext uri="{FF2B5EF4-FFF2-40B4-BE49-F238E27FC236}">
                <a16:creationId xmlns:a16="http://schemas.microsoft.com/office/drawing/2014/main" id="{7606CC56-FF00-3F43-98AA-BE939CCDEF9A}"/>
              </a:ext>
            </a:extLst>
          </p:cNvPr>
          <p:cNvSpPr/>
          <p:nvPr/>
        </p:nvSpPr>
        <p:spPr>
          <a:xfrm rot="5400000">
            <a:off x="4166604" y="2387520"/>
            <a:ext cx="250055" cy="70202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 с двумя скругленными соседними углами 146">
            <a:extLst>
              <a:ext uri="{FF2B5EF4-FFF2-40B4-BE49-F238E27FC236}">
                <a16:creationId xmlns:a16="http://schemas.microsoft.com/office/drawing/2014/main" id="{E5BBDD89-361A-F547-86CF-00FCD6714A7B}"/>
              </a:ext>
            </a:extLst>
          </p:cNvPr>
          <p:cNvSpPr/>
          <p:nvPr/>
        </p:nvSpPr>
        <p:spPr>
          <a:xfrm rot="5400000">
            <a:off x="4091992" y="2755291"/>
            <a:ext cx="250055" cy="5528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оугольник с двумя скругленными соседними углами 147">
            <a:extLst>
              <a:ext uri="{FF2B5EF4-FFF2-40B4-BE49-F238E27FC236}">
                <a16:creationId xmlns:a16="http://schemas.microsoft.com/office/drawing/2014/main" id="{71026522-EA5D-704B-95AD-E77AFE304483}"/>
              </a:ext>
            </a:extLst>
          </p:cNvPr>
          <p:cNvSpPr/>
          <p:nvPr/>
        </p:nvSpPr>
        <p:spPr>
          <a:xfrm rot="5400000">
            <a:off x="4258887" y="2002076"/>
            <a:ext cx="250055" cy="88659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с двумя скругленными соседними углами 148">
            <a:extLst>
              <a:ext uri="{FF2B5EF4-FFF2-40B4-BE49-F238E27FC236}">
                <a16:creationId xmlns:a16="http://schemas.microsoft.com/office/drawing/2014/main" id="{990D58A3-C17C-194A-ABA2-BAD51F6CC97C}"/>
              </a:ext>
            </a:extLst>
          </p:cNvPr>
          <p:cNvSpPr/>
          <p:nvPr/>
        </p:nvSpPr>
        <p:spPr>
          <a:xfrm rot="5400000">
            <a:off x="4032945" y="3107498"/>
            <a:ext cx="250055" cy="4347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725EC859-1118-C147-AC95-44B918BCEB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6336" t="60606" r="77876" b="23606"/>
          <a:stretch/>
        </p:blipFill>
        <p:spPr>
          <a:xfrm>
            <a:off x="4080746" y="3170196"/>
            <a:ext cx="288232" cy="288232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1EE75175-2562-C041-9BE8-D15344711B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0784" t="60367" r="63428" b="23845"/>
          <a:stretch/>
        </p:blipFill>
        <p:spPr>
          <a:xfrm>
            <a:off x="4508460" y="2298084"/>
            <a:ext cx="288232" cy="288232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6D106B1-01B2-7C49-AD99-EB2671EF16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0784" t="60367" r="63428" b="23845"/>
          <a:stretch/>
        </p:blipFill>
        <p:spPr>
          <a:xfrm>
            <a:off x="4175303" y="2877038"/>
            <a:ext cx="288232" cy="288232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69FD3AB9-0BF8-E846-811D-3E218A5B0C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6336" t="60606" r="77876" b="23606"/>
          <a:stretch/>
        </p:blipFill>
        <p:spPr>
          <a:xfrm>
            <a:off x="4344351" y="2593478"/>
            <a:ext cx="288232" cy="288232"/>
          </a:xfrm>
          <a:prstGeom prst="rect">
            <a:avLst/>
          </a:prstGeom>
        </p:spPr>
      </p:pic>
      <p:sp>
        <p:nvSpPr>
          <p:cNvPr id="154" name="Овал 153">
            <a:extLst>
              <a:ext uri="{FF2B5EF4-FFF2-40B4-BE49-F238E27FC236}">
                <a16:creationId xmlns:a16="http://schemas.microsoft.com/office/drawing/2014/main" id="{68622FF5-A817-EC4F-86EE-1ED2B84EFAD6}"/>
              </a:ext>
            </a:extLst>
          </p:cNvPr>
          <p:cNvSpPr/>
          <p:nvPr/>
        </p:nvSpPr>
        <p:spPr>
          <a:xfrm>
            <a:off x="11425783" y="3506684"/>
            <a:ext cx="82365" cy="82365"/>
          </a:xfrm>
          <a:prstGeom prst="ellipse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5" name="Прямая соединительная линия 154">
            <a:extLst>
              <a:ext uri="{FF2B5EF4-FFF2-40B4-BE49-F238E27FC236}">
                <a16:creationId xmlns:a16="http://schemas.microsoft.com/office/drawing/2014/main" id="{D3984C04-1022-2041-9900-A5FF6504475B}"/>
              </a:ext>
            </a:extLst>
          </p:cNvPr>
          <p:cNvCxnSpPr>
            <a:cxnSpLocks/>
          </p:cNvCxnSpPr>
          <p:nvPr/>
        </p:nvCxnSpPr>
        <p:spPr>
          <a:xfrm>
            <a:off x="11464675" y="3580227"/>
            <a:ext cx="0" cy="1001469"/>
          </a:xfrm>
          <a:prstGeom prst="line">
            <a:avLst/>
          </a:prstGeom>
          <a:ln w="12700" cap="rnd">
            <a:solidFill>
              <a:srgbClr val="FAB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5EE1BA33-1E56-3546-AA86-81E704835EE5}"/>
              </a:ext>
            </a:extLst>
          </p:cNvPr>
          <p:cNvSpPr txBox="1"/>
          <p:nvPr/>
        </p:nvSpPr>
        <p:spPr>
          <a:xfrm>
            <a:off x="8499410" y="4059544"/>
            <a:ext cx="425116" cy="31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0</a:t>
            </a:r>
            <a:r>
              <a:rPr lang="en-US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.4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90A0D5BD-B17E-8A48-A08B-DEC542BA9426}"/>
              </a:ext>
            </a:extLst>
          </p:cNvPr>
          <p:cNvSpPr txBox="1"/>
          <p:nvPr/>
        </p:nvSpPr>
        <p:spPr>
          <a:xfrm>
            <a:off x="9053659" y="3930532"/>
            <a:ext cx="418704" cy="31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0</a:t>
            </a:r>
            <a:r>
              <a:rPr lang="en-US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.7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F4D8390B-908D-3749-81BF-7D23E11BDAF3}"/>
              </a:ext>
            </a:extLst>
          </p:cNvPr>
          <p:cNvSpPr txBox="1"/>
          <p:nvPr/>
        </p:nvSpPr>
        <p:spPr>
          <a:xfrm>
            <a:off x="9608492" y="3756401"/>
            <a:ext cx="412292" cy="31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1.1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9527CB93-7319-E644-87F7-397A5FE78C8C}"/>
              </a:ext>
            </a:extLst>
          </p:cNvPr>
          <p:cNvSpPr txBox="1"/>
          <p:nvPr/>
        </p:nvSpPr>
        <p:spPr>
          <a:xfrm>
            <a:off x="10159203" y="3505066"/>
            <a:ext cx="412292" cy="31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1.7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0BE0EE3-D491-B440-82BD-F3EF64893B2A}"/>
              </a:ext>
            </a:extLst>
          </p:cNvPr>
          <p:cNvSpPr txBox="1"/>
          <p:nvPr/>
        </p:nvSpPr>
        <p:spPr>
          <a:xfrm>
            <a:off x="10704038" y="3375499"/>
            <a:ext cx="421910" cy="31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4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2.0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38C65496-4C27-B347-AD62-4F67084488DA}"/>
              </a:ext>
            </a:extLst>
          </p:cNvPr>
          <p:cNvSpPr txBox="1"/>
          <p:nvPr/>
        </p:nvSpPr>
        <p:spPr>
          <a:xfrm>
            <a:off x="11258491" y="3198263"/>
            <a:ext cx="421910" cy="31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400" kern="800" dirty="0">
                <a:solidFill>
                  <a:srgbClr val="FAB900"/>
                </a:solidFill>
                <a:latin typeface="HSE Sans" panose="02000000000000000000" pitchFamily="2" charset="0"/>
              </a:rPr>
              <a:t>2.4</a:t>
            </a:r>
            <a:endParaRPr lang="ru-RU" sz="1400" kern="800" dirty="0">
              <a:solidFill>
                <a:srgbClr val="FAB900">
                  <a:alpha val="50000"/>
                </a:srgbClr>
              </a:solidFill>
              <a:latin typeface="HSE Sans" panose="02000000000000000000" pitchFamily="2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659BEA3-BD28-134F-8F3C-747B4D61178B}"/>
              </a:ext>
            </a:extLst>
          </p:cNvPr>
          <p:cNvSpPr txBox="1"/>
          <p:nvPr/>
        </p:nvSpPr>
        <p:spPr>
          <a:xfrm>
            <a:off x="8481777" y="4545287"/>
            <a:ext cx="460382" cy="300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0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2017</a:t>
            </a:r>
            <a:endParaRPr lang="ru-RU" sz="10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5622E0D-CFF0-C840-AA70-B547CE8122BA}"/>
              </a:ext>
            </a:extLst>
          </p:cNvPr>
          <p:cNvSpPr txBox="1"/>
          <p:nvPr/>
        </p:nvSpPr>
        <p:spPr>
          <a:xfrm>
            <a:off x="9031626" y="4545287"/>
            <a:ext cx="461985" cy="300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0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2018</a:t>
            </a:r>
            <a:endParaRPr lang="ru-RU" sz="10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790AD54-48B4-0742-9805-9B6CE6F387EB}"/>
              </a:ext>
            </a:extLst>
          </p:cNvPr>
          <p:cNvSpPr txBox="1"/>
          <p:nvPr/>
        </p:nvSpPr>
        <p:spPr>
          <a:xfrm>
            <a:off x="9583378" y="4545287"/>
            <a:ext cx="465191" cy="300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0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2019</a:t>
            </a:r>
            <a:endParaRPr lang="ru-RU" sz="10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CB0E47E-D75E-F646-9AD1-E29D1AB51787}"/>
              </a:ext>
            </a:extLst>
          </p:cNvPr>
          <p:cNvSpPr txBox="1"/>
          <p:nvPr/>
        </p:nvSpPr>
        <p:spPr>
          <a:xfrm>
            <a:off x="10129640" y="4545287"/>
            <a:ext cx="466794" cy="300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0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2020</a:t>
            </a:r>
            <a:endParaRPr lang="ru-RU" sz="10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5A25E49-4F64-284B-A06C-BA8F162B4794}"/>
              </a:ext>
            </a:extLst>
          </p:cNvPr>
          <p:cNvSpPr txBox="1"/>
          <p:nvPr/>
        </p:nvSpPr>
        <p:spPr>
          <a:xfrm>
            <a:off x="10681778" y="4545287"/>
            <a:ext cx="461985" cy="300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000" kern="800" dirty="0">
                <a:solidFill>
                  <a:schemeClr val="bg1">
                    <a:alpha val="50000"/>
                  </a:schemeClr>
                </a:solidFill>
                <a:latin typeface="HSE Sans" panose="02000000000000000000" pitchFamily="2" charset="0"/>
              </a:rPr>
              <a:t>2021</a:t>
            </a:r>
            <a:endParaRPr lang="ru-RU" sz="10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77536FB-8AC8-E94F-A8A2-29698EC007DA}"/>
              </a:ext>
            </a:extLst>
          </p:cNvPr>
          <p:cNvSpPr txBox="1"/>
          <p:nvPr/>
        </p:nvSpPr>
        <p:spPr>
          <a:xfrm>
            <a:off x="11237653" y="4545287"/>
            <a:ext cx="463588" cy="300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000" kern="800" dirty="0">
                <a:solidFill>
                  <a:srgbClr val="FAB900"/>
                </a:solidFill>
                <a:latin typeface="HSE Sans" panose="02000000000000000000" pitchFamily="2" charset="0"/>
              </a:rPr>
              <a:t>2022</a:t>
            </a:r>
            <a:endParaRPr lang="ru-RU" sz="1000" kern="800" dirty="0">
              <a:solidFill>
                <a:srgbClr val="FAB900">
                  <a:alpha val="50000"/>
                </a:srgbClr>
              </a:solidFill>
              <a:latin typeface="HSE Sans" panose="02000000000000000000" pitchFamily="2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73CD0FC-06EA-E144-BDD4-2F6E50C5AB28}"/>
              </a:ext>
            </a:extLst>
          </p:cNvPr>
          <p:cNvSpPr txBox="1"/>
          <p:nvPr/>
        </p:nvSpPr>
        <p:spPr>
          <a:xfrm>
            <a:off x="8501583" y="3069317"/>
            <a:ext cx="1792478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Слушатели</a:t>
            </a:r>
          </a:p>
          <a:p>
            <a:pPr>
              <a:lnSpc>
                <a:spcPts val="1600"/>
              </a:lnSpc>
            </a:pPr>
            <a:r>
              <a:rPr lang="ru-RU" sz="1400" kern="800" dirty="0">
                <a:solidFill>
                  <a:schemeClr val="bg1"/>
                </a:solidFill>
                <a:latin typeface="HSE Sans" panose="02000000000000000000" pitchFamily="2" charset="0"/>
              </a:rPr>
              <a:t>онлайн </a:t>
            </a:r>
            <a:r>
              <a:rPr lang="ru-RU" sz="1400" kern="800" dirty="0" smtClean="0">
                <a:solidFill>
                  <a:schemeClr val="bg1"/>
                </a:solidFill>
                <a:latin typeface="HSE Sans" panose="02000000000000000000" pitchFamily="2" charset="0"/>
              </a:rPr>
              <a:t>курсов ВШЭ</a:t>
            </a:r>
            <a:endParaRPr lang="ru-RU" sz="1400" kern="800" dirty="0">
              <a:solidFill>
                <a:schemeClr val="bg1">
                  <a:alpha val="50000"/>
                </a:schemeClr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11709</TotalTime>
  <Words>1445</Words>
  <Application>Microsoft Office PowerPoint</Application>
  <PresentationFormat>Широкоэкранный</PresentationFormat>
  <Paragraphs>489</Paragraphs>
  <Slides>17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HSE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Гаделия Анна Зазаевна</cp:lastModifiedBy>
  <cp:revision>351</cp:revision>
  <cp:lastPrinted>2023-11-23T07:00:24Z</cp:lastPrinted>
  <dcterms:created xsi:type="dcterms:W3CDTF">2023-09-17T16:07:37Z</dcterms:created>
  <dcterms:modified xsi:type="dcterms:W3CDTF">2023-12-05T07:20:17Z</dcterms:modified>
</cp:coreProperties>
</file>