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87" r:id="rId3"/>
    <p:sldId id="257" r:id="rId4"/>
    <p:sldId id="288" r:id="rId5"/>
    <p:sldId id="289" r:id="rId6"/>
    <p:sldId id="290" r:id="rId7"/>
    <p:sldId id="299" r:id="rId8"/>
    <p:sldId id="260" r:id="rId9"/>
    <p:sldId id="261" r:id="rId10"/>
    <p:sldId id="300" r:id="rId11"/>
    <p:sldId id="291" r:id="rId12"/>
    <p:sldId id="266" r:id="rId13"/>
    <p:sldId id="267" r:id="rId14"/>
    <p:sldId id="301" r:id="rId15"/>
    <p:sldId id="268" r:id="rId16"/>
    <p:sldId id="292" r:id="rId17"/>
    <p:sldId id="269" r:id="rId18"/>
    <p:sldId id="293" r:id="rId19"/>
    <p:sldId id="294" r:id="rId20"/>
    <p:sldId id="298" r:id="rId21"/>
    <p:sldId id="272" r:id="rId22"/>
    <p:sldId id="271" r:id="rId23"/>
    <p:sldId id="273" r:id="rId24"/>
    <p:sldId id="275" r:id="rId25"/>
    <p:sldId id="277" r:id="rId26"/>
    <p:sldId id="295" r:id="rId27"/>
    <p:sldId id="296" r:id="rId28"/>
    <p:sldId id="279" r:id="rId29"/>
    <p:sldId id="280" r:id="rId30"/>
    <p:sldId id="281" r:id="rId31"/>
    <p:sldId id="282" r:id="rId32"/>
    <p:sldId id="283" r:id="rId33"/>
    <p:sldId id="297" r:id="rId34"/>
    <p:sldId id="302" r:id="rId35"/>
    <p:sldId id="284" r:id="rId36"/>
    <p:sldId id="286" r:id="rId37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8ABFCF-7B19-58EB-F03E-B74C2DF492FE}">
  <a:tblStyle styleId="{808ABFCF-7B19-58EB-F03E-B74C2DF492FE}" styleName="Table_0">
    <a:wholeTbl>
      <a:tcTxStyle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200400" marR="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657600" marR="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Google Shape;84;gab00798894_0_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ab00798894_0_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"/>
              <a:t>Надо ли оставлять для ФКН?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143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25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36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14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9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" name="Google Shape;307;gab00798894_0_187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ab00798894_0_187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"/>
              <a:t>Нужно ли внешникам?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Google Shape;247;gab00798894_0_17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ab00798894_0_17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"/>
              <a:t>Надо ли оставлять для ФКН?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844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Google Shape;247;gab00798894_0_17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ab00798894_0_17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"/>
              <a:t>Надо ли оставлять для ФКН?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143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 bwMode="auto"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 bwMode="auto"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 bwMode="auto">
          <a:xfrm>
            <a:off x="265500" y="2803075"/>
            <a:ext cx="4045199" cy="123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 bwMode="auto"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nSYY2z8AmpB68w" TargetMode="External"/><Relationship Id="rId2" Type="http://schemas.openxmlformats.org/officeDocument/2006/relationships/hyperlink" Target="https://disk.yandex.ru/i/-dzJGa3wx8Yvm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udcsummary.info/php/index.php?lang=ru" TargetMode="External"/><Relationship Id="rId4" Type="http://schemas.openxmlformats.org/officeDocument/2006/relationships/hyperlink" Target="https://disk.yandex.ru/i/xrfQ0I54pVdyS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jhw5jVO1bv-XD1PrSyE2nhg8F-z1W9b/edit?usp=sharing&amp;ouid=103183002381028326487&amp;rtpof=true&amp;sd=tru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document/d/1VqE7DBrz05MeDFhKBiH-w_uPGcipqBBVVSd4IXWHiQU/ed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ppr.cs@hse.ru" TargetMode="External"/><Relationship Id="rId7" Type="http://schemas.openxmlformats.org/officeDocument/2006/relationships/image" Target="../media/image6.jpg"/><Relationship Id="rId2" Type="http://schemas.openxmlformats.org/officeDocument/2006/relationships/hyperlink" Target="mailto:anarkhova@hse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s.hse.ru/cppr/best_project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taffsupport.cs@hse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hse.ru/cpp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-946805"/>
            <a:ext cx="9144000" cy="68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728881" y="-551940"/>
            <a:ext cx="860137" cy="11088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 bwMode="auto">
          <a:xfrm>
            <a:off x="985050" y="108650"/>
            <a:ext cx="71739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2000" b="1" i="0" u="none" strike="noStrike" cap="none">
                <a:solidFill>
                  <a:srgbClr val="000000"/>
                </a:solidFill>
                <a:latin typeface="ASCW3"/>
                <a:ea typeface="ASCW3"/>
                <a:cs typeface="ASCW3"/>
              </a:rPr>
              <a:t>Центр практик</a:t>
            </a:r>
            <a:r>
              <a:rPr lang="ru" sz="2000" b="1">
                <a:latin typeface="ASCW3"/>
                <a:ea typeface="ASCW3"/>
                <a:cs typeface="ASCW3"/>
              </a:rPr>
              <a:t>, </a:t>
            </a:r>
            <a:r>
              <a:rPr lang="ru" sz="2000" b="1" i="0" u="none" strike="noStrike" cap="none">
                <a:solidFill>
                  <a:srgbClr val="000000"/>
                </a:solidFill>
                <a:latin typeface="ASCW3"/>
                <a:ea typeface="ASCW3"/>
                <a:cs typeface="ASCW3"/>
              </a:rPr>
              <a:t>проектной работы</a:t>
            </a:r>
            <a:r>
              <a:rPr lang="ru" sz="2000" b="1">
                <a:latin typeface="ASCW3"/>
                <a:ea typeface="ASCW3"/>
                <a:cs typeface="ASCW3"/>
              </a:rPr>
              <a:t> и предпринимательства</a:t>
            </a:r>
            <a:endParaRPr sz="600" b="1" i="0" u="none" strike="noStrike" cap="none">
              <a:solidFill>
                <a:srgbClr val="000000"/>
              </a:solidFill>
              <a:latin typeface="ASCW3"/>
              <a:ea typeface="ASCW3"/>
              <a:cs typeface="ASCW3"/>
            </a:endParaRPr>
          </a:p>
        </p:txBody>
      </p:sp>
      <p:sp>
        <p:nvSpPr>
          <p:cNvPr id="58" name="Google Shape;58;p1"/>
          <p:cNvSpPr txBox="1"/>
          <p:nvPr/>
        </p:nvSpPr>
        <p:spPr bwMode="auto">
          <a:xfrm>
            <a:off x="447000" y="3978925"/>
            <a:ext cx="82500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3000" b="1" i="0" u="none" strike="noStrike" cap="none" dirty="0">
                <a:solidFill>
                  <a:srgbClr val="000000"/>
                </a:solidFill>
                <a:latin typeface="ASCW3"/>
                <a:ea typeface="ASCW3"/>
                <a:cs typeface="ASCW3"/>
              </a:rPr>
              <a:t>Организационная встреча с руководителями </a:t>
            </a:r>
            <a:r>
              <a:rPr lang="ru" sz="3000" b="1" i="0" u="none" strike="noStrike" cap="none" dirty="0" smtClean="0">
                <a:solidFill>
                  <a:srgbClr val="000000"/>
                </a:solidFill>
                <a:latin typeface="ASCW3"/>
                <a:ea typeface="ASCW3"/>
                <a:cs typeface="ASCW3"/>
              </a:rPr>
              <a:t>проектов 23/24</a:t>
            </a:r>
            <a:endParaRPr sz="3000" b="1" i="0" u="none" strike="noStrike" cap="none" dirty="0">
              <a:solidFill>
                <a:srgbClr val="000000"/>
              </a:solidFill>
              <a:latin typeface="ASCW3"/>
              <a:ea typeface="ASCW3"/>
              <a:cs typeface="ASCW3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2000" b="1" i="0" u="none" strike="noStrike" cap="none" dirty="0" smtClean="0">
                <a:solidFill>
                  <a:srgbClr val="000000"/>
                </a:solidFill>
                <a:latin typeface="ASCW3"/>
                <a:ea typeface="ASCW3"/>
                <a:cs typeface="ASCW3"/>
              </a:rPr>
              <a:t>18.10.2023</a:t>
            </a:r>
            <a:endParaRPr dirty="0">
              <a:latin typeface="ASCW3"/>
              <a:ea typeface="ASCW3"/>
              <a:cs typeface="ASCW3"/>
            </a:endParaRPr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fld id="{00000000-1234-1234-1234-123412341234}" type="slidenum">
              <a:rPr lang="ru">
                <a:solidFill>
                  <a:srgbClr val="FFD745"/>
                </a:solidFill>
              </a:rPr>
              <a:t>1</a:t>
            </a:fld>
            <a:endParaRPr>
              <a:solidFill>
                <a:srgbClr val="FFD74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0721160" name="Google Shape;142;g1055a11c962_0_0"/>
          <p:cNvSpPr txBox="1"/>
          <p:nvPr/>
        </p:nvSpPr>
        <p:spPr bwMode="auto">
          <a:xfrm>
            <a:off x="107504" y="123477"/>
            <a:ext cx="8926212" cy="103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-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Связь с руководителем</a:t>
            </a:r>
            <a:endParaRPr sz="30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044060725" name="Google Shape;143;g1055a11c962_0_0"/>
          <p:cNvCxnSpPr>
            <a:cxnSpLocks/>
          </p:cNvCxnSpPr>
          <p:nvPr/>
        </p:nvCxnSpPr>
        <p:spPr bwMode="auto">
          <a:xfrm>
            <a:off x="-16488" y="789311"/>
            <a:ext cx="6909899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3858644" name="Google Shape;144;g1055a11c962_0_0"/>
          <p:cNvSpPr/>
          <p:nvPr/>
        </p:nvSpPr>
        <p:spPr bwMode="auto">
          <a:xfrm>
            <a:off x="6893411" y="664313"/>
            <a:ext cx="273899" cy="273899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11067512" name="Google Shape;146;g1055a11c962_0_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7" y="4570716"/>
            <a:ext cx="2013298" cy="572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5;g1055a11c962_0_0"/>
          <p:cNvSpPr txBox="1"/>
          <p:nvPr/>
        </p:nvSpPr>
        <p:spPr bwMode="auto">
          <a:xfrm>
            <a:off x="323528" y="1063210"/>
            <a:ext cx="8286300" cy="347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lvl="0">
              <a:buSzPts val="2000"/>
              <a:defRPr/>
            </a:pPr>
            <a:r>
              <a:rPr lang="ru-RU" sz="1600" b="1" u="sng" dirty="0" smtClean="0">
                <a:latin typeface="Roboto"/>
                <a:ea typeface="Roboto"/>
                <a:cs typeface="Roboto"/>
              </a:rPr>
              <a:t>Мы очень рекомендуем сразу после отбора на проекты студентов договориться с ними о графике встреч/</a:t>
            </a:r>
            <a:r>
              <a:rPr lang="ru-RU" sz="1600" b="1" u="sng" dirty="0" err="1" smtClean="0">
                <a:latin typeface="Roboto"/>
                <a:ea typeface="Roboto"/>
                <a:cs typeface="Roboto"/>
              </a:rPr>
              <a:t>созвонов</a:t>
            </a:r>
            <a:r>
              <a:rPr lang="ru-RU" sz="1600" b="1" u="sng" dirty="0" smtClean="0">
                <a:latin typeface="Roboto"/>
                <a:ea typeface="Roboto"/>
                <a:cs typeface="Roboto"/>
              </a:rPr>
              <a:t>/переписки.</a:t>
            </a:r>
          </a:p>
          <a:p>
            <a:pPr lvl="0">
              <a:buSzPts val="2000"/>
              <a:defRPr/>
            </a:pPr>
            <a:endParaRPr lang="ru-RU" sz="1600" b="1" u="sng" dirty="0">
              <a:latin typeface="Roboto"/>
              <a:ea typeface="Roboto"/>
              <a:cs typeface="Roboto"/>
            </a:endParaRPr>
          </a:p>
          <a:p>
            <a:pPr lvl="0">
              <a:buSzPts val="2000"/>
              <a:defRPr/>
            </a:pPr>
            <a:r>
              <a:rPr lang="ru-RU" sz="1600" dirty="0" smtClean="0">
                <a:latin typeface="Roboto"/>
                <a:ea typeface="Roboto"/>
                <a:cs typeface="Roboto"/>
              </a:rPr>
              <a:t>К сожалению, иногда студенты пропадают из поля зрения руководителя на долгие месяцы </a:t>
            </a:r>
            <a:r>
              <a:rPr lang="ru-RU" sz="1600" dirty="0" smtClean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</a:t>
            </a:r>
          </a:p>
          <a:p>
            <a:pPr lvl="0">
              <a:buSzPts val="2000"/>
              <a:defRPr/>
            </a:pPr>
            <a:endParaRPr lang="ru-RU" sz="1600" b="1" u="sng" dirty="0">
              <a:latin typeface="Roboto"/>
              <a:ea typeface="Roboto"/>
              <a:cs typeface="Roboto"/>
              <a:sym typeface="Wingdings" panose="05000000000000000000" pitchFamily="2" charset="2"/>
            </a:endParaRPr>
          </a:p>
          <a:p>
            <a:pPr lvl="0">
              <a:buSzPts val="2000"/>
              <a:defRPr/>
            </a:pPr>
            <a:r>
              <a:rPr lang="ru-RU" sz="1600" dirty="0" smtClean="0">
                <a:latin typeface="Roboto"/>
                <a:ea typeface="Roboto"/>
                <a:cs typeface="Roboto"/>
              </a:rPr>
              <a:t>Если вы потеряли кого-то из своих студентов, можно писать нам, мы его разыщем.</a:t>
            </a:r>
          </a:p>
          <a:p>
            <a:pPr lvl="0">
              <a:buSzPts val="2000"/>
              <a:defRPr/>
            </a:pPr>
            <a:endParaRPr lang="ru-RU" sz="1600" dirty="0">
              <a:latin typeface="Roboto"/>
              <a:ea typeface="Roboto"/>
              <a:cs typeface="Roboto"/>
            </a:endParaRPr>
          </a:p>
          <a:p>
            <a:pPr lvl="0">
              <a:buSzPts val="2000"/>
              <a:defRPr/>
            </a:pPr>
            <a:r>
              <a:rPr lang="ru-RU" sz="1600" b="1" dirty="0" smtClean="0">
                <a:latin typeface="Roboto"/>
                <a:ea typeface="Roboto"/>
                <a:cs typeface="Roboto"/>
              </a:rPr>
              <a:t>Рекомендуется также запрашивать у студентов отчетные документы и презентацию проекта за неделю-две до </a:t>
            </a:r>
            <a:r>
              <a:rPr lang="ru-RU" sz="1600" b="1" dirty="0" err="1" smtClean="0">
                <a:latin typeface="Roboto"/>
                <a:ea typeface="Roboto"/>
                <a:cs typeface="Roboto"/>
              </a:rPr>
              <a:t>дедлайна</a:t>
            </a:r>
            <a:r>
              <a:rPr lang="ru-RU" sz="1600" b="1" dirty="0" smtClean="0">
                <a:latin typeface="Roboto"/>
                <a:ea typeface="Roboto"/>
                <a:cs typeface="Roboto"/>
              </a:rPr>
              <a:t> загрузки в систему, чтобы можно было обсудить и внести необходимые правки.</a:t>
            </a:r>
            <a:endParaRPr sz="1600" b="1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972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" name="Google Shape;132;g105d3c22278_0_10"/>
          <p:cNvSpPr txBox="1"/>
          <p:nvPr/>
        </p:nvSpPr>
        <p:spPr bwMode="auto">
          <a:xfrm>
            <a:off x="182628" y="36966"/>
            <a:ext cx="7371629" cy="73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r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Календарный план курсовых проекто</a:t>
            </a: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в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cxnSp>
        <p:nvCxnSpPr>
          <p:cNvPr id="133" name="Google Shape;133;g105d3c22278_0_10"/>
          <p:cNvCxnSpPr>
            <a:cxnSpLocks/>
          </p:cNvCxnSpPr>
          <p:nvPr/>
        </p:nvCxnSpPr>
        <p:spPr bwMode="auto">
          <a:xfrm>
            <a:off x="0" y="664314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g105d3c22278_0_10"/>
          <p:cNvSpPr/>
          <p:nvPr/>
        </p:nvSpPr>
        <p:spPr bwMode="auto">
          <a:xfrm>
            <a:off x="6893071" y="527364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graphicFrame>
        <p:nvGraphicFramePr>
          <p:cNvPr id="137" name="Google Shape;137;g105d3c22278_0_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044505"/>
              </p:ext>
            </p:extLst>
          </p:nvPr>
        </p:nvGraphicFramePr>
        <p:xfrm>
          <a:off x="122865" y="865320"/>
          <a:ext cx="8682050" cy="4230620"/>
        </p:xfrm>
        <a:graphic>
          <a:graphicData uri="http://schemas.openxmlformats.org/drawingml/2006/table">
            <a:tbl>
              <a:tblPr/>
              <a:tblGrid>
                <a:gridCol w="434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45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  <a:defRPr/>
                      </a:pPr>
                      <a:r>
                        <a:rPr lang="ru" sz="1400" b="1" u="none" strike="noStrike" cap="none"/>
                        <a:t>Сроки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  <a:defRPr/>
                      </a:pPr>
                      <a:r>
                        <a:rPr lang="ru" sz="1400" b="1" u="none" strike="noStrike" cap="none"/>
                        <a:t>Этап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" sz="1200" u="none" strike="noStrike" cap="none"/>
                        <a:t>сентябрь - октябрь 2023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" sz="1200" u="none" strike="noStrike" cap="none"/>
                        <a:t>Сбор и согласование проектов, отбор студентов на проекты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u="none" strike="noStrike" cap="none"/>
                        <a:t>До 25 октября 2023 включительно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u="none" strike="noStrike" cap="none"/>
                        <a:t>Подача инициативных проектов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b="1" u="none" strike="noStrike" cap="none">
                          <a:solidFill>
                            <a:srgbClr val="FF0000"/>
                          </a:solidFill>
                        </a:rPr>
                        <a:t>До 13 ноября 2023 включительно</a:t>
                      </a:r>
                      <a:endParaRPr sz="12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b="1" u="none" strike="noStrike" cap="none"/>
                        <a:t>Подача заявления на выбор проекта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u="none" strike="noStrike" cap="none"/>
                        <a:t>ноябрь 2023 - февраль 2024</a:t>
                      </a:r>
                      <a:endParaRPr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u="none" strike="noStrike" cap="none"/>
                        <a:t>Работа над проектом до Контрольной точки</a:t>
                      </a:r>
                      <a:endParaRPr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" sz="1200" b="1" u="none" strike="noStrike" cap="none" dirty="0">
                          <a:solidFill>
                            <a:srgbClr val="FF0000"/>
                          </a:solidFill>
                        </a:rPr>
                        <a:t>15 февраля 2024</a:t>
                      </a:r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" sz="1200" b="1" u="none" strike="noStrike" cap="none"/>
                        <a:t>Контрольная точка 1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b="1" u="none" strike="noStrike" cap="none" dirty="0" smtClean="0"/>
                        <a:t>До 10 марта 2024</a:t>
                      </a:r>
                      <a:endParaRPr sz="1200" b="1" u="none" strike="noStrike" cap="none" dirty="0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cap="flat" cmpd="sng" algn="ctr">
                      <a:solidFill>
                        <a:srgbClr val="FFD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algn="ctr">
                      <a:solidFill>
                        <a:srgbClr val="FFD745"/>
                      </a:solidFill>
                    </a:lnT>
                    <a:lnB w="38100" cap="flat" cmpd="sng" algn="ctr">
                      <a:solidFill>
                        <a:srgbClr val="FFD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u="none" strike="noStrike" cap="none" dirty="0" smtClean="0"/>
                        <a:t>Проверка</a:t>
                      </a:r>
                      <a:r>
                        <a:rPr lang="ru-RU" sz="1200" u="none" strike="noStrike" cap="none" baseline="0" dirty="0" smtClean="0"/>
                        <a:t> документов к КТ 1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FFD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cap="flat" cmpd="sng" algn="ctr">
                      <a:solidFill>
                        <a:srgbClr val="FFD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964141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" sz="1200" u="none" strike="noStrike" cap="none"/>
                        <a:t>февраль - апрель 2024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" sz="1200" u="none" strike="noStrike" cap="none" dirty="0"/>
                        <a:t>Продолжение работы над проектом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-RU" sz="1200" b="1" u="none" strike="noStrike" cap="none" dirty="0" smtClean="0">
                          <a:solidFill>
                            <a:srgbClr val="FF0000"/>
                          </a:solidFill>
                        </a:rPr>
                        <a:t>Апрель-июнь </a:t>
                      </a:r>
                      <a:r>
                        <a:rPr lang="ru" sz="1200" b="1" u="none" strike="noStrike" cap="none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defRPr/>
                      </a:pPr>
                      <a:r>
                        <a:rPr lang="ru" sz="1200" b="1" u="none" strike="noStrike" cap="none" dirty="0"/>
                        <a:t>Защита проекта</a:t>
                      </a:r>
                      <a:endParaRPr sz="1200" b="1" u="none" strike="noStrike" cap="none" dirty="0"/>
                    </a:p>
                  </a:txBody>
                  <a:tcPr marL="91425" marR="91425" marT="91425" marB="91425">
                    <a:lnL w="38100" algn="ctr">
                      <a:solidFill>
                        <a:srgbClr val="FFD745"/>
                      </a:solidFill>
                    </a:lnL>
                    <a:lnR w="38100" algn="ctr">
                      <a:solidFill>
                        <a:srgbClr val="FFD745"/>
                      </a:solidFill>
                    </a:lnR>
                    <a:lnT w="38100" algn="ctr">
                      <a:solidFill>
                        <a:srgbClr val="FFD745"/>
                      </a:solidFill>
                    </a:lnT>
                    <a:lnB w="38100" algn="ctr">
                      <a:solidFill>
                        <a:srgbClr val="FFD74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Google Shape;192;g105d3c22278_0_30"/>
          <p:cNvSpPr txBox="1"/>
          <p:nvPr/>
        </p:nvSpPr>
        <p:spPr bwMode="auto">
          <a:xfrm>
            <a:off x="78300" y="177299"/>
            <a:ext cx="8310124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Контрольная точка 1 </a:t>
            </a:r>
            <a:r>
              <a:rPr lang="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– 15 февраля 2024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93" name="Google Shape;193;g105d3c22278_0_30"/>
          <p:cNvCxnSpPr>
            <a:cxnSpLocks/>
            <a:endCxn id="194" idx="2"/>
          </p:cNvCxnSpPr>
          <p:nvPr/>
        </p:nvCxnSpPr>
        <p:spPr bwMode="auto">
          <a:xfrm>
            <a:off x="10" y="87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g105d3c22278_0_30"/>
          <p:cNvSpPr/>
          <p:nvPr/>
        </p:nvSpPr>
        <p:spPr bwMode="auto">
          <a:xfrm>
            <a:off x="6909909" y="73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5" name="Google Shape;195;g105d3c22278_0_30"/>
          <p:cNvSpPr txBox="1"/>
          <p:nvPr/>
        </p:nvSpPr>
        <p:spPr bwMode="auto">
          <a:xfrm>
            <a:off x="309000" y="1010949"/>
            <a:ext cx="8286300" cy="398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dirty="0">
                <a:latin typeface="Abyssinica SIL"/>
                <a:ea typeface="Abyssinica SIL"/>
                <a:cs typeface="Abyssinica SIL"/>
              </a:rPr>
              <a:t>Документация к загрузке:</a:t>
            </a:r>
            <a:endParaRPr sz="1800" dirty="0">
              <a:latin typeface="Abyssinica SIL"/>
              <a:ea typeface="Abyssinica SIL"/>
              <a:cs typeface="Abyssinica SI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  <a:defRPr/>
            </a:pPr>
            <a:r>
              <a:rPr lang="ru" sz="1800" b="1" u="none" dirty="0">
                <a:solidFill>
                  <a:schemeClr val="dk1"/>
                </a:solidFill>
                <a:latin typeface="Abyssinica SIL"/>
                <a:ea typeface="Abyssinica SIL"/>
                <a:cs typeface="Abyssinica SIL"/>
              </a:rPr>
              <a:t>ПМИ/ПАД/КНАД: </a:t>
            </a:r>
            <a:r>
              <a:rPr lang="ru" sz="1800" b="0" u="none" dirty="0" smtClean="0">
                <a:solidFill>
                  <a:schemeClr val="dk1"/>
                </a:solidFill>
                <a:latin typeface="Abyssinica SIL"/>
                <a:ea typeface="Abyssinica SIL"/>
                <a:cs typeface="Abyssinica SIL"/>
              </a:rPr>
              <a:t>отчет / групповой отчет </a:t>
            </a: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  <a:defRPr/>
            </a:pPr>
            <a:r>
              <a:rPr lang="ru" sz="1800" b="1" u="none" dirty="0" smtClean="0">
                <a:solidFill>
                  <a:schemeClr val="dk1"/>
                </a:solidFill>
                <a:latin typeface="Abyssinica SIL"/>
                <a:ea typeface="Abyssinica SIL"/>
                <a:cs typeface="Abyssinica SIL"/>
              </a:rPr>
              <a:t>ПИ</a:t>
            </a:r>
            <a:r>
              <a:rPr lang="ru" sz="1800" b="1" u="none" dirty="0">
                <a:solidFill>
                  <a:schemeClr val="dk1"/>
                </a:solidFill>
                <a:latin typeface="Abyssinica SIL"/>
                <a:ea typeface="Abyssinica SIL"/>
                <a:cs typeface="Abyssinica SIL"/>
              </a:rPr>
              <a:t>: </a:t>
            </a:r>
            <a:r>
              <a:rPr lang="ru" sz="1800" b="0" u="none" dirty="0" smtClean="0">
                <a:solidFill>
                  <a:schemeClr val="dk1"/>
                </a:solidFill>
                <a:latin typeface="Abyssinica SIL"/>
                <a:ea typeface="Abyssinica SIL"/>
                <a:cs typeface="Abyssinica SIL"/>
              </a:rPr>
              <a:t>техническое задание </a:t>
            </a:r>
            <a:r>
              <a:rPr lang="ru" sz="1800" b="0" u="none" dirty="0">
                <a:solidFill>
                  <a:schemeClr val="dk1"/>
                </a:solidFill>
                <a:latin typeface="Abyssinica SIL"/>
                <a:ea typeface="Abyssinica SIL"/>
                <a:cs typeface="Abyssinica SIL"/>
              </a:rPr>
              <a:t>/ </a:t>
            </a:r>
            <a:r>
              <a:rPr lang="ru" sz="1800" b="0" u="none" dirty="0" smtClean="0">
                <a:solidFill>
                  <a:schemeClr val="dk1"/>
                </a:solidFill>
                <a:latin typeface="Abyssinica SIL"/>
                <a:ea typeface="Abyssinica SIL"/>
                <a:cs typeface="Abyssinica SIL"/>
              </a:rPr>
              <a:t>промежуточный отчет </a:t>
            </a:r>
            <a:r>
              <a:rPr lang="ru" sz="1800" b="0" u="none" dirty="0">
                <a:solidFill>
                  <a:schemeClr val="dk1"/>
                </a:solidFill>
                <a:latin typeface="Abyssinica SIL"/>
                <a:ea typeface="Abyssinica SIL"/>
                <a:cs typeface="Abyssinica SIL"/>
              </a:rPr>
              <a:t>исследовательской работы</a:t>
            </a:r>
            <a:endParaRPr sz="1800" b="0" u="none" dirty="0">
              <a:latin typeface="Abyssinica SIL"/>
              <a:ea typeface="Abyssinica SIL"/>
              <a:cs typeface="Abyssinica SI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600" dirty="0">
              <a:latin typeface="Abyssinica SIL"/>
              <a:ea typeface="Abyssinica SIL"/>
              <a:cs typeface="Abyssinica SI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Abyssinica SIL"/>
                <a:ea typeface="Abyssinica SIL"/>
                <a:cs typeface="Abyssinica SIL"/>
              </a:rPr>
              <a:t>Насколько успешно студент продвинулся по проекту?</a:t>
            </a:r>
            <a:endParaRPr sz="1600" dirty="0">
              <a:latin typeface="Abyssinica SIL"/>
              <a:ea typeface="Abyssinica SIL"/>
              <a:cs typeface="Abyssinica SIL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dirty="0"/>
              <a:t>разобрался в предметной области (обзор лит-</a:t>
            </a:r>
            <a:r>
              <a:rPr lang="ru-RU" sz="1600" dirty="0" err="1"/>
              <a:t>ры</a:t>
            </a:r>
            <a:r>
              <a:rPr lang="ru-RU" sz="1600" dirty="0"/>
              <a:t> или сравнение аналогов)</a:t>
            </a:r>
          </a:p>
          <a:p>
            <a:pPr marL="285750" indent="-285750">
              <a:buFont typeface="Wingdings"/>
              <a:buChar char="ü"/>
              <a:defRPr/>
            </a:pPr>
            <a:r>
              <a:rPr lang="ru-RU" sz="1600" dirty="0"/>
              <a:t>составил конкретный план работы</a:t>
            </a:r>
          </a:p>
          <a:p>
            <a:pPr marL="285750" indent="-285750">
              <a:buFont typeface="Wingdings"/>
              <a:buChar char="ü"/>
              <a:defRPr/>
            </a:pPr>
            <a:r>
              <a:rPr lang="ru-RU" sz="1600" dirty="0"/>
              <a:t>какие эксперименты проводить, как измерять качество результата (</a:t>
            </a:r>
            <a:r>
              <a:rPr lang="ru-RU" sz="1600" i="1" dirty="0"/>
              <a:t>исследовательский проект</a:t>
            </a:r>
            <a:r>
              <a:rPr lang="ru-RU" sz="1600" dirty="0"/>
              <a:t>)</a:t>
            </a:r>
          </a:p>
          <a:p>
            <a:pPr marL="285750" indent="-285750">
              <a:buFont typeface="Wingdings"/>
              <a:buChar char="ü"/>
              <a:defRPr/>
            </a:pPr>
            <a:r>
              <a:rPr lang="ru-RU" sz="1600" dirty="0"/>
              <a:t>выбраны инструменты разработки, есть наработки кода (</a:t>
            </a:r>
            <a:r>
              <a:rPr lang="ru-RU" sz="1600" i="1" dirty="0"/>
              <a:t>прикладной проект</a:t>
            </a:r>
            <a:r>
              <a:rPr lang="ru-RU" sz="1600" dirty="0"/>
              <a:t>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latin typeface="Abyssinica SIL"/>
              <a:ea typeface="Abyssinica SIL"/>
              <a:cs typeface="Abyssinica SI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Abyssinica SIL"/>
                <a:ea typeface="Abyssinica SIL"/>
                <a:cs typeface="Abyssinica SIL"/>
              </a:rPr>
              <a:t>Руководитель вправе ставить иные требования к контрольной точке.</a:t>
            </a:r>
            <a:endParaRPr sz="1600" dirty="0">
              <a:latin typeface="Abyssinica SIL"/>
              <a:ea typeface="Abyssinica SIL"/>
              <a:cs typeface="Abyssinica SI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Abyssinica SIL"/>
                <a:ea typeface="Abyssinica SIL"/>
                <a:cs typeface="Abyssinica SIL"/>
              </a:rPr>
              <a:t>Студент загружает о</a:t>
            </a:r>
            <a:r>
              <a:rPr lang="ru" sz="1600" dirty="0" smtClean="0">
                <a:latin typeface="Abyssinica SIL"/>
                <a:ea typeface="Abyssinica SIL"/>
                <a:cs typeface="Abyssinica SIL"/>
              </a:rPr>
              <a:t>тчет/ТЗ </a:t>
            </a:r>
            <a:r>
              <a:rPr lang="ru" sz="1600" dirty="0">
                <a:latin typeface="Abyssinica SIL"/>
                <a:ea typeface="Abyssinica SIL"/>
                <a:cs typeface="Abyssinica SIL"/>
              </a:rPr>
              <a:t>в SmartLMS.</a:t>
            </a:r>
            <a:endParaRPr sz="1600" dirty="0"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dirty="0">
              <a:latin typeface="Roboto"/>
              <a:ea typeface="Roboto"/>
              <a:cs typeface="Roboto"/>
            </a:endParaRPr>
          </a:p>
        </p:txBody>
      </p:sp>
      <p:pic>
        <p:nvPicPr>
          <p:cNvPr id="196" name="Google Shape;196;g105d3c22278_0_3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" name="Google Shape;202;g105d3c22278_0_62"/>
          <p:cNvSpPr txBox="1"/>
          <p:nvPr/>
        </p:nvSpPr>
        <p:spPr bwMode="auto">
          <a:xfrm>
            <a:off x="230603" y="131485"/>
            <a:ext cx="8067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Оценивание КТ 1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03" name="Google Shape;203;g105d3c22278_0_62"/>
          <p:cNvCxnSpPr>
            <a:cxnSpLocks/>
          </p:cNvCxnSpPr>
          <p:nvPr/>
        </p:nvCxnSpPr>
        <p:spPr bwMode="auto">
          <a:xfrm>
            <a:off x="10" y="7919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g105d3c22278_0_62"/>
          <p:cNvSpPr/>
          <p:nvPr/>
        </p:nvSpPr>
        <p:spPr bwMode="auto">
          <a:xfrm>
            <a:off x="6909909" y="65499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6" name="Google Shape;206;g105d3c22278_0_6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5;g1055a11c962_0_0"/>
          <p:cNvSpPr txBox="1"/>
          <p:nvPr/>
        </p:nvSpPr>
        <p:spPr bwMode="auto">
          <a:xfrm>
            <a:off x="179511" y="914310"/>
            <a:ext cx="8964489" cy="3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>
              <a:defRPr/>
            </a:pPr>
            <a:r>
              <a:rPr lang="ru-RU" dirty="0" smtClean="0"/>
              <a:t>КТ 1 оценивает руководитель проекта.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У </a:t>
            </a:r>
            <a:r>
              <a:rPr lang="ru-RU" b="1" dirty="0" smtClean="0"/>
              <a:t>ПИ</a:t>
            </a:r>
            <a:r>
              <a:rPr lang="ru-RU" dirty="0" smtClean="0"/>
              <a:t> КТ 1 </a:t>
            </a:r>
            <a:r>
              <a:rPr lang="ru-RU" i="1" dirty="0" smtClean="0"/>
              <a:t>пока</a:t>
            </a:r>
            <a:r>
              <a:rPr lang="ru-RU" dirty="0" smtClean="0"/>
              <a:t> входит в формулу </a:t>
            </a:r>
            <a:r>
              <a:rPr lang="ru-RU" dirty="0"/>
              <a:t>расчета итоговой оценки </a:t>
            </a:r>
            <a:r>
              <a:rPr lang="ru-RU" dirty="0" smtClean="0"/>
              <a:t>в виде оценки по десятибалльной шкале.</a:t>
            </a: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У </a:t>
            </a:r>
            <a:r>
              <a:rPr lang="ru-RU" b="1" dirty="0" smtClean="0"/>
              <a:t>ПМИ, КНАД, ПАД</a:t>
            </a:r>
            <a:r>
              <a:rPr lang="ru-RU" dirty="0" smtClean="0"/>
              <a:t> КТ </a:t>
            </a:r>
            <a:r>
              <a:rPr lang="ru-RU" dirty="0"/>
              <a:t>1 входит в формулу расчета итоговой оценки за КП в формате </a:t>
            </a:r>
            <a:r>
              <a:rPr lang="ru-RU" b="1" dirty="0"/>
              <a:t>зачета / незачета</a:t>
            </a:r>
            <a:r>
              <a:rPr lang="ru-RU" dirty="0"/>
              <a:t>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200" dirty="0"/>
              <a:t>При получении зачета оценка за КТ 1 в итоговой формуле равняется оценке руководителя проекта в отзыве. При получении незачета оценка за КТ 1 равняется 0. Зачет за КТ 1 студент получает при соблюдении следующих условий:</a:t>
            </a:r>
            <a:endParaRPr lang="ru-RU"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/>
              <a:t>промежуточный отчет вовремя загружен в </a:t>
            </a:r>
            <a:r>
              <a:rPr lang="ru-RU" sz="1200" dirty="0" err="1"/>
              <a:t>SmartLMS</a:t>
            </a:r>
            <a:r>
              <a:rPr lang="ru-RU" sz="1200" dirty="0"/>
              <a:t>;</a:t>
            </a:r>
            <a:endParaRPr sz="1200"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/>
              <a:t>отчет соответствует формальным требованиям (соблюдена структура, правила оформления и т.д.);</a:t>
            </a:r>
            <a:endParaRPr sz="1200"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/>
              <a:t>текущие результаты студента и отчет соответствуют требованиям, выставленным руководителем проекта.</a:t>
            </a:r>
            <a:endParaRPr sz="12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Для студентов ОП ПМИ 3 курса дополнительные критерии зачета может устанавливать руководитель специализации — например, прохождение определенных процедур в рамках НИС.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Академический руководитель и/или куратор КП имеет право проставить студенту незачет за КТ1, если обнаружит невыполнение требований, предъявляемых к промежуточной отчетной документации</a:t>
            </a:r>
            <a:r>
              <a:rPr lang="ru-RU" b="1" dirty="0"/>
              <a:t>.</a:t>
            </a:r>
            <a:endParaRPr lang="ru-RU" sz="1600" b="1" dirty="0"/>
          </a:p>
          <a:p>
            <a:pPr>
              <a:defRPr/>
            </a:pPr>
            <a:r>
              <a:rPr lang="ru-RU" sz="1600" dirty="0"/>
              <a:t/>
            </a:r>
            <a:br>
              <a:rPr lang="ru-RU" sz="1600" dirty="0"/>
            </a:br>
            <a:endParaRPr lang="ru-RU"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20000"/>
              </a:lnSpc>
              <a:defRPr/>
            </a:pP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" name="Google Shape;202;g105d3c22278_0_62"/>
          <p:cNvSpPr txBox="1"/>
          <p:nvPr/>
        </p:nvSpPr>
        <p:spPr bwMode="auto">
          <a:xfrm>
            <a:off x="230603" y="131485"/>
            <a:ext cx="8067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Смена темы или руководителя проекта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03" name="Google Shape;203;g105d3c22278_0_62"/>
          <p:cNvCxnSpPr>
            <a:cxnSpLocks/>
          </p:cNvCxnSpPr>
          <p:nvPr/>
        </p:nvCxnSpPr>
        <p:spPr bwMode="auto">
          <a:xfrm>
            <a:off x="10" y="7919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g105d3c22278_0_62"/>
          <p:cNvSpPr/>
          <p:nvPr/>
        </p:nvSpPr>
        <p:spPr bwMode="auto">
          <a:xfrm>
            <a:off x="6909909" y="65499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6" name="Google Shape;206;g105d3c22278_0_6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5;g1055a11c962_0_0"/>
          <p:cNvSpPr txBox="1"/>
          <p:nvPr/>
        </p:nvSpPr>
        <p:spPr bwMode="auto">
          <a:xfrm>
            <a:off x="179511" y="1305834"/>
            <a:ext cx="8964489" cy="34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До </a:t>
            </a:r>
            <a:r>
              <a:rPr lang="ru-RU" sz="1600" b="1" dirty="0">
                <a:solidFill>
                  <a:srgbClr val="FF0000"/>
                </a:solidFill>
              </a:rPr>
              <a:t>15 февраля 2024 г</a:t>
            </a:r>
            <a:r>
              <a:rPr lang="ru-RU" sz="1600" b="1" dirty="0" smtClean="0">
                <a:solidFill>
                  <a:srgbClr val="FF0000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студенты могут изменить тему, тип, вид или руководителя проекта. </a:t>
            </a:r>
            <a:r>
              <a:rPr lang="ru-RU" sz="1600" dirty="0" smtClean="0">
                <a:solidFill>
                  <a:schemeClr val="tx1"/>
                </a:solidFill>
              </a:rPr>
              <a:t>Для этого им нужно подать соответствующее заявление в </a:t>
            </a:r>
            <a:r>
              <a:rPr lang="en-US" sz="1600" dirty="0" smtClean="0">
                <a:solidFill>
                  <a:schemeClr val="tx1"/>
                </a:solidFill>
              </a:rPr>
              <a:t>Smart LMS.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Если вы понимаете, что изначальная тема проекта нуждается в корректировке и /или уточнении, пожалуйста, напомните студентам, что необходимо поменять тему.</a:t>
            </a:r>
          </a:p>
          <a:p>
            <a:pPr lvl="0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1600" b="1" u="sng" dirty="0" smtClean="0">
                <a:solidFill>
                  <a:schemeClr val="tx1"/>
                </a:solidFill>
              </a:rPr>
              <a:t>Если студент сдает итоговые отчетные документы, в которых тема проекта отличается от той, которая назначена ему в системах, он не допускается до защиты!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Google Shape;213;g105d3c22278_0_82"/>
          <p:cNvSpPr txBox="1"/>
          <p:nvPr/>
        </p:nvSpPr>
        <p:spPr bwMode="auto">
          <a:xfrm>
            <a:off x="179512" y="136299"/>
            <a:ext cx="8067600" cy="64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-RU" sz="30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Документация к защите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14" name="Google Shape;214;g105d3c22278_0_82"/>
          <p:cNvCxnSpPr>
            <a:cxnSpLocks/>
          </p:cNvCxnSpPr>
          <p:nvPr/>
        </p:nvCxnSpPr>
        <p:spPr bwMode="auto">
          <a:xfrm>
            <a:off x="10" y="7919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g105d3c22278_0_82"/>
          <p:cNvSpPr/>
          <p:nvPr/>
        </p:nvSpPr>
        <p:spPr bwMode="auto">
          <a:xfrm>
            <a:off x="6909909" y="65499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6" name="Google Shape;216;g105d3c22278_0_82"/>
          <p:cNvSpPr txBox="1"/>
          <p:nvPr/>
        </p:nvSpPr>
        <p:spPr bwMode="auto">
          <a:xfrm>
            <a:off x="240907" y="654999"/>
            <a:ext cx="8680800" cy="25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sz="1600" dirty="0"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1" dirty="0">
              <a:latin typeface="Roboto"/>
              <a:ea typeface="Roboto"/>
              <a:cs typeface="Roboto"/>
            </a:endParaRPr>
          </a:p>
        </p:txBody>
      </p:sp>
      <p:pic>
        <p:nvPicPr>
          <p:cNvPr id="217" name="Google Shape;217;g105d3c22278_0_8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9" name="Google Shape;219;g105d3c22278_0_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035279"/>
              </p:ext>
            </p:extLst>
          </p:nvPr>
        </p:nvGraphicFramePr>
        <p:xfrm>
          <a:off x="240907" y="944016"/>
          <a:ext cx="8680800" cy="4076006"/>
        </p:xfrm>
        <a:graphic>
          <a:graphicData uri="http://schemas.openxmlformats.org/drawingml/2006/table">
            <a:tbl>
              <a:tblPr>
                <a:tableStyleId>{808ABFCF-7B19-58EB-F03E-B74C2DF492FE}</a:tableStyleId>
              </a:tblPr>
              <a:tblGrid>
                <a:gridCol w="367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3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300" b="1"/>
                        <a:t>Исследовательский проект</a:t>
                      </a:r>
                      <a:endParaRPr sz="1300" b="1"/>
                    </a:p>
                  </a:txBody>
                  <a:tcPr marL="91425" marR="91425" marT="91425" marB="91425">
                    <a:lnL w="19050" algn="ctr">
                      <a:solidFill>
                        <a:srgbClr val="FFD745"/>
                      </a:solidFill>
                    </a:lnL>
                    <a:lnR w="19050" algn="ctr">
                      <a:solidFill>
                        <a:srgbClr val="FFD745"/>
                      </a:solidFill>
                    </a:lnR>
                    <a:lnT w="19050" algn="ctr">
                      <a:solidFill>
                        <a:srgbClr val="FFD745"/>
                      </a:solidFill>
                    </a:lnT>
                    <a:lnB w="19050" algn="ctr">
                      <a:solidFill>
                        <a:srgbClr val="FFD745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300" b="1" dirty="0"/>
                        <a:t>Программный проект</a:t>
                      </a:r>
                      <a:endParaRPr sz="1300" b="1" dirty="0"/>
                    </a:p>
                  </a:txBody>
                  <a:tcPr marL="91425" marR="91425" marT="91425" marB="91425">
                    <a:lnL w="19050" algn="ctr">
                      <a:solidFill>
                        <a:srgbClr val="FFD745"/>
                      </a:solidFill>
                    </a:lnL>
                    <a:lnR w="19050" algn="ctr">
                      <a:solidFill>
                        <a:srgbClr val="FFD745"/>
                      </a:solidFill>
                    </a:lnR>
                    <a:lnT w="19050" algn="ctr">
                      <a:solidFill>
                        <a:srgbClr val="FFD745"/>
                      </a:solidFill>
                    </a:lnT>
                    <a:lnB w="19050" algn="ctr">
                      <a:solidFill>
                        <a:srgbClr val="FFD745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17">
                <a:tc>
                  <a:txBody>
                    <a:bodyPr/>
                    <a:lstStyle/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  <a:defRPr/>
                      </a:pPr>
                      <a:r>
                        <a:rPr lang="ru" sz="1200" b="1" u="sng" dirty="0"/>
                        <a:t>и</a:t>
                      </a:r>
                      <a:r>
                        <a:rPr lang="ru" sz="1200" b="1" u="sng" dirty="0" smtClean="0"/>
                        <a:t>тоговый отчет</a:t>
                      </a: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  <a:defRPr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</a:rPr>
                        <a:t>проверка </a:t>
                      </a:r>
                      <a:r>
                        <a:rPr lang="ru" sz="1200" dirty="0">
                          <a:solidFill>
                            <a:schemeClr val="dk1"/>
                          </a:solidFill>
                        </a:rPr>
                        <a:t>Отчета на Антиплагиат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  <a:defRPr/>
                      </a:pPr>
                      <a:r>
                        <a:rPr lang="ru" sz="1200" b="1" u="sng" dirty="0">
                          <a:solidFill>
                            <a:schemeClr val="dk1"/>
                          </a:solidFill>
                        </a:rPr>
                        <a:t>о</a:t>
                      </a:r>
                      <a:r>
                        <a:rPr lang="ru" sz="1200" b="1" u="sng" dirty="0" smtClean="0">
                          <a:solidFill>
                            <a:schemeClr val="dk1"/>
                          </a:solidFill>
                        </a:rPr>
                        <a:t>тзыв </a:t>
                      </a:r>
                      <a:r>
                        <a:rPr lang="ru" sz="1200" b="1" u="sng" dirty="0">
                          <a:solidFill>
                            <a:schemeClr val="dk1"/>
                          </a:solidFill>
                        </a:rPr>
                        <a:t>руководителя с </a:t>
                      </a:r>
                      <a:r>
                        <a:rPr lang="ru" sz="1200" b="1" u="sng" dirty="0" smtClean="0">
                          <a:solidFill>
                            <a:schemeClr val="dk1"/>
                          </a:solidFill>
                        </a:rPr>
                        <a:t>оценкой</a:t>
                      </a: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  <a:defRPr/>
                      </a:pPr>
                      <a:r>
                        <a:rPr lang="ru-RU" sz="1200" b="0" u="none" dirty="0" smtClean="0">
                          <a:solidFill>
                            <a:schemeClr val="dk1"/>
                          </a:solidFill>
                        </a:rPr>
                        <a:t>с</a:t>
                      </a:r>
                      <a:r>
                        <a:rPr lang="ru" sz="1200" b="0" u="none" dirty="0" smtClean="0">
                          <a:solidFill>
                            <a:schemeClr val="dk1"/>
                          </a:solidFill>
                        </a:rPr>
                        <a:t>сылка</a:t>
                      </a:r>
                      <a:r>
                        <a:rPr lang="ru" sz="1200" b="0" u="none" baseline="0" dirty="0" smtClean="0">
                          <a:solidFill>
                            <a:schemeClr val="dk1"/>
                          </a:solidFill>
                        </a:rPr>
                        <a:t> на исходный код (желательно)</a:t>
                      </a:r>
                      <a:endParaRPr sz="1200" b="0" u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rgbClr val="FFD745"/>
                      </a:solidFill>
                    </a:lnL>
                    <a:lnR w="19050" algn="ctr">
                      <a:solidFill>
                        <a:srgbClr val="FFD745"/>
                      </a:solidFill>
                    </a:lnR>
                    <a:lnT w="19050" algn="ctr">
                      <a:solidFill>
                        <a:srgbClr val="FFD745"/>
                      </a:solidFill>
                    </a:lnT>
                    <a:lnB w="19050" algn="ctr">
                      <a:solidFill>
                        <a:srgbClr val="FFD745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rgbClr val="FFD745"/>
                      </a:solidFill>
                    </a:lnL>
                    <a:lnR w="19050" algn="ctr">
                      <a:solidFill>
                        <a:srgbClr val="FFD745"/>
                      </a:solidFill>
                    </a:lnR>
                    <a:lnT w="19050" algn="ctr">
                      <a:solidFill>
                        <a:srgbClr val="FFD745"/>
                      </a:solidFill>
                    </a:lnT>
                    <a:lnB w="19050" algn="ctr">
                      <a:solidFill>
                        <a:srgbClr val="FFD745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пояснительная записка</a:t>
                      </a:r>
                    </a:p>
                    <a:p>
                      <a:pPr marL="457200" marR="0" lvl="0" indent="-3048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техническое задание 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руководство оператора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программа и методика испытаний 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текст программы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ссылка на репозиторий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проверка </a:t>
                      </a:r>
                      <a:r>
                        <a:rPr lang="ru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Пояснительной записки на Антиплагиат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b="1" u="sng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о</a:t>
                      </a:r>
                      <a:r>
                        <a:rPr lang="ru" sz="1200" b="1" u="sng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тзыв </a:t>
                      </a:r>
                      <a:r>
                        <a:rPr lang="ru" sz="1200" b="1" u="sng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руководителя с </a:t>
                      </a:r>
                      <a:r>
                        <a:rPr lang="ru" sz="1200" b="1" u="sng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оценкой</a:t>
                      </a: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endParaRPr lang="ru" sz="1200" b="1" i="0" u="sng" strike="noStrike" cap="none" dirty="0" smtClean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15240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None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Для командных проектов + доп. документация:</a:t>
                      </a:r>
                    </a:p>
                    <a:p>
                      <a:pPr marL="457200" marR="0" lvl="0" indent="-304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Общая Программа и методика испытаний </a:t>
                      </a:r>
                    </a:p>
                    <a:p>
                      <a:pPr marL="457200" marR="0" lvl="0" indent="-304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Общее Техническое задание </a:t>
                      </a:r>
                    </a:p>
                    <a:p>
                      <a:pPr marL="15240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None/>
                        <a:defRPr/>
                      </a:pPr>
                      <a:endParaRPr sz="1200" b="1" u="sng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rgbClr val="FFD745"/>
                      </a:solidFill>
                    </a:lnL>
                    <a:lnR w="19050" algn="ctr">
                      <a:solidFill>
                        <a:srgbClr val="FFD745"/>
                      </a:solidFill>
                    </a:lnR>
                    <a:lnT w="19050" algn="ctr">
                      <a:solidFill>
                        <a:srgbClr val="FFD745"/>
                      </a:solidFill>
                    </a:lnT>
                    <a:lnB w="19050" algn="ctr">
                      <a:solidFill>
                        <a:srgbClr val="FFD745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254">
                <a:tc>
                  <a:txBody>
                    <a:bodyPr/>
                    <a:lstStyle/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  <a:defRPr/>
                      </a:pPr>
                      <a:r>
                        <a:rPr lang="ru-RU" sz="1200" b="1" u="sng" dirty="0" smtClean="0"/>
                        <a:t>итоговый отчет</a:t>
                      </a: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</a:rPr>
                        <a:t>проверка Отчета на </a:t>
                      </a:r>
                      <a:r>
                        <a:rPr lang="ru-RU" sz="1200" dirty="0" err="1" smtClean="0">
                          <a:solidFill>
                            <a:schemeClr val="dk1"/>
                          </a:solidFill>
                        </a:rPr>
                        <a:t>Антиплагиат</a:t>
                      </a:r>
                      <a:endParaRPr lang="ru-RU" sz="12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  <a:defRPr/>
                      </a:pPr>
                      <a:r>
                        <a:rPr lang="ru-RU" sz="1200" b="1" u="sng" dirty="0" smtClean="0">
                          <a:solidFill>
                            <a:schemeClr val="dk1"/>
                          </a:solidFill>
                        </a:rPr>
                        <a:t>отзыв руководителя с оценкой</a:t>
                      </a: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  <a:defRPr/>
                      </a:pPr>
                      <a:r>
                        <a:rPr lang="ru-RU" sz="1200" b="0" u="none" dirty="0" smtClean="0">
                          <a:solidFill>
                            <a:schemeClr val="dk1"/>
                          </a:solidFill>
                        </a:rPr>
                        <a:t>ссылка</a:t>
                      </a:r>
                      <a:r>
                        <a:rPr lang="ru-RU" sz="1200" b="0" u="none" baseline="0" dirty="0" smtClean="0">
                          <a:solidFill>
                            <a:schemeClr val="dk1"/>
                          </a:solidFill>
                        </a:rPr>
                        <a:t> на исходный код (желательно)</a:t>
                      </a:r>
                      <a:endParaRPr lang="ru-RU" sz="1200" b="0" u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rgbClr val="FFD745"/>
                      </a:solidFill>
                    </a:lnL>
                    <a:lnR w="19050" algn="ctr">
                      <a:solidFill>
                        <a:srgbClr val="FFD745"/>
                      </a:solidFill>
                    </a:lnR>
                    <a:lnT w="19050" algn="ctr">
                      <a:solidFill>
                        <a:srgbClr val="FFD745"/>
                      </a:solidFill>
                    </a:lnT>
                    <a:lnB w="19050" algn="ctr">
                      <a:solidFill>
                        <a:srgbClr val="FFD745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rgbClr val="FFD745"/>
                      </a:solidFill>
                    </a:lnL>
                    <a:lnR w="19050" algn="ctr">
                      <a:solidFill>
                        <a:srgbClr val="FFD745"/>
                      </a:solidFill>
                    </a:lnR>
                    <a:lnT w="19050" algn="ctr">
                      <a:solidFill>
                        <a:srgbClr val="FFD745"/>
                      </a:solidFill>
                    </a:lnT>
                    <a:lnB w="19050" algn="ctr">
                      <a:solidFill>
                        <a:srgbClr val="FFD745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b="1" u="sng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итоговый отчет</a:t>
                      </a:r>
                      <a:r>
                        <a:rPr lang="ru" sz="1200" b="1" u="sng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 (индивидульный или групповой)</a:t>
                      </a:r>
                      <a:endParaRPr sz="1200" b="1" u="sng" dirty="0" smtClean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проверка Отчета на Антиплагиат</a:t>
                      </a:r>
                      <a:endParaRPr sz="1200" dirty="0" smtClean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b="1" u="sng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Отзыв руководителя с оценкой</a:t>
                      </a:r>
                      <a:endParaRPr sz="1200" b="1" u="sng" dirty="0" smtClean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457200" lvl="0" indent="-3048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  <a:defRPr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Исходный код, исполняемый файл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rgbClr val="FFD745"/>
                      </a:solidFill>
                    </a:lnL>
                    <a:lnR w="19050" algn="ctr">
                      <a:solidFill>
                        <a:srgbClr val="FFD745"/>
                      </a:solidFill>
                    </a:lnR>
                    <a:lnT w="19050" algn="ctr">
                      <a:solidFill>
                        <a:srgbClr val="FFD745"/>
                      </a:solidFill>
                    </a:lnT>
                    <a:lnB w="19050" algn="ctr">
                      <a:solidFill>
                        <a:srgbClr val="FFD745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0" name="Google Shape;220;g105d3c22278_0_82"/>
          <p:cNvSpPr txBox="1"/>
          <p:nvPr/>
        </p:nvSpPr>
        <p:spPr bwMode="auto">
          <a:xfrm>
            <a:off x="3866800" y="2571750"/>
            <a:ext cx="4353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200" b="1" dirty="0"/>
              <a:t>ПИ</a:t>
            </a:r>
            <a:endParaRPr sz="1200" b="1" dirty="0"/>
          </a:p>
        </p:txBody>
      </p:sp>
      <p:sp>
        <p:nvSpPr>
          <p:cNvPr id="221" name="Google Shape;221;g105d3c22278_0_82"/>
          <p:cNvSpPr txBox="1"/>
          <p:nvPr/>
        </p:nvSpPr>
        <p:spPr bwMode="auto">
          <a:xfrm>
            <a:off x="3582374" y="4106199"/>
            <a:ext cx="1066943" cy="68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200" b="1"/>
              <a:t> </a:t>
            </a:r>
            <a:r>
              <a:rPr lang="ru" sz="1100" b="1"/>
              <a:t>ПМИ</a:t>
            </a:r>
            <a:endParaRPr sz="11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100" b="1"/>
              <a:t> ПАД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100" b="1"/>
              <a:t>КНАД</a:t>
            </a:r>
            <a:endParaRPr sz="11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" name="Google Shape;176;ga20947f4bc_1_121"/>
          <p:cNvSpPr txBox="1"/>
          <p:nvPr/>
        </p:nvSpPr>
        <p:spPr bwMode="auto">
          <a:xfrm>
            <a:off x="551275" y="110650"/>
            <a:ext cx="6753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Курсовой проект 2 и 3 курс ПИ 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Особенности отчетности 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77" name="Google Shape;177;ga20947f4bc_1_121"/>
          <p:cNvCxnSpPr>
            <a:cxnSpLocks/>
            <a:endCxn id="178" idx="2"/>
          </p:cNvCxnSpPr>
          <p:nvPr/>
        </p:nvCxnSpPr>
        <p:spPr bwMode="auto">
          <a:xfrm>
            <a:off x="10" y="11478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ga20947f4bc_1_121"/>
          <p:cNvSpPr/>
          <p:nvPr/>
        </p:nvSpPr>
        <p:spPr bwMode="auto">
          <a:xfrm>
            <a:off x="6909909" y="10109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9" name="Google Shape;179;ga20947f4bc_1_121"/>
          <p:cNvSpPr txBox="1"/>
          <p:nvPr/>
        </p:nvSpPr>
        <p:spPr bwMode="auto">
          <a:xfrm>
            <a:off x="309008" y="1323767"/>
            <a:ext cx="8583472" cy="33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305908" lvl="0" indent="-305908">
              <a:lnSpc>
                <a:spcPct val="150000"/>
              </a:lnSpc>
              <a:buFont typeface="Arial"/>
              <a:buChar char="•"/>
              <a:defRPr/>
            </a:pPr>
            <a:r>
              <a:rPr lang="ru" sz="1600" b="0" i="0" u="none" strike="noStrike" cap="none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Разработка Программной </a:t>
            </a:r>
            <a:r>
              <a:rPr lang="ru" sz="1600" b="0" i="0" u="none" strike="noStrike" cap="none" spc="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документации </a:t>
            </a:r>
            <a:r>
              <a:rPr lang="ru" sz="1600" dirty="0">
                <a:latin typeface="Roboto"/>
                <a:ea typeface="Roboto"/>
                <a:cs typeface="Roboto"/>
              </a:rPr>
              <a:t>для прикладных проектов</a:t>
            </a:r>
            <a:r>
              <a:rPr lang="ru" sz="1600" b="0" i="0" u="none" strike="noStrike" cap="none" spc="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" sz="1600" b="1" i="0" u="none" strike="noStrike" cap="none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по ГОСТ 19 </a:t>
            </a:r>
            <a:r>
              <a:rPr lang="ru" sz="1600" b="1" i="0" u="none" strike="noStrike" cap="none" spc="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ЕСПД </a:t>
            </a:r>
            <a:r>
              <a:rPr lang="ru" sz="1600" i="0" u="none" strike="noStrike" cap="none" spc="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n-US" sz="1600" dirty="0">
                <a:latin typeface="Roboto"/>
                <a:ea typeface="Roboto"/>
                <a:cs typeface="Roboto"/>
                <a:hlinkClick r:id="rId2"/>
              </a:rPr>
              <a:t>https://disk.yandex.ru/i/-</a:t>
            </a:r>
            <a:r>
              <a:rPr lang="en-US" sz="1600" dirty="0" smtClean="0">
                <a:latin typeface="Roboto"/>
                <a:ea typeface="Roboto"/>
                <a:cs typeface="Roboto"/>
                <a:hlinkClick r:id="rId2"/>
              </a:rPr>
              <a:t>dzJGa3wx8YvmQ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 </a:t>
            </a:r>
            <a:endParaRPr sz="160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305908" lvl="0" indent="-305908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 dirty="0">
                <a:latin typeface="Roboto"/>
                <a:ea typeface="Roboto"/>
                <a:cs typeface="Roboto"/>
              </a:rPr>
              <a:t>Рекомендации по оформлению программных 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документов - </a:t>
            </a:r>
            <a:r>
              <a:rPr lang="en-US" sz="1600" dirty="0">
                <a:latin typeface="Roboto"/>
                <a:ea typeface="Roboto"/>
                <a:cs typeface="Roboto"/>
                <a:hlinkClick r:id="rId3"/>
              </a:rPr>
              <a:t>https://</a:t>
            </a:r>
            <a:r>
              <a:rPr lang="en-US" sz="1600" dirty="0" smtClean="0">
                <a:latin typeface="Roboto"/>
                <a:ea typeface="Roboto"/>
                <a:cs typeface="Roboto"/>
                <a:hlinkClick r:id="rId3"/>
              </a:rPr>
              <a:t>disk.yandex.ru/i/nSYY2z8AmpB68w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 </a:t>
            </a:r>
          </a:p>
          <a:p>
            <a:pPr marL="305908" lvl="0" indent="-305908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 dirty="0">
                <a:latin typeface="Roboto"/>
                <a:ea typeface="Roboto"/>
                <a:cs typeface="Roboto"/>
              </a:rPr>
              <a:t>ГОСТ по оформлению Отчета 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для исследовательского проекта - </a:t>
            </a:r>
            <a:r>
              <a:rPr lang="en-US" sz="1600" dirty="0">
                <a:latin typeface="Roboto"/>
                <a:ea typeface="Roboto"/>
                <a:cs typeface="Roboto"/>
                <a:hlinkClick r:id="rId4"/>
              </a:rPr>
              <a:t>https://</a:t>
            </a:r>
            <a:r>
              <a:rPr lang="en-US" sz="1600" dirty="0" smtClean="0">
                <a:latin typeface="Roboto"/>
                <a:ea typeface="Roboto"/>
                <a:cs typeface="Roboto"/>
                <a:hlinkClick r:id="rId4"/>
              </a:rPr>
              <a:t>disk.yandex.ru/i/xrfQ0I54pVdySw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 </a:t>
            </a:r>
          </a:p>
          <a:p>
            <a:pPr marL="305908" lvl="0" indent="-305908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УДК можно проверить здесь - </a:t>
            </a:r>
            <a:r>
              <a:rPr lang="en-US" sz="1600" dirty="0">
                <a:latin typeface="Roboto"/>
                <a:ea typeface="Roboto"/>
                <a:cs typeface="Roboto"/>
                <a:hlinkClick r:id="rId5"/>
              </a:rPr>
              <a:t>https://</a:t>
            </a:r>
            <a:r>
              <a:rPr lang="en-US" sz="1600" dirty="0" smtClean="0">
                <a:latin typeface="Roboto"/>
                <a:ea typeface="Roboto"/>
                <a:cs typeface="Roboto"/>
                <a:hlinkClick r:id="rId5"/>
              </a:rPr>
              <a:t>udcsummary.info/php/index.php?lang=ru</a:t>
            </a:r>
            <a:endParaRPr lang="ru-RU" sz="1600" dirty="0" smtClean="0">
              <a:latin typeface="Roboto"/>
              <a:ea typeface="Roboto"/>
              <a:cs typeface="Roboto"/>
            </a:endParaRPr>
          </a:p>
          <a:p>
            <a:pPr marL="305908" lvl="0" indent="-305908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 b="1" dirty="0" smtClean="0">
                <a:latin typeface="Roboto"/>
                <a:ea typeface="Roboto"/>
                <a:cs typeface="Roboto"/>
              </a:rPr>
              <a:t>В командном проекте все документы кроме общих пишутся участниками проекта </a:t>
            </a:r>
            <a:r>
              <a:rPr lang="ru-RU" sz="1600" b="1" u="sng" dirty="0" smtClean="0">
                <a:latin typeface="Roboto"/>
                <a:ea typeface="Roboto"/>
                <a:cs typeface="Roboto"/>
              </a:rPr>
              <a:t>индивидуально</a:t>
            </a:r>
            <a:r>
              <a:rPr lang="ru-RU" sz="1600" b="1" dirty="0" smtClean="0">
                <a:latin typeface="Roboto"/>
                <a:ea typeface="Roboto"/>
                <a:cs typeface="Roboto"/>
              </a:rPr>
              <a:t>, на свою часть работы</a:t>
            </a:r>
            <a:endParaRPr sz="16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80" name="Google Shape;180;ga20947f4bc_1_121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a20947f4bc_1_121"/>
          <p:cNvSpPr txBox="1">
            <a:spLocks noGrp="1"/>
          </p:cNvSpPr>
          <p:nvPr>
            <p:ph type="sldNum" idx="12"/>
          </p:nvPr>
        </p:nvSpPr>
        <p:spPr bwMode="auto">
          <a:xfrm>
            <a:off x="8595308" y="46603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fld id="{00000000-1234-1234-1234-123412341234}" type="slidenum">
              <a:rPr lang="ru" b="1"/>
              <a:t>16</a:t>
            </a:fld>
            <a:endParaRPr b="1"/>
          </a:p>
        </p:txBody>
      </p:sp>
    </p:spTree>
    <p:extLst>
      <p:ext uri="{BB962C8B-B14F-4D97-AF65-F5344CB8AC3E}">
        <p14:creationId xmlns:p14="http://schemas.microsoft.com/office/powerpoint/2010/main" val="452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Google Shape;226;ga20947f4bc_1_121"/>
          <p:cNvSpPr txBox="1"/>
          <p:nvPr/>
        </p:nvSpPr>
        <p:spPr bwMode="auto">
          <a:xfrm>
            <a:off x="551275" y="110650"/>
            <a:ext cx="6753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Курсовой проект 2 и 3 курс ПИ 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Особенности о</a:t>
            </a:r>
            <a:r>
              <a:rPr lang="ru" sz="3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тчетност</a:t>
            </a:r>
            <a:r>
              <a:rPr lang="ru" sz="30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и</a:t>
            </a:r>
            <a:r>
              <a:rPr lang="ru" sz="3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27" name="Google Shape;227;ga20947f4bc_1_121"/>
          <p:cNvCxnSpPr>
            <a:cxnSpLocks/>
            <a:endCxn id="228" idx="2"/>
          </p:cNvCxnSpPr>
          <p:nvPr/>
        </p:nvCxnSpPr>
        <p:spPr bwMode="auto">
          <a:xfrm>
            <a:off x="10" y="11478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ga20947f4bc_1_121"/>
          <p:cNvSpPr/>
          <p:nvPr/>
        </p:nvSpPr>
        <p:spPr bwMode="auto">
          <a:xfrm>
            <a:off x="6909909" y="10109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9" name="Google Shape;229;ga20947f4bc_1_121"/>
          <p:cNvSpPr txBox="1"/>
          <p:nvPr/>
        </p:nvSpPr>
        <p:spPr bwMode="auto">
          <a:xfrm>
            <a:off x="449399" y="1284849"/>
            <a:ext cx="8286300" cy="359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lvl="0">
              <a:buSzPts val="1600"/>
              <a:defRPr/>
            </a:pPr>
            <a:r>
              <a:rPr lang="ru-RU" sz="1800" b="1" dirty="0" smtClean="0">
                <a:solidFill>
                  <a:srgbClr val="CC0000"/>
                </a:solidFill>
                <a:latin typeface="Roboto"/>
                <a:ea typeface="Roboto"/>
                <a:cs typeface="Roboto"/>
              </a:rPr>
              <a:t>Особенности </a:t>
            </a:r>
            <a:r>
              <a:rPr lang="ru-RU" sz="1800" b="1" dirty="0">
                <a:solidFill>
                  <a:srgbClr val="CC0000"/>
                </a:solidFill>
                <a:latin typeface="Roboto"/>
                <a:ea typeface="Roboto"/>
                <a:cs typeface="Roboto"/>
              </a:rPr>
              <a:t>документации для </a:t>
            </a:r>
            <a:r>
              <a:rPr lang="ru-RU" sz="1800" b="1" u="sng" dirty="0">
                <a:solidFill>
                  <a:srgbClr val="CC0000"/>
                </a:solidFill>
                <a:latin typeface="Roboto"/>
                <a:ea typeface="Roboto"/>
                <a:cs typeface="Roboto"/>
              </a:rPr>
              <a:t>командных проектов</a:t>
            </a:r>
          </a:p>
          <a:p>
            <a:pPr lvl="0">
              <a:spcBef>
                <a:spcPts val="1000"/>
              </a:spcBef>
              <a:defRPr/>
            </a:pP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Пояснительная записка и другие индивидуальные документы пишутся каждым студентом </a:t>
            </a:r>
            <a:r>
              <a:rPr lang="ru-RU" sz="16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индивидуально на свою часть системы.</a:t>
            </a:r>
          </a:p>
          <a:p>
            <a:pPr lvl="0">
              <a:spcBef>
                <a:spcPts val="1000"/>
              </a:spcBef>
              <a:defRPr/>
            </a:pPr>
            <a:endParaRPr lang="ru-RU" sz="1600" b="1" dirty="0" smtClean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lvl="0">
              <a:spcBef>
                <a:spcPts val="1000"/>
              </a:spcBef>
              <a:defRPr/>
            </a:pPr>
            <a:r>
              <a:rPr lang="ru-RU" sz="16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 </a:t>
            </a:r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единому комплекту документации для всех студентов ПИ прикладываются еще 2 документа:</a:t>
            </a:r>
            <a:endParaRPr lang="ru-RU" dirty="0"/>
          </a:p>
          <a:p>
            <a:pPr marL="914400" lvl="1" indent="-330200">
              <a:buClr>
                <a:schemeClr val="dk1"/>
              </a:buClr>
              <a:buSzPts val="1600"/>
              <a:buFont typeface="Roboto"/>
              <a:buChar char="○"/>
              <a:defRPr/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Техническое задание </a:t>
            </a:r>
            <a:r>
              <a:rPr lang="ru-RU" sz="1600" b="1" u="sng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одно</a:t>
            </a: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на всю </a:t>
            </a: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систему (</a:t>
            </a: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в разделе “Стадии и этапы разработки”</a:t>
            </a:r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указывают ответственных за выполнение этапа</a:t>
            </a: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. Каждый член команды разрабатывает комплект документации на свою часть </a:t>
            </a: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проекта</a:t>
            </a: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)</a:t>
            </a:r>
          </a:p>
          <a:p>
            <a:pPr marL="914400" lvl="1" indent="-330200">
              <a:buClr>
                <a:schemeClr val="dk1"/>
              </a:buClr>
              <a:buSzPts val="1600"/>
              <a:buFont typeface="Roboto"/>
              <a:buChar char="○"/>
              <a:defRPr/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Программа и методика испытаний </a:t>
            </a:r>
            <a:r>
              <a:rPr lang="ru-RU" sz="1600" b="1" u="sng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одна</a:t>
            </a: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на всю </a:t>
            </a: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систему</a:t>
            </a:r>
          </a:p>
        </p:txBody>
      </p:sp>
      <p:pic>
        <p:nvPicPr>
          <p:cNvPr id="230" name="Google Shape;230;ga20947f4bc_1_12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77" name="Google Shape;177;ga20947f4bc_1_121"/>
          <p:cNvCxnSpPr>
            <a:cxnSpLocks/>
            <a:endCxn id="178" idx="2"/>
          </p:cNvCxnSpPr>
          <p:nvPr/>
        </p:nvCxnSpPr>
        <p:spPr bwMode="auto">
          <a:xfrm>
            <a:off x="0" y="847691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ga20947f4bc_1_121"/>
          <p:cNvSpPr/>
          <p:nvPr/>
        </p:nvSpPr>
        <p:spPr bwMode="auto">
          <a:xfrm>
            <a:off x="6909899" y="710741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9" name="Google Shape;179;ga20947f4bc_1_121"/>
          <p:cNvSpPr txBox="1"/>
          <p:nvPr/>
        </p:nvSpPr>
        <p:spPr bwMode="auto">
          <a:xfrm>
            <a:off x="356819" y="983468"/>
            <a:ext cx="8286300" cy="396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ru-RU" sz="1600" i="1" u="sng" dirty="0"/>
              <a:t>Исследовательский проект</a:t>
            </a:r>
            <a:endParaRPr sz="1100" dirty="0"/>
          </a:p>
          <a:p>
            <a:pPr>
              <a:defRPr/>
            </a:pPr>
            <a:r>
              <a:rPr lang="ru-RU" sz="1600" dirty="0"/>
              <a:t>Результатом идеального исследовательского проекта является:</a:t>
            </a:r>
            <a:endParaRPr sz="1100" dirty="0"/>
          </a:p>
          <a:p>
            <a:pPr marL="342900" indent="-342900">
              <a:buFont typeface="Arial"/>
              <a:buChar char="•"/>
              <a:defRPr/>
            </a:pPr>
            <a:r>
              <a:rPr lang="ru-RU" sz="1600" dirty="0"/>
              <a:t>Статья</a:t>
            </a:r>
            <a:endParaRPr sz="1100" dirty="0"/>
          </a:p>
          <a:p>
            <a:pPr marL="342900" indent="-342900">
              <a:buFont typeface="Arial"/>
              <a:buChar char="•"/>
              <a:defRPr/>
            </a:pPr>
            <a:r>
              <a:rPr lang="ru-RU" sz="1600" dirty="0"/>
              <a:t>Доклад на конференции/научном семинаре</a:t>
            </a:r>
            <a:endParaRPr sz="11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600" i="1" u="sng" dirty="0"/>
              <a:t>Программный проект</a:t>
            </a:r>
            <a:endParaRPr sz="1100" dirty="0"/>
          </a:p>
          <a:p>
            <a:pPr>
              <a:defRPr/>
            </a:pPr>
            <a:r>
              <a:rPr lang="ru-RU" sz="1600" dirty="0"/>
              <a:t>Важно показать внедрение готового продукта (нелокальный доступ)</a:t>
            </a:r>
            <a:endParaRPr dirty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180" name="Google Shape;180;ga20947f4bc_1_12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174366" y="4646783"/>
            <a:ext cx="2013299" cy="5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6;ga20947f4bc_1_121"/>
          <p:cNvSpPr txBox="1"/>
          <p:nvPr/>
        </p:nvSpPr>
        <p:spPr bwMode="auto">
          <a:xfrm>
            <a:off x="35496" y="0"/>
            <a:ext cx="9036495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24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Курсовой </a:t>
            </a:r>
            <a:r>
              <a:rPr lang="ru" sz="24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проект. 2 и 3 курс ПМИ, ПАД, КНАД.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Особенности отчетности</a:t>
            </a:r>
            <a:endParaRPr sz="24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67658" y="3075806"/>
            <a:ext cx="7917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dirty="0"/>
              <a:t>Методические рекомендации по написанию отчета:</a:t>
            </a:r>
            <a:br>
              <a:rPr lang="ru-RU" sz="1600" dirty="0"/>
            </a:br>
            <a:r>
              <a:rPr lang="ru-RU" sz="1600" dirty="0"/>
              <a:t>2 курс – </a:t>
            </a:r>
            <a:r>
              <a:rPr lang="en-US" sz="800" u="sng" dirty="0">
                <a:hlinkClick r:id="rId3" tooltip="https://docs.google.com/document/d/1Mjhw5jVO1bv-XD1PrSyE2nhg8F-z1W9b/edit?usp=sharing&amp;ouid=103183002381028326487&amp;rtpof=true&amp;sd=true"/>
              </a:rPr>
              <a:t>https://docs.google.com/document/d/1Mjhw5jVO1bv-XD1PrSyE2nhg8F-z1W9b/edit?usp=sharing&amp;ouid=103183002381028326487&amp;rtpof=true&amp;sd=true</a:t>
            </a:r>
            <a:r>
              <a:rPr lang="ru-RU" sz="800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/>
              <a:t>3 курс – </a:t>
            </a:r>
            <a:r>
              <a:rPr lang="en-US" sz="800" u="sng" dirty="0">
                <a:hlinkClick r:id="rId4" tooltip="https://docs.google.com/document/d/1VqE7DBrz05MeDFhKBiH-w_uPGcipqBBVVSd4IXWHiQU/edit"/>
              </a:rPr>
              <a:t>https://docs.google.com/document/d/1VqE7DBrz05MeDFhKBiH-w_uPGcipqBBVVSd4IXWHiQU/edit</a:t>
            </a:r>
            <a:r>
              <a:rPr lang="ru-RU" sz="8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4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" name="Google Shape;246;g10a22f7fca6_0_54"/>
          <p:cNvSpPr txBox="1"/>
          <p:nvPr/>
        </p:nvSpPr>
        <p:spPr bwMode="auto">
          <a:xfrm>
            <a:off x="127300" y="136950"/>
            <a:ext cx="8067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Защита близко (апрель - июнь </a:t>
            </a:r>
            <a:r>
              <a:rPr lang="ru" sz="30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2024)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47" name="Google Shape;247;g10a22f7fca6_0_54"/>
          <p:cNvCxnSpPr>
            <a:cxnSpLocks/>
          </p:cNvCxnSpPr>
          <p:nvPr/>
        </p:nvCxnSpPr>
        <p:spPr bwMode="auto">
          <a:xfrm>
            <a:off x="10" y="7919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g10a22f7fca6_0_54"/>
          <p:cNvSpPr/>
          <p:nvPr/>
        </p:nvSpPr>
        <p:spPr bwMode="auto">
          <a:xfrm>
            <a:off x="6909909" y="65499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9" name="Google Shape;249;g10a22f7fca6_0_54"/>
          <p:cNvSpPr txBox="1"/>
          <p:nvPr/>
        </p:nvSpPr>
        <p:spPr bwMode="auto">
          <a:xfrm>
            <a:off x="179512" y="925710"/>
            <a:ext cx="86808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sz="1600" b="1" i="0" u="none" strike="noStrike" cap="none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Допустимый</a:t>
            </a:r>
            <a:r>
              <a:rPr sz="16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sz="1600" b="1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процент</a:t>
            </a:r>
            <a:r>
              <a:rPr sz="16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sz="1600" b="1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заимствований</a:t>
            </a:r>
            <a:r>
              <a:rPr sz="16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:</a:t>
            </a:r>
            <a:endParaRPr dirty="0"/>
          </a:p>
          <a:p>
            <a:pPr marL="0" lvl="0" indent="0" algn="l">
              <a:lnSpc>
                <a:spcPct val="114999"/>
              </a:lnSpc>
              <a:spcBef>
                <a:spcPts val="1199"/>
              </a:spcBef>
              <a:spcAft>
                <a:spcPts val="0"/>
              </a:spcAft>
              <a:buNone/>
              <a:defRPr/>
            </a:pPr>
            <a:r>
              <a:rPr sz="1600" b="0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Для</a:t>
            </a:r>
            <a:r>
              <a:rPr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sz="1600" b="0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исследовательского</a:t>
            </a:r>
            <a:r>
              <a:rPr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sz="1600" b="0" i="0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проекта</a:t>
            </a:r>
            <a:r>
              <a:rPr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- </a:t>
            </a:r>
            <a:r>
              <a:rPr sz="16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</a:t>
            </a:r>
            <a:r>
              <a:rPr sz="16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%</a:t>
            </a:r>
            <a:endParaRPr lang="ru-RU" sz="1600" b="1" i="0" u="none" strike="noStrike" cap="none" dirty="0" smtClean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14999"/>
              </a:lnSpc>
              <a:spcBef>
                <a:spcPts val="1199"/>
              </a:spcBef>
              <a:defRPr/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Для программного проекта ПМИ, ПАД, КНАД - </a:t>
            </a:r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20% 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lnSpc>
                <a:spcPct val="114999"/>
              </a:lnSpc>
              <a:spcBef>
                <a:spcPts val="1199"/>
              </a:spcBef>
              <a:spcAft>
                <a:spcPts val="0"/>
              </a:spcAft>
              <a:buNone/>
              <a:defRPr/>
            </a:pPr>
            <a:r>
              <a:rPr lang="en-US" sz="1600" b="0" i="0" u="none" strike="noStrike" cap="none" spc="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Для</a:t>
            </a:r>
            <a:r>
              <a:rPr lang="en-US" sz="1600" b="0" i="0" u="none" strike="noStrike" cap="none" spc="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i="0" u="none" strike="noStrike" cap="none" spc="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программного</a:t>
            </a:r>
            <a:r>
              <a:rPr lang="en-US" sz="1600" b="0" i="0" u="none" strike="noStrike" cap="none" spc="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i="0" u="none" strike="noStrike" cap="none" spc="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проекта</a:t>
            </a:r>
            <a:r>
              <a:rPr lang="ru-RU" sz="1600" b="0" i="0" u="none" strike="noStrike" cap="none" spc="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ПИ</a:t>
            </a:r>
            <a:r>
              <a:rPr sz="16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 </a:t>
            </a:r>
            <a:r>
              <a:rPr sz="16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40% </a:t>
            </a:r>
            <a:endParaRPr dirty="0"/>
          </a:p>
          <a:p>
            <a:pPr marL="0" lvl="0" indent="0" algn="l">
              <a:lnSpc>
                <a:spcPct val="114999"/>
              </a:lnSpc>
              <a:spcBef>
                <a:spcPts val="1199"/>
              </a:spcBef>
              <a:spcAft>
                <a:spcPts val="0"/>
              </a:spcAft>
              <a:buNone/>
              <a:defRPr/>
            </a:pPr>
            <a:endParaRPr sz="1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dirty="0" smtClean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6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50" name="Google Shape;250;g10a22f7fca6_0_5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0a22f7fca6_0_54"/>
          <p:cNvSpPr txBox="1"/>
          <p:nvPr/>
        </p:nvSpPr>
        <p:spPr bwMode="auto">
          <a:xfrm>
            <a:off x="617026" y="3363838"/>
            <a:ext cx="290908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 b="1" dirty="0">
                <a:solidFill>
                  <a:srgbClr val="FFD745"/>
                </a:solidFill>
              </a:rPr>
              <a:t>!</a:t>
            </a:r>
            <a:endParaRPr sz="3200" b="1" dirty="0">
              <a:solidFill>
                <a:srgbClr val="FFD74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97075" y="3040490"/>
            <a:ext cx="72456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Roboto"/>
              </a:rPr>
              <a:t>Цитирование и </a:t>
            </a:r>
            <a:r>
              <a:rPr lang="ru-RU" dirty="0" err="1">
                <a:latin typeface="Roboto"/>
              </a:rPr>
              <a:t>самоцитирование</a:t>
            </a:r>
            <a:r>
              <a:rPr lang="ru-RU" dirty="0">
                <a:latin typeface="Roboto"/>
              </a:rPr>
              <a:t> не являются плагиатом</a:t>
            </a:r>
            <a:endParaRPr dirty="0"/>
          </a:p>
          <a:p>
            <a:pPr>
              <a:defRPr/>
            </a:pPr>
            <a:endParaRPr lang="ru-RU" dirty="0">
              <a:latin typeface="Roboto"/>
            </a:endParaRPr>
          </a:p>
          <a:p>
            <a:pPr>
              <a:defRPr/>
            </a:pPr>
            <a:r>
              <a:rPr lang="ru-RU" dirty="0">
                <a:latin typeface="Roboto"/>
              </a:rPr>
              <a:t>Если процент заимствований в Отчете превышает допустимые значения и руководитель проекта рекомендует допустить студента к защите, то он описывает причины высокой доли плагиата (например, публикация студентом результатов в журнале или на конференции) в отзыве в специально отведённом для этого разделе. Окончательное решение о допуске студента к защите принимает академический руководитель.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7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" name="Google Shape;363;ga20947f4bc_1_304"/>
          <p:cNvSpPr txBox="1"/>
          <p:nvPr/>
        </p:nvSpPr>
        <p:spPr bwMode="auto">
          <a:xfrm>
            <a:off x="551275" y="110650"/>
            <a:ext cx="6753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ru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Контактная информация 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cxnSp>
        <p:nvCxnSpPr>
          <p:cNvPr id="364" name="Google Shape;364;ga20947f4bc_1_304"/>
          <p:cNvCxnSpPr>
            <a:cxnSpLocks/>
          </p:cNvCxnSpPr>
          <p:nvPr/>
        </p:nvCxnSpPr>
        <p:spPr bwMode="auto">
          <a:xfrm>
            <a:off x="0" y="801263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ga20947f4bc_1_304"/>
          <p:cNvSpPr/>
          <p:nvPr/>
        </p:nvSpPr>
        <p:spPr bwMode="auto">
          <a:xfrm>
            <a:off x="6909900" y="664314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6" name="Google Shape;366;ga20947f4bc_1_304"/>
          <p:cNvSpPr txBox="1"/>
          <p:nvPr/>
        </p:nvSpPr>
        <p:spPr bwMode="auto">
          <a:xfrm>
            <a:off x="2804194" y="971834"/>
            <a:ext cx="4864150" cy="3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Руководитель ЦППРиП: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Карпова Ольга Владимировна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buSzPts val="1600"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Arial"/>
                <a:cs typeface="Arial"/>
              </a:rPr>
              <a:t>okarpova@hse.ru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)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каб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.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S916</a:t>
            </a:r>
            <a:r>
              <a:rPr lang="ru-RU" sz="1600" dirty="0">
                <a:latin typeface="Roboto"/>
                <a:ea typeface="Roboto"/>
                <a:cs typeface="Roboto"/>
              </a:rPr>
              <a:t>, </a:t>
            </a:r>
            <a:r>
              <a:rPr lang="ru-RU" dirty="0" err="1">
                <a:latin typeface="Roboto"/>
                <a:ea typeface="Roboto"/>
                <a:cs typeface="Roboto"/>
              </a:rPr>
              <a:t>тг</a:t>
            </a:r>
            <a:r>
              <a:rPr lang="ru-RU" dirty="0"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latin typeface="Roboto"/>
                <a:ea typeface="Roboto"/>
                <a:cs typeface="Roboto"/>
              </a:rPr>
              <a:t>@</a:t>
            </a:r>
            <a:r>
              <a:rPr lang="en-US" dirty="0" err="1" smtClean="0">
                <a:latin typeface="Roboto"/>
                <a:ea typeface="Roboto"/>
                <a:cs typeface="Roboto"/>
              </a:rPr>
              <a:t>Olga_Karpova_HSE</a:t>
            </a:r>
            <a:endParaRPr lang="en-US" dirty="0" smtClean="0">
              <a:latin typeface="Roboto"/>
              <a:ea typeface="Roboto"/>
              <a:cs typeface="Roboto"/>
            </a:endParaRPr>
          </a:p>
          <a:p>
            <a:pPr>
              <a:buSzPts val="1600"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Заместитель руководителя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ЦППРиП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Староверова Полина Викторовна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</a:t>
            </a:r>
            <a:r>
              <a:rPr kumimoji="0" lang="en-US" sz="1600" b="0" i="0" u="sng" strike="noStrike" kern="0" cap="none" spc="0" normalizeH="0" baseline="0" noProof="0" dirty="0" err="1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pstaroverova</a:t>
            </a:r>
            <a:r>
              <a:rPr kumimoji="0" lang="ru" sz="1600" b="0" i="0" u="sng" strike="noStrike" kern="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@hse.ru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)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каб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.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T906,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lang="ru-RU" sz="1600" dirty="0" err="1" smtClean="0">
                <a:latin typeface="Roboto"/>
                <a:ea typeface="Roboto"/>
                <a:cs typeface="Roboto"/>
              </a:rPr>
              <a:t>тг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 </a:t>
            </a:r>
            <a:r>
              <a:rPr lang="en-US" sz="1600" dirty="0" smtClean="0">
                <a:latin typeface="Roboto"/>
                <a:ea typeface="Roboto"/>
                <a:cs typeface="Roboto"/>
              </a:rPr>
              <a:t>@polika404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Администрато</a:t>
            </a: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р ЦППРиП: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Нархова Анна Сергеевна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buSzPts val="1600"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</a:t>
            </a:r>
            <a:r>
              <a:rPr kumimoji="0" lang="en-US" sz="16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hlinkClick r:id="rId2" tooltip="mailto:anarkhova@hse.ru"/>
              </a:rPr>
              <a:t>anarkho</a:t>
            </a:r>
            <a:r>
              <a:rPr kumimoji="0" lang="ru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hlinkClick r:id="rId2" tooltip="mailto:anarkhova@hse.ru"/>
              </a:rPr>
              <a:t>va@hse.ru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)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каб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.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T906,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lang="ru-RU" dirty="0" err="1">
                <a:latin typeface="Roboto"/>
                <a:ea typeface="Roboto"/>
                <a:cs typeface="Roboto"/>
              </a:rPr>
              <a:t>тг</a:t>
            </a:r>
            <a:r>
              <a:rPr lang="ru-RU" dirty="0">
                <a:latin typeface="Roboto"/>
                <a:ea typeface="Roboto"/>
                <a:cs typeface="Roboto"/>
              </a:rPr>
              <a:t> </a:t>
            </a:r>
            <a:r>
              <a:rPr lang="ru-RU" dirty="0" smtClean="0">
                <a:latin typeface="Roboto"/>
                <a:ea typeface="Roboto"/>
                <a:cs typeface="Roboto"/>
              </a:rPr>
              <a:t>@</a:t>
            </a:r>
            <a:r>
              <a:rPr lang="en-US" dirty="0" err="1" smtClean="0">
                <a:latin typeface="Roboto"/>
                <a:ea typeface="Roboto"/>
                <a:cs typeface="Roboto"/>
              </a:rPr>
              <a:t>nannien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Общая почта ЦППР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: </a:t>
            </a:r>
            <a:r>
              <a:rPr kumimoji="0" lang="ru" sz="1600" b="0" i="0" u="sng" strike="noStrike" kern="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hlinkClick r:id="rId3" tooltip="mailto:cppr.cs@hse.ru"/>
              </a:rPr>
              <a:t>cppr.cs@hse.ru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367" name="Google Shape;367;ga20947f4bc_1_30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25"/>
          <p:cNvPicPr>
            <a:picLocks noChangeAspect="1"/>
          </p:cNvPicPr>
          <p:nvPr/>
        </p:nvPicPr>
        <p:blipFill>
          <a:blip r:embed="rId5"/>
          <a:srcRect l="10080" t="10964" r="35434" b="46457"/>
          <a:stretch/>
        </p:blipFill>
        <p:spPr bwMode="auto">
          <a:xfrm>
            <a:off x="1225419" y="2226611"/>
            <a:ext cx="1092172" cy="10921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23877" y="3549369"/>
            <a:ext cx="1090619" cy="958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23877" y="1059582"/>
            <a:ext cx="1090619" cy="10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" name="Google Shape;246;g10a22f7fca6_0_54"/>
          <p:cNvSpPr txBox="1"/>
          <p:nvPr/>
        </p:nvSpPr>
        <p:spPr bwMode="auto">
          <a:xfrm>
            <a:off x="127300" y="136950"/>
            <a:ext cx="8067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Примерный график защит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47" name="Google Shape;247;g10a22f7fca6_0_54"/>
          <p:cNvCxnSpPr>
            <a:cxnSpLocks/>
          </p:cNvCxnSpPr>
          <p:nvPr/>
        </p:nvCxnSpPr>
        <p:spPr bwMode="auto">
          <a:xfrm>
            <a:off x="10" y="7919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g10a22f7fca6_0_54"/>
          <p:cNvSpPr/>
          <p:nvPr/>
        </p:nvSpPr>
        <p:spPr bwMode="auto">
          <a:xfrm>
            <a:off x="6909909" y="65499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0" name="Google Shape;250;g10a22f7fca6_0_5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0a22f7fca6_0_54"/>
          <p:cNvSpPr txBox="1"/>
          <p:nvPr/>
        </p:nvSpPr>
        <p:spPr bwMode="auto">
          <a:xfrm>
            <a:off x="748052" y="2427734"/>
            <a:ext cx="290908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 b="1" dirty="0">
                <a:solidFill>
                  <a:srgbClr val="FFD745"/>
                </a:solidFill>
              </a:rPr>
              <a:t>!</a:t>
            </a:r>
            <a:endParaRPr sz="3200" b="1" dirty="0">
              <a:solidFill>
                <a:srgbClr val="FFD745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49653"/>
              </p:ext>
            </p:extLst>
          </p:nvPr>
        </p:nvGraphicFramePr>
        <p:xfrm>
          <a:off x="762480" y="1174350"/>
          <a:ext cx="7344815" cy="741680"/>
        </p:xfrm>
        <a:graphic>
          <a:graphicData uri="http://schemas.openxmlformats.org/drawingml/2006/table">
            <a:tbl>
              <a:tblPr firstRow="1" bandRow="1">
                <a:tableStyleId>{808ABFCF-7B19-58EB-F03E-B74C2DF492FE}</a:tableStyleId>
              </a:tblPr>
              <a:tblGrid>
                <a:gridCol w="1468963">
                  <a:extLst>
                    <a:ext uri="{9D8B030D-6E8A-4147-A177-3AD203B41FA5}">
                      <a16:colId xmlns:a16="http://schemas.microsoft.com/office/drawing/2014/main" val="3926226988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4117508643"/>
                    </a:ext>
                  </a:extLst>
                </a:gridCol>
                <a:gridCol w="1303642">
                  <a:extLst>
                    <a:ext uri="{9D8B030D-6E8A-4147-A177-3AD203B41FA5}">
                      <a16:colId xmlns:a16="http://schemas.microsoft.com/office/drawing/2014/main" val="326341402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01011658"/>
                    </a:ext>
                  </a:extLst>
                </a:gridCol>
                <a:gridCol w="1663087">
                  <a:extLst>
                    <a:ext uri="{9D8B030D-6E8A-4147-A177-3AD203B41FA5}">
                      <a16:colId xmlns:a16="http://schemas.microsoft.com/office/drawing/2014/main" val="770563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курс 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курс</a:t>
                      </a:r>
                      <a:r>
                        <a:rPr lang="ru-RU" baseline="0" dirty="0" smtClean="0"/>
                        <a:t> 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курс ПМИ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курс КНАД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курс</a:t>
                      </a:r>
                      <a:r>
                        <a:rPr lang="ru-RU" baseline="0" dirty="0" smtClean="0"/>
                        <a:t> ПАД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95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май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июнь 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78575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1115616" y="2571750"/>
            <a:ext cx="72456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>
                <a:latin typeface="Roboto"/>
              </a:rPr>
              <a:t>Дедлайны</a:t>
            </a:r>
            <a:r>
              <a:rPr lang="ru-RU" b="1" dirty="0">
                <a:latin typeface="Roboto"/>
              </a:rPr>
              <a:t> перед защитами будут такие:</a:t>
            </a:r>
          </a:p>
          <a:p>
            <a:pPr>
              <a:defRPr/>
            </a:pPr>
            <a:endParaRPr lang="ru-RU" dirty="0">
              <a:latin typeface="Roboto"/>
            </a:endParaRPr>
          </a:p>
          <a:p>
            <a:pPr>
              <a:defRPr/>
            </a:pPr>
            <a:r>
              <a:rPr lang="ru-RU" dirty="0">
                <a:latin typeface="Roboto"/>
              </a:rPr>
              <a:t>- За 14 календарных дней до первой даты защиты на курсе студенты загружают всю </a:t>
            </a:r>
            <a:r>
              <a:rPr lang="ru-RU" dirty="0" smtClean="0">
                <a:latin typeface="Roboto"/>
              </a:rPr>
              <a:t>итоговую документацию </a:t>
            </a:r>
            <a:r>
              <a:rPr lang="ru-RU" dirty="0">
                <a:latin typeface="Roboto"/>
              </a:rPr>
              <a:t>по проекту в систему и направляют руководителю</a:t>
            </a:r>
          </a:p>
          <a:p>
            <a:pPr>
              <a:defRPr/>
            </a:pPr>
            <a:r>
              <a:rPr lang="ru-RU" dirty="0">
                <a:latin typeface="Roboto"/>
              </a:rPr>
              <a:t>- За 6 календарных дней до первой даты защиты на курсе - руководители направляют отзывы нам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6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9" name="Google Shape;259;gab00798894_0_263"/>
          <p:cNvSpPr txBox="1"/>
          <p:nvPr/>
        </p:nvSpPr>
        <p:spPr bwMode="auto">
          <a:xfrm>
            <a:off x="149625" y="89250"/>
            <a:ext cx="8067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Коротко о главном</a:t>
            </a:r>
            <a:endParaRPr sz="30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60" name="Google Shape;260;gab00798894_0_263"/>
          <p:cNvCxnSpPr>
            <a:cxnSpLocks/>
          </p:cNvCxnSpPr>
          <p:nvPr/>
        </p:nvCxnSpPr>
        <p:spPr bwMode="auto">
          <a:xfrm>
            <a:off x="10" y="7448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gab00798894_0_263"/>
          <p:cNvSpPr/>
          <p:nvPr/>
        </p:nvSpPr>
        <p:spPr bwMode="auto">
          <a:xfrm>
            <a:off x="6985260" y="6079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2" name="Google Shape;262;gab00798894_0_263"/>
          <p:cNvSpPr txBox="1"/>
          <p:nvPr/>
        </p:nvSpPr>
        <p:spPr bwMode="auto">
          <a:xfrm>
            <a:off x="234274" y="992999"/>
            <a:ext cx="8477399" cy="40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➔"/>
              <a:defRPr/>
            </a:pPr>
            <a:r>
              <a:rPr lang="ru" sz="1600" dirty="0">
                <a:latin typeface="Roboto"/>
                <a:ea typeface="Roboto"/>
                <a:cs typeface="Roboto"/>
              </a:rPr>
              <a:t>К февралю </a:t>
            </a:r>
            <a:r>
              <a:rPr lang="ru" sz="1600" dirty="0" smtClean="0">
                <a:latin typeface="Roboto"/>
                <a:ea typeface="Roboto"/>
                <a:cs typeface="Roboto"/>
              </a:rPr>
              <a:t>2024 </a:t>
            </a:r>
            <a:r>
              <a:rPr lang="ru" sz="1600" dirty="0">
                <a:latin typeface="Roboto"/>
                <a:ea typeface="Roboto"/>
                <a:cs typeface="Roboto"/>
              </a:rPr>
              <a:t>руководитель проверяет </a:t>
            </a:r>
            <a:r>
              <a:rPr lang="ru" sz="1600" dirty="0" smtClean="0">
                <a:latin typeface="Roboto"/>
                <a:ea typeface="Roboto"/>
                <a:cs typeface="Roboto"/>
              </a:rPr>
              <a:t>Отчет или ТЗ студента </a:t>
            </a:r>
            <a:r>
              <a:rPr lang="ru" sz="1600" dirty="0">
                <a:latin typeface="Roboto"/>
                <a:ea typeface="Roboto"/>
                <a:cs typeface="Roboto"/>
              </a:rPr>
              <a:t>к КТ1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  <a:p>
            <a:pPr marL="457200" marR="0" lvl="0" indent="-3301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➔"/>
              <a:defRPr/>
            </a:pPr>
            <a:r>
              <a:rPr lang="ru" sz="1600" dirty="0">
                <a:latin typeface="Roboto"/>
                <a:ea typeface="Roboto"/>
                <a:cs typeface="Roboto"/>
              </a:rPr>
              <a:t>К защитам в апреле-июне руководитель:</a:t>
            </a:r>
            <a:endParaRPr sz="1600" dirty="0">
              <a:latin typeface="Roboto"/>
              <a:ea typeface="Roboto"/>
              <a:cs typeface="Roboto"/>
            </a:endParaRPr>
          </a:p>
          <a:p>
            <a: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◆"/>
              <a:defRPr/>
            </a:pPr>
            <a:r>
              <a:rPr lang="ru" sz="1600" dirty="0" smtClean="0">
                <a:latin typeface="Roboto"/>
                <a:ea typeface="Roboto"/>
                <a:cs typeface="Roboto"/>
              </a:rPr>
              <a:t>Проверяет отчетную </a:t>
            </a:r>
            <a:r>
              <a:rPr lang="ru" sz="1600" dirty="0">
                <a:latin typeface="Roboto"/>
                <a:ea typeface="Roboto"/>
                <a:cs typeface="Roboto"/>
              </a:rPr>
              <a:t>документацию </a:t>
            </a:r>
            <a:r>
              <a:rPr lang="ru" sz="1600" dirty="0" smtClean="0">
                <a:latin typeface="Roboto"/>
                <a:ea typeface="Roboto"/>
                <a:cs typeface="Roboto"/>
              </a:rPr>
              <a:t>студента и результат проекта</a:t>
            </a:r>
          </a:p>
          <a:p>
            <a:pPr marL="914400" lvl="1" indent="-330200">
              <a:spcBef>
                <a:spcPts val="1000"/>
              </a:spcBef>
              <a:buSzPts val="1600"/>
              <a:buFont typeface="Roboto"/>
              <a:buChar char="◆"/>
              <a:defRPr/>
            </a:pPr>
            <a:r>
              <a:rPr lang="ru-RU" sz="1600" dirty="0" smtClean="0">
                <a:latin typeface="Roboto"/>
                <a:ea typeface="Roboto"/>
                <a:cs typeface="Roboto"/>
              </a:rPr>
              <a:t>Составляет отзыв на работу студента с подписью и оценкой </a:t>
            </a:r>
            <a:r>
              <a:rPr lang="ru-RU" sz="1600" dirty="0">
                <a:latin typeface="Roboto"/>
                <a:ea typeface="Roboto"/>
                <a:cs typeface="Roboto"/>
              </a:rPr>
              <a:t>(по шаблону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)</a:t>
            </a:r>
            <a:r>
              <a:rPr lang="ru" sz="1600" dirty="0">
                <a:latin typeface="Roboto"/>
                <a:ea typeface="Roboto"/>
                <a:cs typeface="Roboto"/>
              </a:rPr>
              <a:t/>
            </a:r>
            <a:br>
              <a:rPr lang="ru" sz="1600" dirty="0">
                <a:latin typeface="Roboto"/>
                <a:ea typeface="Roboto"/>
                <a:cs typeface="Roboto"/>
              </a:rPr>
            </a:br>
            <a:endParaRPr lang="ru" sz="1600" dirty="0">
              <a:latin typeface="Roboto"/>
              <a:ea typeface="Roboto"/>
              <a:cs typeface="Roboto"/>
            </a:endParaRPr>
          </a:p>
          <a:p>
            <a:pPr marL="457200" marR="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➔"/>
              <a:defRPr/>
            </a:pPr>
            <a:r>
              <a:rPr lang="ru" sz="1600" dirty="0">
                <a:latin typeface="Roboto"/>
                <a:ea typeface="Roboto"/>
                <a:cs typeface="Roboto"/>
              </a:rPr>
              <a:t>Участвует в комиссиях по защите проектов студентов ФКН</a:t>
            </a:r>
            <a:endParaRPr sz="1600" dirty="0">
              <a:latin typeface="Roboto"/>
              <a:ea typeface="Roboto"/>
              <a:cs typeface="Roboto"/>
            </a:endParaRPr>
          </a:p>
          <a:p>
            <a: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◆"/>
              <a:defRPr/>
            </a:pPr>
            <a:r>
              <a:rPr lang="ru" sz="1600" dirty="0">
                <a:latin typeface="Roboto"/>
                <a:ea typeface="Roboto"/>
                <a:cs typeface="Roboto"/>
              </a:rPr>
              <a:t>P. S. оценивать своего “подопечного” студента нельзя</a:t>
            </a:r>
            <a:endParaRPr sz="1600" dirty="0">
              <a:latin typeface="Roboto"/>
              <a:ea typeface="Roboto"/>
              <a:cs typeface="Roboto"/>
            </a:endParaRPr>
          </a:p>
        </p:txBody>
      </p:sp>
      <p:pic>
        <p:nvPicPr>
          <p:cNvPr id="263" name="Google Shape;263;gab00798894_0_26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" name="Google Shape;246;g10a22f7fca6_0_54"/>
          <p:cNvSpPr txBox="1"/>
          <p:nvPr/>
        </p:nvSpPr>
        <p:spPr bwMode="auto">
          <a:xfrm>
            <a:off x="127300" y="136950"/>
            <a:ext cx="8067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Шкала оценок в НИУ ВШЭ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47" name="Google Shape;247;g10a22f7fca6_0_54"/>
          <p:cNvCxnSpPr>
            <a:cxnSpLocks/>
          </p:cNvCxnSpPr>
          <p:nvPr/>
        </p:nvCxnSpPr>
        <p:spPr bwMode="auto">
          <a:xfrm>
            <a:off x="10" y="7919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g10a22f7fca6_0_54"/>
          <p:cNvSpPr/>
          <p:nvPr/>
        </p:nvSpPr>
        <p:spPr bwMode="auto">
          <a:xfrm>
            <a:off x="6909909" y="65499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0" name="Google Shape;250;g10a22f7fca6_0_5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51570"/>
            <a:ext cx="5589240" cy="4191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9" name="Google Shape;269;gab00798894_0_214"/>
          <p:cNvSpPr txBox="1"/>
          <p:nvPr/>
        </p:nvSpPr>
        <p:spPr bwMode="auto">
          <a:xfrm>
            <a:off x="551275" y="0"/>
            <a:ext cx="8067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Курсовой проект</a:t>
            </a: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/>
            </a:r>
            <a:b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</a:b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Оценивание проектов комиссией</a:t>
            </a:r>
            <a:endParaRPr sz="30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70" name="Google Shape;270;gab00798894_0_214"/>
          <p:cNvCxnSpPr>
            <a:cxnSpLocks/>
          </p:cNvCxnSpPr>
          <p:nvPr/>
        </p:nvCxnSpPr>
        <p:spPr bwMode="auto">
          <a:xfrm>
            <a:off x="10" y="10373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gab00798894_0_214"/>
          <p:cNvSpPr/>
          <p:nvPr/>
        </p:nvSpPr>
        <p:spPr bwMode="auto">
          <a:xfrm>
            <a:off x="6909909" y="9004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2" name="Google Shape;272;gab00798894_0_214"/>
          <p:cNvSpPr txBox="1"/>
          <p:nvPr/>
        </p:nvSpPr>
        <p:spPr bwMode="auto">
          <a:xfrm>
            <a:off x="230264" y="1039976"/>
            <a:ext cx="8913736" cy="39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Существует 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оценка </a:t>
            </a:r>
            <a:r>
              <a:rPr lang="ru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за КТ</a:t>
            </a:r>
            <a:r>
              <a:rPr lang="ru" sz="1500" b="1" dirty="0">
                <a:latin typeface="Roboto"/>
                <a:ea typeface="Roboto"/>
                <a:cs typeface="Roboto"/>
              </a:rPr>
              <a:t>1, 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за защиту </a:t>
            </a:r>
            <a:r>
              <a:rPr lang="ru" sz="1500" dirty="0">
                <a:latin typeface="Roboto"/>
                <a:ea typeface="Roboto"/>
                <a:cs typeface="Roboto"/>
              </a:rPr>
              <a:t>(</a:t>
            </a:r>
            <a:r>
              <a:rPr lang="ru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КТ</a:t>
            </a:r>
            <a:r>
              <a:rPr lang="ru" sz="1500" b="1" dirty="0">
                <a:latin typeface="Roboto"/>
                <a:ea typeface="Roboto"/>
                <a:cs typeface="Roboto"/>
              </a:rPr>
              <a:t>2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) и итоговая оценка за проект (</a:t>
            </a:r>
            <a:r>
              <a:rPr lang="ru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Оитог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). 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1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На защитах ПИ </a:t>
            </a:r>
            <a:r>
              <a:rPr lang="ru" sz="15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каждый 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член комиссии выставляет отдельную оценку </a:t>
            </a:r>
            <a:r>
              <a:rPr lang="ru" sz="15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каждому студенту по 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каждому из </a:t>
            </a:r>
            <a:r>
              <a:rPr lang="ru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3 параметров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: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1) Оформление программной документации/отчета 	</a:t>
            </a: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endParaRPr lang="ru"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2) Доклад и ответы на вопросы</a:t>
            </a: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endParaRPr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3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) Качество разработанной программы/проведенного исследования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buSzPts val="1600"/>
              <a:defRPr/>
            </a:pPr>
            <a:r>
              <a:rPr lang="ru" sz="1500" b="1" dirty="0">
                <a:latin typeface="Roboto"/>
                <a:ea typeface="Roboto"/>
                <a:cs typeface="Roboto"/>
              </a:rPr>
              <a:t>На защитах </a:t>
            </a:r>
            <a:r>
              <a:rPr lang="ru" sz="1500" b="1" dirty="0" smtClean="0">
                <a:latin typeface="Roboto"/>
                <a:ea typeface="Roboto"/>
                <a:cs typeface="Roboto"/>
              </a:rPr>
              <a:t>ПМИ, ПАД, КНАД </a:t>
            </a:r>
            <a:r>
              <a:rPr lang="ru" sz="1500" dirty="0">
                <a:latin typeface="Roboto"/>
                <a:ea typeface="Roboto"/>
                <a:cs typeface="Roboto"/>
              </a:rPr>
              <a:t>каждый член комиссии </a:t>
            </a:r>
            <a:r>
              <a:rPr lang="ru" sz="1500" dirty="0" smtClean="0">
                <a:latin typeface="Roboto"/>
                <a:ea typeface="Roboto"/>
                <a:cs typeface="Roboto"/>
              </a:rPr>
              <a:t>оценивает каждого студента одной общей оценкой.</a:t>
            </a:r>
          </a:p>
          <a:p>
            <a:pPr lvl="0">
              <a:buSzPts val="1600"/>
              <a:defRPr/>
            </a:pP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Итоговая оценка за проект вычисляется по формуле: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500" dirty="0"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" sz="1500" b="1" u="sng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ПИ</a:t>
            </a:r>
            <a:r>
              <a:rPr lang="ru" sz="15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: </a:t>
            </a:r>
            <a:r>
              <a:rPr lang="ru" sz="15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Оитог = 0.1 * КТ1 + 0.2 * (оценка руководителя) + 0.7 * КТ2 (оценка комиссии)</a:t>
            </a: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" sz="1500" b="1" u="sng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ПМИ/ПАД/КНАД</a:t>
            </a:r>
            <a:r>
              <a:rPr lang="ru" sz="15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:</a:t>
            </a:r>
            <a:r>
              <a:rPr lang="ru" sz="15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" sz="1500" b="0" i="0" u="none" strike="noStrike" cap="none" spc="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Оитог = 0.2 * КТ1 + 0.3 * (оценка руководителя) + 0.5 * КТ2 (оценка комиссии)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1700" dirty="0">
              <a:solidFill>
                <a:schemeClr val="dk1"/>
              </a:solidFill>
              <a:highlight>
                <a:srgbClr val="E06666"/>
              </a:highlight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500" dirty="0">
              <a:latin typeface="Roboto"/>
              <a:ea typeface="Roboto"/>
              <a:cs typeface="Roboto"/>
            </a:endParaRPr>
          </a:p>
        </p:txBody>
      </p:sp>
      <p:pic>
        <p:nvPicPr>
          <p:cNvPr id="273" name="Google Shape;273;gab00798894_0_214"/>
          <p:cNvPicPr/>
          <p:nvPr/>
        </p:nvPicPr>
        <p:blipFill>
          <a:blip r:embed="rId2">
            <a:alphaModFix amt="23000"/>
          </a:blip>
          <a:stretch/>
        </p:blipFill>
        <p:spPr bwMode="auto">
          <a:xfrm>
            <a:off x="7046858" y="4660303"/>
            <a:ext cx="2013299" cy="572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Google Shape;289;gab00798894_0_195"/>
          <p:cNvSpPr txBox="1"/>
          <p:nvPr/>
        </p:nvSpPr>
        <p:spPr bwMode="auto">
          <a:xfrm>
            <a:off x="333250" y="109025"/>
            <a:ext cx="8067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 лучших проектах</a:t>
            </a:r>
            <a:endParaRPr sz="30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90" name="Google Shape;290;gab00798894_0_195"/>
          <p:cNvCxnSpPr>
            <a:cxnSpLocks/>
          </p:cNvCxnSpPr>
          <p:nvPr/>
        </p:nvCxnSpPr>
        <p:spPr bwMode="auto">
          <a:xfrm>
            <a:off x="10" y="7295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" name="Google Shape;291;gab00798894_0_195"/>
          <p:cNvSpPr/>
          <p:nvPr/>
        </p:nvSpPr>
        <p:spPr bwMode="auto">
          <a:xfrm>
            <a:off x="6909909" y="59259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2" name="Google Shape;292;gab00798894_0_195"/>
          <p:cNvSpPr txBox="1"/>
          <p:nvPr/>
        </p:nvSpPr>
        <p:spPr bwMode="auto">
          <a:xfrm>
            <a:off x="270625" y="2327500"/>
            <a:ext cx="8727900" cy="17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Комиссии могут отметить лучшие проекты по итогам защиты.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Материалы лучших проектов с согласия студентов </a:t>
            </a:r>
            <a:br>
              <a:rPr lang="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</a:br>
            <a:r>
              <a:rPr lang="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будут размещены </a:t>
            </a:r>
            <a:r>
              <a:rPr lang="ru" sz="1800" b="0" i="0" u="sng" strike="noStrike" cap="none">
                <a:latin typeface="Roboto"/>
                <a:ea typeface="Roboto"/>
                <a:cs typeface="Roboto"/>
                <a:hlinkClick r:id="rId2" tooltip="https://cs.hse.ru/cppr/best_projects"/>
              </a:rPr>
              <a:t>на сайте ЦППРиП</a:t>
            </a:r>
            <a:r>
              <a:rPr lang="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.</a:t>
            </a:r>
            <a:endParaRPr/>
          </a:p>
        </p:txBody>
      </p:sp>
      <p:pic>
        <p:nvPicPr>
          <p:cNvPr id="293" name="Google Shape;293;gab00798894_0_19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ab00798894_0_19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410952" y="900925"/>
            <a:ext cx="1204900" cy="13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80312" y="2249185"/>
            <a:ext cx="1409700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0" name="Google Shape;310;gab00798894_0_187"/>
          <p:cNvSpPr txBox="1"/>
          <p:nvPr/>
        </p:nvSpPr>
        <p:spPr bwMode="auto">
          <a:xfrm>
            <a:off x="1761000" y="2571750"/>
            <a:ext cx="73083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pPr>
            <a:r>
              <a:rPr lang="ru" sz="4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Конфиденциальность и права на результаты проекта</a:t>
            </a:r>
            <a:endParaRPr sz="4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11" name="Google Shape;311;gab00798894_0_18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877075" y="1332210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gab00798894_0_187"/>
          <p:cNvCxnSpPr>
            <a:cxnSpLocks/>
            <a:stCxn id="313" idx="6"/>
          </p:cNvCxnSpPr>
          <p:nvPr/>
        </p:nvCxnSpPr>
        <p:spPr bwMode="auto">
          <a:xfrm rot="10800000" flipH="1">
            <a:off x="1760999" y="4513666"/>
            <a:ext cx="7410600" cy="126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gab00798894_0_187"/>
          <p:cNvSpPr/>
          <p:nvPr/>
        </p:nvSpPr>
        <p:spPr bwMode="auto">
          <a:xfrm>
            <a:off x="1487098" y="4389316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Google Shape;314;gab00798894_0_18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fld id="{00000000-1234-1234-1234-123412341234}" type="slidenum">
              <a:rPr lang="ru"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15" name="Google Shape;315;gab00798894_0_18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045374" y="542950"/>
            <a:ext cx="1346900" cy="20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0" name="Google Shape;250;gab00798894_0_172"/>
          <p:cNvSpPr txBox="1"/>
          <p:nvPr/>
        </p:nvSpPr>
        <p:spPr bwMode="auto">
          <a:xfrm>
            <a:off x="551275" y="110650"/>
            <a:ext cx="6753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NDA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51" name="Google Shape;251;gab00798894_0_172"/>
          <p:cNvPicPr/>
          <p:nvPr/>
        </p:nvPicPr>
        <p:blipFill>
          <a:blip r:embed="rId3">
            <a:alphaModFix amt="50000"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gab00798894_0_172"/>
          <p:cNvCxnSpPr>
            <a:cxnSpLocks/>
            <a:endCxn id="253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gab00798894_0_172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54" name="Google Shape;254;gab00798894_0_172"/>
          <p:cNvCxnSpPr>
            <a:cxnSpLocks/>
          </p:cNvCxnSpPr>
          <p:nvPr/>
        </p:nvCxnSpPr>
        <p:spPr bwMode="auto">
          <a:xfrm flipH="1">
            <a:off x="718499" y="3823862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gab00798894_0_172"/>
          <p:cNvCxnSpPr>
            <a:cxnSpLocks/>
          </p:cNvCxnSpPr>
          <p:nvPr/>
        </p:nvCxnSpPr>
        <p:spPr bwMode="auto">
          <a:xfrm flipH="1">
            <a:off x="718500" y="153110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gab00798894_0_172"/>
          <p:cNvSpPr/>
          <p:nvPr/>
        </p:nvSpPr>
        <p:spPr bwMode="auto">
          <a:xfrm>
            <a:off x="242699" y="903000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7" name="Google Shape;257;gab00798894_0_172"/>
          <p:cNvSpPr/>
          <p:nvPr/>
        </p:nvSpPr>
        <p:spPr bwMode="auto">
          <a:xfrm>
            <a:off x="242698" y="2538374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60" name="Google Shape;260;gab00798894_0_172"/>
          <p:cNvCxnSpPr>
            <a:cxnSpLocks/>
          </p:cNvCxnSpPr>
          <p:nvPr/>
        </p:nvCxnSpPr>
        <p:spPr bwMode="auto">
          <a:xfrm flipH="1">
            <a:off x="718500" y="183241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gab00798894_0_172"/>
          <p:cNvSpPr/>
          <p:nvPr/>
        </p:nvSpPr>
        <p:spPr bwMode="auto">
          <a:xfrm>
            <a:off x="242698" y="3209991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63" name="Google Shape;263;gab00798894_0_17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082200" y="23400"/>
            <a:ext cx="1018799" cy="10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ab00798894_0_172"/>
          <p:cNvSpPr/>
          <p:nvPr/>
        </p:nvSpPr>
        <p:spPr bwMode="auto">
          <a:xfrm>
            <a:off x="242698" y="4031466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5" name="Google Shape;265;gab00798894_0_172"/>
          <p:cNvSpPr txBox="1"/>
          <p:nvPr/>
        </p:nvSpPr>
        <p:spPr bwMode="auto">
          <a:xfrm>
            <a:off x="818883" y="830949"/>
            <a:ext cx="7712874" cy="42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Если результаты выполнения проекта носят конфиденциальный характер, </a:t>
            </a:r>
            <a:r>
              <a:rPr lang="ru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студент должен предоставить любой из документов ниже</a:t>
            </a: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: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269999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Расписка по шаблону НИУ ВШЭ 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269999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Копия договора NDA или  официальное письмо из компании на имя академического руководителя ОП, в котором указано, какие результаты проекта являются конфиденциальными.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Документы о конфиденциальности </a:t>
            </a:r>
            <a:r>
              <a:rPr lang="ru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студенты предоставляют к Контрольной Точке 1 в феврале 2024</a:t>
            </a:r>
            <a:endParaRPr sz="15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Если код программы носит конфиденциальный характер</a:t>
            </a: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, в отчетные документы не входит: 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269999" marR="0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ссылка на </a:t>
            </a:r>
            <a:r>
              <a:rPr lang="ru" sz="15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репозиторий, Текст программы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На защите</a:t>
            </a: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студент</a:t>
            </a:r>
            <a:r>
              <a:rPr lang="ru" sz="15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должен иметь возможность продемонстрировать код программы</a:t>
            </a:r>
            <a:endParaRPr dirty="0"/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Руководителю проекта под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NDA</a:t>
            </a:r>
            <a:r>
              <a:rPr lang="ru-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рекомендуется присутствовать на защите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12360" y="3055967"/>
            <a:ext cx="1150514" cy="1150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707346" y="2843064"/>
            <a:ext cx="1383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100"/>
              <a:t>Шаблон расписки </a:t>
            </a:r>
            <a:endParaRPr/>
          </a:p>
        </p:txBody>
      </p:sp>
      <p:sp>
        <p:nvSpPr>
          <p:cNvPr id="17" name="Google Shape;264;gab00798894_0_172"/>
          <p:cNvSpPr/>
          <p:nvPr/>
        </p:nvSpPr>
        <p:spPr bwMode="auto">
          <a:xfrm>
            <a:off x="249641" y="4661262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9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0" name="Google Shape;250;gab00798894_0_172"/>
          <p:cNvSpPr txBox="1"/>
          <p:nvPr/>
        </p:nvSpPr>
        <p:spPr bwMode="auto">
          <a:xfrm>
            <a:off x="551275" y="110650"/>
            <a:ext cx="6753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NDA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51" name="Google Shape;251;gab00798894_0_172"/>
          <p:cNvPicPr/>
          <p:nvPr/>
        </p:nvPicPr>
        <p:blipFill>
          <a:blip r:embed="rId3">
            <a:alphaModFix amt="50000"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gab00798894_0_172"/>
          <p:cNvCxnSpPr>
            <a:cxnSpLocks/>
            <a:endCxn id="253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gab00798894_0_172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63" name="Google Shape;263;gab00798894_0_17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082200" y="23400"/>
            <a:ext cx="1018799" cy="10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ab00798894_0_172"/>
          <p:cNvSpPr txBox="1"/>
          <p:nvPr/>
        </p:nvSpPr>
        <p:spPr bwMode="auto">
          <a:xfrm>
            <a:off x="400558" y="771734"/>
            <a:ext cx="7712874" cy="428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600" dirty="0">
                <a:latin typeface="Roboto"/>
                <a:ea typeface="Roboto"/>
                <a:cs typeface="Roboto"/>
              </a:rPr>
              <a:t>Работу над проектом под </a:t>
            </a:r>
            <a:r>
              <a:rPr lang="en-US" sz="1600" dirty="0">
                <a:latin typeface="Roboto"/>
                <a:ea typeface="Roboto"/>
                <a:cs typeface="Roboto"/>
              </a:rPr>
              <a:t>NDA </a:t>
            </a:r>
            <a:r>
              <a:rPr lang="ru-RU" sz="1600" dirty="0">
                <a:latin typeface="Roboto"/>
                <a:ea typeface="Roboto"/>
                <a:cs typeface="Roboto"/>
              </a:rPr>
              <a:t>нужно согласовать с академическим руководителем. (будет открыта специальная форма).</a:t>
            </a:r>
            <a:endParaRPr sz="1200" dirty="0"/>
          </a:p>
          <a:p>
            <a:pPr marL="0" marR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600" dirty="0">
                <a:latin typeface="Roboto"/>
                <a:ea typeface="Roboto"/>
                <a:cs typeface="Roboto"/>
              </a:rPr>
              <a:t>Если 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проект под </a:t>
            </a:r>
            <a:r>
              <a:rPr lang="en-US" sz="1600" dirty="0">
                <a:latin typeface="Roboto"/>
                <a:ea typeface="Roboto"/>
                <a:cs typeface="Roboto"/>
              </a:rPr>
              <a:t>NDA</a:t>
            </a:r>
            <a:r>
              <a:rPr lang="ru-RU" sz="1600" dirty="0">
                <a:latin typeface="Roboto"/>
                <a:ea typeface="Roboto"/>
                <a:cs typeface="Roboto"/>
              </a:rPr>
              <a:t> в отчете и 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докладе все </a:t>
            </a:r>
            <a:r>
              <a:rPr lang="ru-RU" sz="1600" dirty="0">
                <a:latin typeface="Roboto"/>
                <a:ea typeface="Roboto"/>
                <a:cs typeface="Roboto"/>
              </a:rPr>
              <a:t>равно </a:t>
            </a:r>
            <a:r>
              <a:rPr lang="ru-RU" sz="1600" dirty="0" smtClean="0">
                <a:latin typeface="Roboto"/>
                <a:ea typeface="Roboto"/>
                <a:cs typeface="Roboto"/>
              </a:rPr>
              <a:t>нужно </a:t>
            </a:r>
            <a:r>
              <a:rPr lang="ru-RU" sz="1600" dirty="0">
                <a:latin typeface="Roboto"/>
                <a:ea typeface="Roboto"/>
                <a:cs typeface="Roboto"/>
              </a:rPr>
              <a:t>рассказать о:</a:t>
            </a:r>
            <a:endParaRPr sz="1200" dirty="0"/>
          </a:p>
          <a:p>
            <a:pPr marL="285750" lvl="1" indent="-285750">
              <a:lnSpc>
                <a:spcPct val="114999"/>
              </a:lnSpc>
              <a:spcBef>
                <a:spcPts val="1000"/>
              </a:spcBef>
              <a:buSzPts val="1200"/>
              <a:buFont typeface="Arial"/>
              <a:buChar char="•"/>
              <a:defRPr/>
            </a:pPr>
            <a:r>
              <a:rPr lang="ru-RU" sz="1600" dirty="0">
                <a:latin typeface="Roboto"/>
                <a:ea typeface="Roboto"/>
                <a:cs typeface="Roboto"/>
              </a:rPr>
              <a:t>постановке задачи</a:t>
            </a:r>
            <a:endParaRPr sz="1200" dirty="0"/>
          </a:p>
          <a:p>
            <a:pPr marL="285750" lvl="1" indent="-285750">
              <a:lnSpc>
                <a:spcPct val="114999"/>
              </a:lnSpc>
              <a:spcBef>
                <a:spcPts val="1000"/>
              </a:spcBef>
              <a:buSzPts val="1200"/>
              <a:buFont typeface="Arial"/>
              <a:buChar char="•"/>
              <a:defRPr/>
            </a:pPr>
            <a:r>
              <a:rPr lang="ru-RU" sz="1600" dirty="0">
                <a:latin typeface="Roboto"/>
                <a:ea typeface="Roboto"/>
                <a:cs typeface="Roboto"/>
              </a:rPr>
              <a:t>ваших подходах к решению</a:t>
            </a:r>
            <a:endParaRPr sz="1200" dirty="0"/>
          </a:p>
          <a:p>
            <a:pPr marL="285750" lvl="1" indent="-285750">
              <a:lnSpc>
                <a:spcPct val="114999"/>
              </a:lnSpc>
              <a:spcBef>
                <a:spcPts val="1000"/>
              </a:spcBef>
              <a:buSzPts val="1200"/>
              <a:buFont typeface="Arial"/>
              <a:buChar char="•"/>
              <a:defRPr/>
            </a:pPr>
            <a:r>
              <a:rPr lang="ru-RU" sz="1600" dirty="0">
                <a:latin typeface="Roboto"/>
                <a:ea typeface="Roboto"/>
                <a:cs typeface="Roboto"/>
              </a:rPr>
              <a:t>результата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х испытаний продукта</a:t>
            </a:r>
            <a:endParaRPr sz="1200" dirty="0"/>
          </a:p>
          <a:p>
            <a:pPr marL="285750" lvl="1" indent="-285750">
              <a:lnSpc>
                <a:spcPct val="114999"/>
              </a:lnSpc>
              <a:spcBef>
                <a:spcPts val="1000"/>
              </a:spcBef>
              <a:buSzPts val="1200"/>
              <a:buFont typeface="Arial"/>
              <a:buChar char="•"/>
              <a:defRPr/>
            </a:pPr>
            <a:r>
              <a:rPr lang="ru-RU" sz="1600" dirty="0">
                <a:latin typeface="Roboto"/>
                <a:ea typeface="Roboto"/>
                <a:cs typeface="Roboto"/>
              </a:rPr>
              <a:t>указать примерный порядок результатов, например, «доход компании с моим приложением возрос на 10%»</a:t>
            </a:r>
            <a:endParaRPr lang="ru-RU"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1600" b="1" i="0" u="none" strike="noStrike" cap="none" spc="0" dirty="0" smtClea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600" b="1" i="0" u="none" strike="noStrike" cap="none" spc="0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Отзыв </a:t>
            </a:r>
            <a:r>
              <a:rPr lang="ru-RU" sz="1600" b="1" i="0" u="none" strike="noStrike" cap="none" spc="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руководителя на проект под NDA должен быть максимально подробным! (вплоть до числа строк в коде)</a:t>
            </a:r>
          </a:p>
        </p:txBody>
      </p:sp>
    </p:spTree>
    <p:extLst>
      <p:ext uri="{BB962C8B-B14F-4D97-AF65-F5344CB8AC3E}">
        <p14:creationId xmlns:p14="http://schemas.microsoft.com/office/powerpoint/2010/main" val="11669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" name="Google Shape;340;ga20947f4bc_1_41"/>
          <p:cNvSpPr txBox="1"/>
          <p:nvPr/>
        </p:nvSpPr>
        <p:spPr bwMode="auto">
          <a:xfrm>
            <a:off x="551275" y="110650"/>
            <a:ext cx="6753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 РИД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41" name="Google Shape;341;ga20947f4bc_1_4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ga20947f4bc_1_41"/>
          <p:cNvCxnSpPr>
            <a:cxnSpLocks/>
            <a:endCxn id="343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ga20947f4bc_1_41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4" name="Google Shape;344;ga20947f4bc_1_41"/>
          <p:cNvSpPr txBox="1"/>
          <p:nvPr/>
        </p:nvSpPr>
        <p:spPr bwMode="auto">
          <a:xfrm>
            <a:off x="1059350" y="1086163"/>
            <a:ext cx="66519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6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Все </a:t>
            </a:r>
            <a:r>
              <a:rPr lang="ru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права</a:t>
            </a:r>
            <a:r>
              <a:rPr lang="ru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" sz="16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на результаты интеллектуальной деятельности (РИД), выполненной в ходе проекта, </a:t>
            </a:r>
            <a:r>
              <a:rPr lang="ru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принадлежат студентам,</a:t>
            </a:r>
            <a:r>
              <a:rPr lang="ru" sz="16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если со студентом не был заключен договор, в котором прописано иное 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345" name="Google Shape;345;ga20947f4bc_1_41"/>
          <p:cNvCxnSpPr>
            <a:cxnSpLocks/>
          </p:cNvCxnSpPr>
          <p:nvPr/>
        </p:nvCxnSpPr>
        <p:spPr bwMode="auto">
          <a:xfrm flipH="1">
            <a:off x="1335500" y="2672476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6" name="Google Shape;346;ga20947f4bc_1_41"/>
          <p:cNvCxnSpPr>
            <a:cxnSpLocks/>
          </p:cNvCxnSpPr>
          <p:nvPr/>
        </p:nvCxnSpPr>
        <p:spPr bwMode="auto">
          <a:xfrm flipH="1">
            <a:off x="1335500" y="221321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7" name="Google Shape;347;ga20947f4bc_1_41"/>
          <p:cNvSpPr/>
          <p:nvPr/>
        </p:nvSpPr>
        <p:spPr bwMode="auto">
          <a:xfrm>
            <a:off x="551275" y="1188000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8" name="Google Shape;348;ga20947f4bc_1_41"/>
          <p:cNvSpPr txBox="1"/>
          <p:nvPr/>
        </p:nvSpPr>
        <p:spPr bwMode="auto">
          <a:xfrm>
            <a:off x="1157550" y="3207925"/>
            <a:ext cx="68289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6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По результатам выполненного проекта может быть оформлено Свидетельство о регистрации программы или иная форма РИД с участием студентов.</a:t>
            </a:r>
            <a:endParaRPr/>
          </a:p>
          <a:p>
            <a:pPr marL="0" marR="0" lvl="0" indent="0" algn="just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6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Информацию о РИД нужно обязательно сообщить ФКН, это существенный плюс при оценке работы. </a:t>
            </a:r>
            <a:endParaRPr/>
          </a:p>
          <a:p>
            <a:pPr marL="0" marR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49" name="Google Shape;349;ga20947f4bc_1_41"/>
          <p:cNvSpPr/>
          <p:nvPr/>
        </p:nvSpPr>
        <p:spPr bwMode="auto">
          <a:xfrm>
            <a:off x="551275" y="3305450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0" name="Google Shape;350;ga20947f4bc_1_41"/>
          <p:cNvSpPr txBox="1"/>
          <p:nvPr/>
        </p:nvSpPr>
        <p:spPr bwMode="auto">
          <a:xfrm>
            <a:off x="1766475" y="2025771"/>
            <a:ext cx="5032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6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Со студентом можно заключить договор NDA </a:t>
            </a:r>
            <a:endParaRPr sz="17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51" name="Google Shape;351;ga20947f4bc_1_41"/>
          <p:cNvSpPr txBox="1"/>
          <p:nvPr/>
        </p:nvSpPr>
        <p:spPr bwMode="auto">
          <a:xfrm>
            <a:off x="1766475" y="2483048"/>
            <a:ext cx="5838300" cy="63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6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Это может повлечь сложности при оформлении отчета по проекту и защите проекта</a:t>
            </a:r>
            <a:endParaRPr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53" name="Google Shape;353;ga20947f4bc_1_41"/>
          <p:cNvSpPr/>
          <p:nvPr/>
        </p:nvSpPr>
        <p:spPr bwMode="auto">
          <a:xfrm>
            <a:off x="551275" y="4271700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54" name="Google Shape;354;ga20947f4bc_1_4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383075" y="110650"/>
            <a:ext cx="1719324" cy="136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9" name="Google Shape;359;p7"/>
          <p:cNvSpPr txBox="1"/>
          <p:nvPr/>
        </p:nvSpPr>
        <p:spPr bwMode="auto">
          <a:xfrm>
            <a:off x="2426409" y="2955150"/>
            <a:ext cx="6557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pPr>
            <a:r>
              <a:rPr lang="ru" sz="4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 работе руководителя проекта </a:t>
            </a:r>
            <a:endParaRPr sz="4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60" name="Google Shape;360;p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864975" y="842955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7"/>
          <p:cNvCxnSpPr>
            <a:cxnSpLocks/>
          </p:cNvCxnSpPr>
          <p:nvPr/>
        </p:nvCxnSpPr>
        <p:spPr bwMode="auto">
          <a:xfrm>
            <a:off x="2186474" y="4271337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7"/>
          <p:cNvSpPr/>
          <p:nvPr/>
        </p:nvSpPr>
        <p:spPr bwMode="auto">
          <a:xfrm>
            <a:off x="1912574" y="4134386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3" name="Google Shape;363;p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fld id="{00000000-1234-1234-1234-123412341234}" type="slidenum">
              <a:rPr lang="ru">
                <a:solidFill>
                  <a:srgbClr val="FFFFFF"/>
                </a:solidFill>
              </a:rPr>
              <a:t>29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64" name="Google Shape;364;p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426409" y="-313399"/>
            <a:ext cx="4618924" cy="345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gab00798894_0_28"/>
          <p:cNvSpPr/>
          <p:nvPr/>
        </p:nvSpPr>
        <p:spPr bwMode="auto">
          <a:xfrm>
            <a:off x="227434" y="2988298"/>
            <a:ext cx="548700" cy="5346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5" name="Google Shape;65;gab00798894_0_28"/>
          <p:cNvSpPr/>
          <p:nvPr/>
        </p:nvSpPr>
        <p:spPr bwMode="auto">
          <a:xfrm>
            <a:off x="227434" y="2154873"/>
            <a:ext cx="548700" cy="5346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6" name="Google Shape;66;gab00798894_0_28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Образовательные программы бакалавриата ФКН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67" name="Google Shape;67;gab00798894_0_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gab00798894_0_28"/>
          <p:cNvCxnSpPr>
            <a:cxnSpLocks/>
          </p:cNvCxnSpPr>
          <p:nvPr/>
        </p:nvCxnSpPr>
        <p:spPr bwMode="auto">
          <a:xfrm>
            <a:off x="9" y="11651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gab00798894_0_28"/>
          <p:cNvSpPr/>
          <p:nvPr/>
        </p:nvSpPr>
        <p:spPr bwMode="auto">
          <a:xfrm>
            <a:off x="6909909" y="102819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0" name="Google Shape;70;gab00798894_0_28"/>
          <p:cNvSpPr/>
          <p:nvPr/>
        </p:nvSpPr>
        <p:spPr bwMode="auto">
          <a:xfrm>
            <a:off x="968400" y="1396785"/>
            <a:ext cx="740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Программная </a:t>
            </a:r>
            <a:r>
              <a:rPr lang="ru" sz="1900" b="1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инженерия</a:t>
            </a:r>
            <a:r>
              <a:rPr lang="en-US" sz="1900" b="1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900" b="1" i="0" u="none" strike="noStrike" cap="none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(</a:t>
            </a:r>
            <a:r>
              <a:rPr lang="ru-RU" sz="1900" b="1" i="0" u="none" strike="noStrike" cap="none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ПИ</a:t>
            </a:r>
            <a:r>
              <a:rPr lang="en-US" sz="1900" b="1" i="0" u="none" strike="noStrike" cap="none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)</a:t>
            </a:r>
            <a:r>
              <a:rPr lang="ru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	</a:t>
            </a:r>
            <a:endParaRPr sz="19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1" name="Google Shape;71;gab00798894_0_28"/>
          <p:cNvSpPr/>
          <p:nvPr/>
        </p:nvSpPr>
        <p:spPr bwMode="auto">
          <a:xfrm>
            <a:off x="251031" y="1360336"/>
            <a:ext cx="548700" cy="5346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2" name="Google Shape;72;gab00798894_0_28"/>
          <p:cNvSpPr/>
          <p:nvPr/>
        </p:nvSpPr>
        <p:spPr bwMode="auto">
          <a:xfrm>
            <a:off x="364834" y="1401636"/>
            <a:ext cx="273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</a:t>
            </a:r>
            <a:endParaRPr sz="2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3" name="Google Shape;73;gab00798894_0_28"/>
          <p:cNvSpPr/>
          <p:nvPr/>
        </p:nvSpPr>
        <p:spPr bwMode="auto">
          <a:xfrm>
            <a:off x="968400" y="2227772"/>
            <a:ext cx="583203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Прикладная математика и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" sz="19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информатика </a:t>
            </a:r>
            <a:r>
              <a:rPr lang="ru" sz="1900" b="1" i="0" u="none" strike="noStrike" cap="none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(ПМИ) </a:t>
            </a:r>
            <a:r>
              <a:rPr lang="ru" sz="2000" b="0" i="0" u="none" strike="noStrike" cap="none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endParaRPr sz="2000" b="0" i="0" u="none" strike="noStrike" cap="none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4" name="Google Shape;74;gab00798894_0_28"/>
          <p:cNvSpPr/>
          <p:nvPr/>
        </p:nvSpPr>
        <p:spPr bwMode="auto">
          <a:xfrm>
            <a:off x="968400" y="2847987"/>
            <a:ext cx="6626970" cy="73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Прикладной анализ данных </a:t>
            </a:r>
            <a:r>
              <a:rPr lang="ru" sz="19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(англоязычная программа, </a:t>
            </a:r>
            <a:endParaRPr sz="19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" sz="19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совместная с Лондонской школой экономики</a:t>
            </a:r>
            <a:r>
              <a:rPr lang="ru" sz="19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) </a:t>
            </a:r>
            <a:r>
              <a:rPr lang="ru" sz="1900" b="1" i="0" u="none" strike="noStrike" cap="none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(ПАД)</a:t>
            </a:r>
            <a:endParaRPr sz="1900" b="1" i="0" u="none" strike="noStrike" cap="none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5" name="Google Shape;75;gab00798894_0_28"/>
          <p:cNvSpPr/>
          <p:nvPr/>
        </p:nvSpPr>
        <p:spPr bwMode="auto">
          <a:xfrm>
            <a:off x="313834" y="2191311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6" name="Google Shape;76;gab00798894_0_28"/>
          <p:cNvSpPr/>
          <p:nvPr/>
        </p:nvSpPr>
        <p:spPr bwMode="auto">
          <a:xfrm>
            <a:off x="313834" y="3073698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3</a:t>
            </a:r>
            <a:endParaRPr sz="2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8" name="Google Shape;78;gab00798894_0_28"/>
          <p:cNvSpPr/>
          <p:nvPr/>
        </p:nvSpPr>
        <p:spPr bwMode="auto">
          <a:xfrm>
            <a:off x="227433" y="3829947"/>
            <a:ext cx="548700" cy="5346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9" name="Google Shape;79;gab00798894_0_28"/>
          <p:cNvSpPr/>
          <p:nvPr/>
        </p:nvSpPr>
        <p:spPr bwMode="auto">
          <a:xfrm>
            <a:off x="313833" y="3866396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2000" b="1">
                <a:latin typeface="Roboto"/>
                <a:ea typeface="Roboto"/>
                <a:cs typeface="Roboto"/>
              </a:rPr>
              <a:t>4</a:t>
            </a:r>
            <a:endParaRPr sz="2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0" name="Google Shape;80;gab00798894_0_28"/>
          <p:cNvSpPr/>
          <p:nvPr/>
        </p:nvSpPr>
        <p:spPr bwMode="auto">
          <a:xfrm>
            <a:off x="968400" y="3738882"/>
            <a:ext cx="5361877" cy="7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900" b="1" i="0" u="none" strike="noStrike" cap="none" spc="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Компьютерные науки и анализ данных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900" dirty="0">
                <a:latin typeface="Roboto"/>
                <a:ea typeface="Roboto"/>
                <a:cs typeface="Roboto"/>
              </a:rPr>
              <a:t>(</a:t>
            </a:r>
            <a:r>
              <a:rPr lang="ru-RU" sz="1900" dirty="0">
                <a:latin typeface="Roboto"/>
                <a:ea typeface="Roboto"/>
                <a:cs typeface="Roboto"/>
              </a:rPr>
              <a:t>онлайн-</a:t>
            </a:r>
            <a:r>
              <a:rPr lang="ru" sz="1900" dirty="0">
                <a:latin typeface="Roboto"/>
                <a:ea typeface="Roboto"/>
                <a:cs typeface="Roboto"/>
              </a:rPr>
              <a:t>программа</a:t>
            </a:r>
            <a:r>
              <a:rPr lang="ru" sz="1900" dirty="0" smtClean="0">
                <a:latin typeface="Roboto"/>
                <a:ea typeface="Roboto"/>
                <a:cs typeface="Roboto"/>
              </a:rPr>
              <a:t>) </a:t>
            </a:r>
            <a:r>
              <a:rPr lang="ru" sz="19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(КНАД)</a:t>
            </a:r>
            <a:endParaRPr sz="3100" b="1" dirty="0">
              <a:solidFill>
                <a:srgbClr val="FF0000"/>
              </a:solidFill>
              <a:highlight>
                <a:schemeClr val="dk1"/>
              </a:highlight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2000" b="1" dirty="0">
              <a:latin typeface="Roboto"/>
              <a:ea typeface="Roboto"/>
              <a:cs typeface="Roboto"/>
            </a:endParaRPr>
          </a:p>
        </p:txBody>
      </p:sp>
      <p:sp>
        <p:nvSpPr>
          <p:cNvPr id="82" name="Google Shape;82;gab00798894_0_28"/>
          <p:cNvSpPr txBox="1"/>
          <p:nvPr/>
        </p:nvSpPr>
        <p:spPr bwMode="auto">
          <a:xfrm>
            <a:off x="439224" y="4630474"/>
            <a:ext cx="937559" cy="3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026" name="Picture 2" descr="http://qrcoder.ru/code/?http%3A%2F%2Fwww.hse.ru%2Fba%2Fse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09064" y="1302099"/>
            <a:ext cx="915524" cy="91552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36486" y="1883050"/>
            <a:ext cx="929266" cy="929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67389" y="2689472"/>
            <a:ext cx="925647" cy="925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60126" y="3690169"/>
            <a:ext cx="940304" cy="94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9" name="Google Shape;369;p5"/>
          <p:cNvSpPr txBox="1"/>
          <p:nvPr/>
        </p:nvSpPr>
        <p:spPr bwMode="auto">
          <a:xfrm>
            <a:off x="551275" y="1050"/>
            <a:ext cx="6753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Нагрузка руководителя проекта </a:t>
            </a:r>
            <a:endParaRPr sz="2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70" name="Google Shape;370;p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007863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5"/>
          <p:cNvCxnSpPr>
            <a:cxnSpLocks/>
          </p:cNvCxnSpPr>
          <p:nvPr/>
        </p:nvCxnSpPr>
        <p:spPr bwMode="auto">
          <a:xfrm>
            <a:off x="10" y="579874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p5"/>
          <p:cNvSpPr/>
          <p:nvPr/>
        </p:nvSpPr>
        <p:spPr bwMode="auto">
          <a:xfrm>
            <a:off x="6909909" y="442924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3" name="Google Shape;373;p5"/>
          <p:cNvSpPr/>
          <p:nvPr/>
        </p:nvSpPr>
        <p:spPr bwMode="auto">
          <a:xfrm>
            <a:off x="-55475" y="1522075"/>
            <a:ext cx="271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Курсовой проект </a:t>
            </a:r>
            <a:br>
              <a:rPr lang="ru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</a:br>
            <a:r>
              <a:rPr lang="ru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ПМИ</a:t>
            </a: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374" name="Google Shape;374;p5"/>
          <p:cNvSpPr/>
          <p:nvPr/>
        </p:nvSpPr>
        <p:spPr bwMode="auto">
          <a:xfrm>
            <a:off x="129625" y="849175"/>
            <a:ext cx="23460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Курсовой проект ПИ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375" name="Google Shape;375;p5"/>
          <p:cNvSpPr/>
          <p:nvPr/>
        </p:nvSpPr>
        <p:spPr bwMode="auto">
          <a:xfrm>
            <a:off x="2396850" y="700675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76" name="Google Shape;376;p5"/>
          <p:cNvSpPr txBox="1"/>
          <p:nvPr/>
        </p:nvSpPr>
        <p:spPr bwMode="auto">
          <a:xfrm>
            <a:off x="8122505" y="22811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77" name="Google Shape;377;p5"/>
          <p:cNvSpPr txBox="1"/>
          <p:nvPr/>
        </p:nvSpPr>
        <p:spPr bwMode="auto">
          <a:xfrm>
            <a:off x="2667400" y="834900"/>
            <a:ext cx="1153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15 часов</a:t>
            </a:r>
            <a:endParaRPr sz="15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78" name="Google Shape;378;p5"/>
          <p:cNvSpPr/>
          <p:nvPr/>
        </p:nvSpPr>
        <p:spPr bwMode="auto">
          <a:xfrm>
            <a:off x="129625" y="2287250"/>
            <a:ext cx="234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Курсовой проект ПАД</a:t>
            </a:r>
            <a:endParaRPr sz="1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379" name="Google Shape;379;p5"/>
          <p:cNvSpPr/>
          <p:nvPr/>
        </p:nvSpPr>
        <p:spPr bwMode="auto">
          <a:xfrm>
            <a:off x="2396838" y="1457488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80" name="Google Shape;380;p5"/>
          <p:cNvSpPr txBox="1"/>
          <p:nvPr/>
        </p:nvSpPr>
        <p:spPr bwMode="auto">
          <a:xfrm>
            <a:off x="2733392" y="2639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6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текст</a:t>
            </a:r>
            <a:endParaRPr sz="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82" name="Google Shape;382;p5"/>
          <p:cNvSpPr/>
          <p:nvPr/>
        </p:nvSpPr>
        <p:spPr bwMode="auto">
          <a:xfrm>
            <a:off x="2433688" y="2242675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83" name="Google Shape;383;p5"/>
          <p:cNvSpPr/>
          <p:nvPr/>
        </p:nvSpPr>
        <p:spPr bwMode="auto">
          <a:xfrm>
            <a:off x="88975" y="3044113"/>
            <a:ext cx="24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Курсовой проект</a:t>
            </a:r>
            <a:endParaRPr sz="16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КНАД</a:t>
            </a:r>
            <a:endParaRPr sz="16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385" name="Google Shape;385;p5"/>
          <p:cNvSpPr/>
          <p:nvPr/>
        </p:nvSpPr>
        <p:spPr bwMode="auto">
          <a:xfrm>
            <a:off x="2433688" y="3016200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86" name="Google Shape;386;p5"/>
          <p:cNvSpPr txBox="1"/>
          <p:nvPr/>
        </p:nvSpPr>
        <p:spPr bwMode="auto">
          <a:xfrm>
            <a:off x="2564699" y="1623932"/>
            <a:ext cx="1285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15 часов</a:t>
            </a:r>
            <a:endParaRPr sz="15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87" name="Google Shape;387;p5"/>
          <p:cNvSpPr txBox="1"/>
          <p:nvPr/>
        </p:nvSpPr>
        <p:spPr bwMode="auto">
          <a:xfrm>
            <a:off x="2733400" y="2363725"/>
            <a:ext cx="1021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" sz="1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</a:rPr>
              <a:t>15 часов</a:t>
            </a:r>
            <a:endParaRPr sz="15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88" name="Google Shape;388;p5"/>
          <p:cNvSpPr txBox="1"/>
          <p:nvPr/>
        </p:nvSpPr>
        <p:spPr bwMode="auto">
          <a:xfrm>
            <a:off x="2733400" y="3125363"/>
            <a:ext cx="1021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" sz="1500" b="0" i="0" u="none" strike="noStrike" cap="none" dirty="0" smtClean="0">
                <a:solidFill>
                  <a:schemeClr val="dk1"/>
                </a:solidFill>
                <a:latin typeface="Roboto Medium"/>
                <a:ea typeface="Roboto Medium"/>
                <a:cs typeface="Roboto Medium"/>
              </a:rPr>
              <a:t>1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Roboto Medium"/>
                <a:ea typeface="Roboto Medium"/>
                <a:cs typeface="Roboto Medium"/>
              </a:rPr>
              <a:t>5</a:t>
            </a:r>
            <a:r>
              <a:rPr lang="ru" sz="1500" b="0" i="0" u="none" strike="noStrike" cap="none" dirty="0" smtClean="0">
                <a:solidFill>
                  <a:schemeClr val="dk1"/>
                </a:solidFill>
                <a:latin typeface="Roboto Medium"/>
                <a:ea typeface="Roboto Medium"/>
                <a:cs typeface="Roboto Medium"/>
              </a:rPr>
              <a:t> </a:t>
            </a:r>
            <a:r>
              <a:rPr lang="ru" sz="1500" b="0" i="0" u="none" strike="noStrike" cap="none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</a:rPr>
              <a:t>часов</a:t>
            </a:r>
            <a:endParaRPr sz="15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90" name="Google Shape;390;p5"/>
          <p:cNvSpPr txBox="1"/>
          <p:nvPr/>
        </p:nvSpPr>
        <p:spPr bwMode="auto">
          <a:xfrm>
            <a:off x="9" y="4324903"/>
            <a:ext cx="77343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"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* Командный проект по программной инженерии не рассчитывается подобным образом, так как команды работают с заказчиками, а не с руководителями </a:t>
            </a:r>
            <a:endParaRPr sz="15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91" name="Google Shape;391;p5"/>
          <p:cNvPicPr/>
          <p:nvPr/>
        </p:nvPicPr>
        <p:blipFill rotWithShape="1">
          <a:blip r:embed="rId3">
            <a:alphaModFix/>
          </a:blip>
          <a:srcRect l="33303" t="21798" b="39206"/>
          <a:stretch/>
        </p:blipFill>
        <p:spPr bwMode="auto">
          <a:xfrm>
            <a:off x="5005438" y="2016939"/>
            <a:ext cx="3183664" cy="11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384600" y="117625"/>
            <a:ext cx="1542600" cy="15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8" name="Google Shape;398;p8"/>
          <p:cNvSpPr txBox="1"/>
          <p:nvPr/>
        </p:nvSpPr>
        <p:spPr bwMode="auto">
          <a:xfrm>
            <a:off x="520266" y="951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Обязанности руководителя проекта 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99" name="Google Shape;399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8"/>
          <p:cNvCxnSpPr>
            <a:cxnSpLocks/>
            <a:endCxn id="401" idx="2"/>
          </p:cNvCxnSpPr>
          <p:nvPr/>
        </p:nvCxnSpPr>
        <p:spPr bwMode="auto">
          <a:xfrm>
            <a:off x="-24089" y="109404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1" name="Google Shape;401;p8"/>
          <p:cNvSpPr/>
          <p:nvPr/>
        </p:nvSpPr>
        <p:spPr bwMode="auto">
          <a:xfrm>
            <a:off x="6885810" y="957098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2" name="Google Shape;402;p8"/>
          <p:cNvSpPr txBox="1"/>
          <p:nvPr/>
        </p:nvSpPr>
        <p:spPr bwMode="auto">
          <a:xfrm>
            <a:off x="859499" y="1295574"/>
            <a:ext cx="655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Вести работу с набранными студентами в течение всего проекта 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03" name="Google Shape;403;p8"/>
          <p:cNvCxnSpPr>
            <a:cxnSpLocks/>
          </p:cNvCxnSpPr>
          <p:nvPr/>
        </p:nvCxnSpPr>
        <p:spPr bwMode="auto">
          <a:xfrm flipH="1">
            <a:off x="1164150" y="2187562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4" name="Google Shape;404;p8"/>
          <p:cNvSpPr/>
          <p:nvPr/>
        </p:nvSpPr>
        <p:spPr bwMode="auto">
          <a:xfrm>
            <a:off x="383699" y="1384974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5" name="Google Shape;405;p8"/>
          <p:cNvSpPr txBox="1"/>
          <p:nvPr/>
        </p:nvSpPr>
        <p:spPr bwMode="auto">
          <a:xfrm>
            <a:off x="943948" y="3797174"/>
            <a:ext cx="71256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8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Составить отзыв о работе студента над проектом (по шаблону) </a:t>
            </a:r>
          </a:p>
          <a:p>
            <a:pPr marL="0" marR="0" lvl="0" indent="0" algn="just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8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Принять участие в работе комиссии </a:t>
            </a:r>
          </a:p>
        </p:txBody>
      </p:sp>
      <p:sp>
        <p:nvSpPr>
          <p:cNvPr id="406" name="Google Shape;406;p8"/>
          <p:cNvSpPr/>
          <p:nvPr/>
        </p:nvSpPr>
        <p:spPr bwMode="auto">
          <a:xfrm>
            <a:off x="383699" y="3944074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7" name="Google Shape;407;p8"/>
          <p:cNvSpPr txBox="1"/>
          <p:nvPr/>
        </p:nvSpPr>
        <p:spPr bwMode="auto">
          <a:xfrm>
            <a:off x="1615224" y="2041875"/>
            <a:ext cx="64173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8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Оценить промежуточный результат работы КТ1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lang="ru" sz="1800" b="0" i="0" u="none" strike="noStrike" cap="none" spc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08" name="Google Shape;408;p8"/>
          <p:cNvCxnSpPr>
            <a:cxnSpLocks/>
          </p:cNvCxnSpPr>
          <p:nvPr/>
        </p:nvCxnSpPr>
        <p:spPr bwMode="auto">
          <a:xfrm flipH="1">
            <a:off x="1164150" y="263440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9" name="Google Shape;409;p8"/>
          <p:cNvSpPr txBox="1"/>
          <p:nvPr/>
        </p:nvSpPr>
        <p:spPr bwMode="auto">
          <a:xfrm>
            <a:off x="1615223" y="2379524"/>
            <a:ext cx="7079699" cy="130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" sz="18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Оповещать ЦППРиП обо всех изменениях в проекте:</a:t>
            </a:r>
          </a:p>
          <a:p>
            <a:pPr marL="450000" marR="0" lvl="0" indent="-190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➢"/>
              <a:defRPr/>
            </a:pPr>
            <a:r>
              <a:rPr lang="ru" sz="18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смене темы, </a:t>
            </a:r>
          </a:p>
          <a:p>
            <a:pPr marL="450000" marR="0" lvl="0" indent="-190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➢"/>
              <a:defRPr/>
            </a:pPr>
            <a:r>
              <a:rPr lang="ru" sz="18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уходе студентов к другому руководителю, </a:t>
            </a:r>
          </a:p>
          <a:p>
            <a:pPr marL="450000" marR="0" lvl="0" indent="-190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➢"/>
              <a:defRPr/>
            </a:pPr>
            <a:r>
              <a:rPr lang="ru" sz="18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приходе к Вам новых студентов </a:t>
            </a:r>
          </a:p>
          <a:p>
            <a:pPr marL="450000" marR="0" lvl="0" indent="-190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➢"/>
              <a:defRPr/>
            </a:pPr>
            <a:r>
              <a:rPr lang="ru" sz="1800" b="0" i="0" u="none" strike="noStrike" cap="none" spc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и др. </a:t>
            </a:r>
          </a:p>
        </p:txBody>
      </p:sp>
      <p:sp>
        <p:nvSpPr>
          <p:cNvPr id="411" name="Google Shape;411;p8"/>
          <p:cNvSpPr/>
          <p:nvPr/>
        </p:nvSpPr>
        <p:spPr bwMode="auto">
          <a:xfrm>
            <a:off x="383700" y="4350375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12" name="Google Shape;412;p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458149" y="95150"/>
            <a:ext cx="1565875" cy="15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" name="Google Shape;417;ga20947f4bc_1_276"/>
          <p:cNvSpPr txBox="1"/>
          <p:nvPr/>
        </p:nvSpPr>
        <p:spPr bwMode="auto">
          <a:xfrm>
            <a:off x="520274" y="95150"/>
            <a:ext cx="6753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Возможности оплаты работы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18" name="Google Shape;418;ga20947f4bc_1_27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ga20947f4bc_1_276"/>
          <p:cNvCxnSpPr>
            <a:cxnSpLocks/>
            <a:endCxn id="420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ga20947f4bc_1_276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1" name="Google Shape;421;ga20947f4bc_1_276"/>
          <p:cNvSpPr txBox="1"/>
          <p:nvPr/>
        </p:nvSpPr>
        <p:spPr bwMode="auto">
          <a:xfrm>
            <a:off x="109649" y="968533"/>
            <a:ext cx="8858025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800" dirty="0" smtClean="0">
                <a:latin typeface="Roboto"/>
                <a:ea typeface="Roboto"/>
                <a:cs typeface="Roboto"/>
              </a:rPr>
              <a:t>Если вы </a:t>
            </a:r>
            <a:r>
              <a:rPr lang="ru" sz="1800" b="1" dirty="0" smtClean="0">
                <a:latin typeface="Roboto"/>
                <a:ea typeface="Roboto"/>
                <a:cs typeface="Roboto"/>
              </a:rPr>
              <a:t>не являетесь штатным преподавателем НИУ ВШЭ</a:t>
            </a:r>
            <a:r>
              <a:rPr lang="ru" sz="1800" dirty="0" smtClean="0">
                <a:latin typeface="Roboto"/>
                <a:ea typeface="Roboto"/>
                <a:cs typeface="Roboto"/>
              </a:rPr>
              <a:t>, в</a:t>
            </a:r>
            <a:r>
              <a:rPr lang="ru" sz="18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ы </a:t>
            </a:r>
            <a:r>
              <a:rPr lang="ru" sz="1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можете </a:t>
            </a:r>
            <a:r>
              <a:rPr lang="ru" sz="18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заключить </a:t>
            </a:r>
            <a:r>
              <a:rPr lang="ru" sz="1800" b="0" i="0" u="sng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договор </a:t>
            </a:r>
            <a:r>
              <a:rPr lang="ru" sz="1800" b="0" i="0" u="sng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ГПХ</a:t>
            </a:r>
            <a:r>
              <a:rPr lang="ru" sz="1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и получить оплату своей работы как руководителя проекта. </a:t>
            </a:r>
            <a:endParaRPr lang="ru" sz="1800" b="0" i="0" u="none" strike="noStrike" cap="none" dirty="0" smtClea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Полученная оплата зависит от </a:t>
            </a:r>
            <a:r>
              <a:rPr lang="ru-RU" sz="1800" b="1" dirty="0" err="1" smtClean="0">
                <a:latin typeface="Roboto"/>
                <a:ea typeface="Roboto"/>
                <a:cs typeface="Roboto"/>
              </a:rPr>
              <a:t>дву</a:t>
            </a:r>
            <a:r>
              <a:rPr lang="ru" sz="1800" b="1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х </a:t>
            </a:r>
            <a:r>
              <a:rPr lang="ru" sz="18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параметров</a:t>
            </a:r>
            <a:r>
              <a:rPr lang="ru" sz="1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:</a:t>
            </a:r>
            <a:r>
              <a:rPr lang="ru" sz="2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 </a:t>
            </a:r>
            <a:endParaRPr sz="2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22" name="Google Shape;422;ga20947f4bc_1_276"/>
          <p:cNvCxnSpPr>
            <a:cxnSpLocks/>
          </p:cNvCxnSpPr>
          <p:nvPr/>
        </p:nvCxnSpPr>
        <p:spPr bwMode="auto">
          <a:xfrm flipH="1">
            <a:off x="755576" y="2950312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4" name="Google Shape;424;ga20947f4bc_1_276"/>
          <p:cNvSpPr txBox="1"/>
          <p:nvPr/>
        </p:nvSpPr>
        <p:spPr bwMode="auto">
          <a:xfrm>
            <a:off x="565875" y="3067200"/>
            <a:ext cx="66621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26" name="Google Shape;426;ga20947f4bc_1_276"/>
          <p:cNvSpPr txBox="1"/>
          <p:nvPr/>
        </p:nvSpPr>
        <p:spPr bwMode="auto">
          <a:xfrm>
            <a:off x="1124917" y="2730750"/>
            <a:ext cx="65802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количество студентов 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5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ваша </a:t>
            </a:r>
            <a:r>
              <a:rPr lang="ru" sz="15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должность в компании или наличие ученой степени 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4572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27" name="Google Shape;427;ga20947f4bc_1_276"/>
          <p:cNvCxnSpPr>
            <a:cxnSpLocks/>
          </p:cNvCxnSpPr>
          <p:nvPr/>
        </p:nvCxnSpPr>
        <p:spPr bwMode="auto">
          <a:xfrm flipH="1">
            <a:off x="755576" y="327786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" name="Google Shape;417;ga20947f4bc_1_276"/>
          <p:cNvSpPr txBox="1"/>
          <p:nvPr/>
        </p:nvSpPr>
        <p:spPr bwMode="auto">
          <a:xfrm>
            <a:off x="520274" y="95150"/>
            <a:ext cx="6753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Возможности оплаты работы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18" name="Google Shape;418;ga20947f4bc_1_27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48264" y="4443958"/>
            <a:ext cx="2013299" cy="5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a20947f4bc_1_276"/>
          <p:cNvSpPr txBox="1"/>
          <p:nvPr/>
        </p:nvSpPr>
        <p:spPr bwMode="auto">
          <a:xfrm>
            <a:off x="123900" y="854198"/>
            <a:ext cx="66621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Если вы хотите получить оплату, вам необходимо:</a:t>
            </a: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29" name="Google Shape;429;ga20947f4bc_1_276"/>
          <p:cNvCxnSpPr>
            <a:cxnSpLocks/>
          </p:cNvCxnSpPr>
          <p:nvPr/>
        </p:nvCxnSpPr>
        <p:spPr bwMode="auto">
          <a:xfrm flipH="1">
            <a:off x="611560" y="1419622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ga20947f4bc_1_276"/>
          <p:cNvSpPr txBox="1"/>
          <p:nvPr/>
        </p:nvSpPr>
        <p:spPr bwMode="auto">
          <a:xfrm>
            <a:off x="1115616" y="1205503"/>
            <a:ext cx="68175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предоставить верные </a:t>
            </a:r>
            <a:r>
              <a:rPr lang="ru" sz="15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данные (дата рождения, контактные почта и телефон, место работы, должность). Мы 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передадим эти данные отделу НПР для оформления </a:t>
            </a:r>
            <a:r>
              <a:rPr lang="ru" sz="15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договора</a:t>
            </a:r>
            <a:endParaRPr lang="ru" sz="1500" dirty="0"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spcBef>
                <a:spcPts val="600"/>
              </a:spcBef>
              <a:buSzPts val="1500"/>
              <a:defRPr/>
            </a:pPr>
            <a:r>
              <a:rPr lang="ru" sz="1500" b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своевременно предоставить отделу НПР все документы, которые они попросят для </a:t>
            </a:r>
            <a:r>
              <a:rPr lang="ru" sz="1500" b="1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оформления </a:t>
            </a:r>
            <a:r>
              <a:rPr lang="ru" sz="1500" b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и подписать </a:t>
            </a:r>
            <a:r>
              <a:rPr lang="ru" sz="1500" b="1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договор (электронно). Почта </a:t>
            </a:r>
            <a:r>
              <a:rPr lang="ru-RU" sz="1500" b="1" dirty="0" smtClean="0">
                <a:latin typeface="Roboto"/>
                <a:ea typeface="Roboto"/>
                <a:cs typeface="Roboto"/>
              </a:rPr>
              <a:t>Отдела </a:t>
            </a:r>
            <a:r>
              <a:rPr lang="ru-RU" sz="1500" b="1" dirty="0">
                <a:latin typeface="Roboto"/>
                <a:ea typeface="Roboto"/>
                <a:cs typeface="Roboto"/>
              </a:rPr>
              <a:t>сопровождения деятельности НПР ФКН </a:t>
            </a:r>
            <a:r>
              <a:rPr lang="ru-RU" sz="1500" b="1" dirty="0" smtClean="0">
                <a:solidFill>
                  <a:schemeClr val="accent5"/>
                </a:solidFill>
                <a:latin typeface="Roboto"/>
                <a:ea typeface="Roboto"/>
                <a:cs typeface="Roboto"/>
                <a:hlinkClick r:id="rId3"/>
              </a:rPr>
              <a:t>staffsupport.cs@hse.ru</a:t>
            </a:r>
            <a:r>
              <a:rPr lang="ru-RU" sz="1500" b="1" dirty="0" smtClean="0">
                <a:latin typeface="Roboto"/>
                <a:ea typeface="Roboto"/>
                <a:cs typeface="Roboto"/>
              </a:rPr>
              <a:t>. Они будут делать рассылку в январе-марте, пожалуйста, не игнорируйте их письма.</a:t>
            </a:r>
            <a:endParaRPr sz="1500" b="1" dirty="0"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endParaRPr lang="ru" sz="1500" b="0" i="0" u="none" strike="noStrike" cap="none" dirty="0" smtClean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" sz="15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оформить 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банковскую карту платежной системы МИР 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31" name="Google Shape;431;ga20947f4bc_1_276"/>
          <p:cNvCxnSpPr>
            <a:cxnSpLocks/>
          </p:cNvCxnSpPr>
          <p:nvPr/>
        </p:nvCxnSpPr>
        <p:spPr bwMode="auto">
          <a:xfrm flipH="1">
            <a:off x="592285" y="2449347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ga20947f4bc_1_276"/>
          <p:cNvCxnSpPr>
            <a:cxnSpLocks/>
          </p:cNvCxnSpPr>
          <p:nvPr/>
        </p:nvCxnSpPr>
        <p:spPr bwMode="auto">
          <a:xfrm flipH="1">
            <a:off x="637829" y="393610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419;ga20947f4bc_1_276"/>
          <p:cNvCxnSpPr>
            <a:cxnSpLocks/>
            <a:endCxn id="18" idx="2"/>
          </p:cNvCxnSpPr>
          <p:nvPr/>
        </p:nvCxnSpPr>
        <p:spPr bwMode="auto">
          <a:xfrm>
            <a:off x="0" y="692824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420;ga20947f4bc_1_276"/>
          <p:cNvSpPr/>
          <p:nvPr/>
        </p:nvSpPr>
        <p:spPr bwMode="auto">
          <a:xfrm>
            <a:off x="6909900" y="555874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26;ga20947f4bc_1_276"/>
          <p:cNvSpPr txBox="1"/>
          <p:nvPr/>
        </p:nvSpPr>
        <p:spPr bwMode="auto">
          <a:xfrm>
            <a:off x="123900" y="4196773"/>
            <a:ext cx="7920880" cy="7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5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Для заключения договора понадобятся: скан диплома о высшем образовании, справка об отсутствии судимости, подтвержденный аккаунт на </a:t>
            </a:r>
            <a:r>
              <a:rPr lang="ru-RU" sz="1500" b="0" i="0" u="none" strike="noStrike" cap="none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Госуслугах</a:t>
            </a:r>
            <a:r>
              <a:rPr lang="ru-RU" sz="15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60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" name="Google Shape;417;ga20947f4bc_1_276"/>
          <p:cNvSpPr txBox="1"/>
          <p:nvPr/>
        </p:nvSpPr>
        <p:spPr bwMode="auto">
          <a:xfrm>
            <a:off x="109648" y="102841"/>
            <a:ext cx="9034351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28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Назначение формального руководителя проекта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18" name="Google Shape;418;ga20947f4bc_1_27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ga20947f4bc_1_276"/>
          <p:cNvCxnSpPr>
            <a:cxnSpLocks/>
            <a:endCxn id="420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ga20947f4bc_1_276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1" name="Google Shape;421;ga20947f4bc_1_276"/>
          <p:cNvSpPr txBox="1"/>
          <p:nvPr/>
        </p:nvSpPr>
        <p:spPr bwMode="auto">
          <a:xfrm>
            <a:off x="158696" y="1196346"/>
            <a:ext cx="8858025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800" dirty="0" smtClean="0">
                <a:latin typeface="Roboto"/>
                <a:ea typeface="Roboto"/>
                <a:cs typeface="Roboto"/>
              </a:rPr>
              <a:t>Если </a:t>
            </a:r>
            <a:r>
              <a:rPr lang="ru" sz="1800" dirty="0" smtClean="0">
                <a:latin typeface="Roboto"/>
                <a:ea typeface="Roboto"/>
                <a:cs typeface="Roboto"/>
              </a:rPr>
              <a:t>вы </a:t>
            </a:r>
            <a:r>
              <a:rPr lang="ru" sz="1800" b="1" u="sng" dirty="0" smtClean="0">
                <a:latin typeface="Roboto"/>
                <a:ea typeface="Roboto"/>
                <a:cs typeface="Roboto"/>
              </a:rPr>
              <a:t>не являетесь штатным преподавателем НИУ </a:t>
            </a:r>
            <a:r>
              <a:rPr lang="ru" sz="1800" b="1" u="sng" dirty="0" smtClean="0">
                <a:latin typeface="Roboto"/>
                <a:ea typeface="Roboto"/>
                <a:cs typeface="Roboto"/>
              </a:rPr>
              <a:t>ВШЭ </a:t>
            </a:r>
            <a:r>
              <a:rPr lang="ru" sz="1800" b="1" dirty="0" smtClean="0">
                <a:latin typeface="Roboto"/>
                <a:ea typeface="Roboto"/>
                <a:cs typeface="Roboto"/>
              </a:rPr>
              <a:t>и </a:t>
            </a:r>
            <a:r>
              <a:rPr lang="ru" sz="1800" b="1" u="sng" dirty="0" smtClean="0">
                <a:latin typeface="Roboto"/>
                <a:ea typeface="Roboto"/>
                <a:cs typeface="Roboto"/>
              </a:rPr>
              <a:t>не заключаете ДГПХ</a:t>
            </a:r>
            <a:r>
              <a:rPr lang="ru" sz="1800" b="1" dirty="0" smtClean="0">
                <a:latin typeface="Roboto"/>
                <a:ea typeface="Roboto"/>
                <a:cs typeface="Roboto"/>
              </a:rPr>
              <a:t>, на ваши проекты назначается формальный руководитель от ФКН.</a:t>
            </a: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22" name="Google Shape;422;ga20947f4bc_1_276"/>
          <p:cNvCxnSpPr>
            <a:cxnSpLocks/>
          </p:cNvCxnSpPr>
          <p:nvPr/>
        </p:nvCxnSpPr>
        <p:spPr bwMode="auto">
          <a:xfrm flipH="1">
            <a:off x="755576" y="2950312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4" name="Google Shape;424;ga20947f4bc_1_276"/>
          <p:cNvSpPr txBox="1"/>
          <p:nvPr/>
        </p:nvSpPr>
        <p:spPr bwMode="auto">
          <a:xfrm>
            <a:off x="565875" y="3067200"/>
            <a:ext cx="66621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26" name="Google Shape;426;ga20947f4bc_1_276"/>
          <p:cNvSpPr txBox="1"/>
          <p:nvPr/>
        </p:nvSpPr>
        <p:spPr bwMode="auto">
          <a:xfrm>
            <a:off x="1132574" y="2355726"/>
            <a:ext cx="6580200" cy="170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" sz="150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Формальный руководитель от ФКН:</a:t>
            </a:r>
            <a:endParaRPr lang="ru" sz="15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5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и</a:t>
            </a:r>
            <a:r>
              <a:rPr lang="ru-RU" sz="15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меет доступ к отчетной документации студента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5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м</a:t>
            </a:r>
            <a:r>
              <a:rPr lang="ru-RU" sz="15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ожет корректировать оценку в отзыве фактического руководителя</a:t>
            </a:r>
            <a:endParaRPr sz="15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4572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27" name="Google Shape;427;ga20947f4bc_1_276"/>
          <p:cNvCxnSpPr>
            <a:cxnSpLocks/>
          </p:cNvCxnSpPr>
          <p:nvPr/>
        </p:nvCxnSpPr>
        <p:spPr bwMode="auto">
          <a:xfrm flipH="1">
            <a:off x="755576" y="3277863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467544" y="2355726"/>
            <a:ext cx="691276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8" name="Google Shape;438;ga20947f4bc_1_179"/>
          <p:cNvSpPr txBox="1"/>
          <p:nvPr/>
        </p:nvSpPr>
        <p:spPr bwMode="auto">
          <a:xfrm>
            <a:off x="132510" y="88711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Документация по итогам работы</a:t>
            </a:r>
            <a:endParaRPr sz="30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39" name="Google Shape;439;ga20947f4bc_1_17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ga20947f4bc_1_179"/>
          <p:cNvCxnSpPr>
            <a:cxnSpLocks/>
            <a:endCxn id="44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1" name="Google Shape;441;ga20947f4bc_1_179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2" name="Google Shape;442;ga20947f4bc_1_179"/>
          <p:cNvSpPr txBox="1"/>
          <p:nvPr/>
        </p:nvSpPr>
        <p:spPr bwMode="auto">
          <a:xfrm>
            <a:off x="203475" y="1017825"/>
            <a:ext cx="6455700" cy="3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Для того, чтобы вам выплатили вашу заработную плату, нам необходимо предоставить: </a:t>
            </a:r>
            <a:endParaRPr sz="1500" dirty="0"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500" dirty="0">
              <a:latin typeface="Roboto"/>
              <a:ea typeface="Roboto"/>
              <a:cs typeface="Roboto"/>
            </a:endParaRPr>
          </a:p>
          <a:p>
            <a:pPr marL="450000" marR="0" lvl="0" indent="-18414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/>
            </a:pPr>
            <a:r>
              <a:rPr lang="ru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Отзыв </a:t>
            </a:r>
            <a:r>
              <a:rPr lang="ru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 работе каждого студента (с оценкой и подписью)</a:t>
            </a:r>
            <a:endParaRPr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Очень важно, чтобы </a:t>
            </a:r>
            <a:r>
              <a:rPr lang="ru" sz="15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на </a:t>
            </a:r>
            <a:r>
              <a:rPr lang="ru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каждого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студента, </a:t>
            </a:r>
            <a:r>
              <a:rPr lang="ru" sz="1500" b="0" i="0" u="sng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даже в случае групповой работы над проектом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, был </a:t>
            </a:r>
            <a:r>
              <a:rPr lang="ru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свой </a:t>
            </a:r>
            <a:r>
              <a:rPr lang="ru-RU" sz="1500" b="1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отзыв с оценкой и подписью</a:t>
            </a:r>
            <a:endParaRPr sz="15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" sz="15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Иначе документы могут не принять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, и </a:t>
            </a:r>
            <a:r>
              <a:rPr lang="ru" sz="1500" b="0" i="0" u="sng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 этом случае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" sz="1500" b="0" i="0" u="sng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работа не будет оплачена</a:t>
            </a:r>
            <a:r>
              <a:rPr lang="ru" sz="15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, а мы ничем не сможем помочь в этой ситуации.</a:t>
            </a:r>
            <a:endParaRPr sz="1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44" name="Google Shape;444;ga20947f4bc_1_17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126500" y="1660050"/>
            <a:ext cx="1592750" cy="15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59" name="Google Shape;459;p1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-946805"/>
            <a:ext cx="9144000" cy="68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5"/>
          <p:cNvSpPr txBox="1"/>
          <p:nvPr/>
        </p:nvSpPr>
        <p:spPr bwMode="auto">
          <a:xfrm>
            <a:off x="1397700" y="4087200"/>
            <a:ext cx="63486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Центр практик</a:t>
            </a:r>
            <a:r>
              <a:rPr lang="ru" sz="1800" b="1">
                <a:latin typeface="Roboto"/>
                <a:ea typeface="Roboto"/>
                <a:cs typeface="Roboto"/>
              </a:rPr>
              <a:t>, </a:t>
            </a:r>
            <a:r>
              <a:rPr lang="ru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проектной работы и предпринимательства</a:t>
            </a:r>
            <a:endParaRPr sz="1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cppr.cs@hse.ru</a:t>
            </a:r>
            <a:endParaRPr sz="1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" sz="1800" b="1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hlinkClick r:id="rId3" tooltip="https://cs.hse.ru/cppr/"/>
              </a:rPr>
              <a:t>https://cs.hse.ru/cppr/</a:t>
            </a:r>
            <a:endParaRPr sz="1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1" name="Google Shape;461;p1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fld id="{00000000-1234-1234-1234-123412341234}" type="slidenum">
              <a:rPr lang="ru">
                <a:solidFill>
                  <a:srgbClr val="FFD745"/>
                </a:solidFill>
              </a:rPr>
              <a:t>36</a:t>
            </a:fld>
            <a:endParaRPr>
              <a:solidFill>
                <a:srgbClr val="FFD745"/>
              </a:solidFill>
            </a:endParaRPr>
          </a:p>
        </p:txBody>
      </p:sp>
      <p:pic>
        <p:nvPicPr>
          <p:cNvPr id="462" name="Google Shape;462;p1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680500" y="4062900"/>
            <a:ext cx="11049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g1055a11c962_0_9"/>
          <p:cNvSpPr txBox="1"/>
          <p:nvPr/>
        </p:nvSpPr>
        <p:spPr bwMode="auto">
          <a:xfrm>
            <a:off x="298575" y="58450"/>
            <a:ext cx="84951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Проектная работа в бакалавриате ФКН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65" name="Google Shape;65;g1055a11c962_0_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g1055a11c962_0_9"/>
          <p:cNvCxnSpPr>
            <a:cxnSpLocks/>
            <a:endCxn id="67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g1055a11c962_0_9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8;g1055a11c962_0_9"/>
          <p:cNvSpPr txBox="1"/>
          <p:nvPr/>
        </p:nvSpPr>
        <p:spPr bwMode="auto">
          <a:xfrm>
            <a:off x="7159710" y="3828253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9" name="Google Shape;69;g1055a11c962_0_9"/>
          <p:cNvSpPr txBox="1"/>
          <p:nvPr/>
        </p:nvSpPr>
        <p:spPr bwMode="auto">
          <a:xfrm>
            <a:off x="5081619" y="246934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0" name="Google Shape;70;g1055a11c962_0_9"/>
          <p:cNvSpPr txBox="1">
            <a:spLocks noGrp="1"/>
          </p:cNvSpPr>
          <p:nvPr>
            <p:ph type="sldNum" idx="12"/>
          </p:nvPr>
        </p:nvSpPr>
        <p:spPr bwMode="auto">
          <a:xfrm>
            <a:off x="8595308" y="46603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fld id="{00000000-1234-1234-1234-123412341234}" type="slidenum">
              <a:rPr lang="ru" b="1"/>
              <a:t>4</a:t>
            </a:fld>
            <a:endParaRPr b="1"/>
          </a:p>
        </p:txBody>
      </p:sp>
      <p:graphicFrame>
        <p:nvGraphicFramePr>
          <p:cNvPr id="71" name="Google Shape;71;g1055a11c962_0_9"/>
          <p:cNvGraphicFramePr>
            <a:graphicFrameLocks/>
          </p:cNvGraphicFramePr>
          <p:nvPr>
            <p:extLst/>
          </p:nvPr>
        </p:nvGraphicFramePr>
        <p:xfrm>
          <a:off x="926625" y="942525"/>
          <a:ext cx="7239000" cy="37177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9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2000" b="1">
                        <a:solidFill>
                          <a:srgbClr val="F1C232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25" marR="91425" marT="91425" marB="91425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ru" sz="1800" b="1">
                          <a:solidFill>
                            <a:srgbClr val="F1C232"/>
                          </a:solidFill>
                          <a:latin typeface="Roboto"/>
                          <a:ea typeface="Roboto"/>
                          <a:cs typeface="Roboto"/>
                        </a:rPr>
                        <a:t>ПИ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ru" sz="1800" b="1">
                          <a:solidFill>
                            <a:srgbClr val="F1C232"/>
                          </a:solidFill>
                          <a:latin typeface="Roboto"/>
                          <a:ea typeface="Roboto"/>
                          <a:cs typeface="Roboto"/>
                        </a:rPr>
                        <a:t>ПМИ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ru" sz="1800" b="1">
                          <a:solidFill>
                            <a:srgbClr val="F1C232"/>
                          </a:solidFill>
                          <a:latin typeface="Roboto"/>
                          <a:ea typeface="Roboto"/>
                          <a:cs typeface="Roboto"/>
                        </a:rPr>
                        <a:t>ПАД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ru-RU" sz="1800" b="1">
                          <a:solidFill>
                            <a:srgbClr val="F1C232"/>
                          </a:solidFill>
                          <a:latin typeface="Roboto"/>
                          <a:ea typeface="Roboto"/>
                          <a:cs typeface="Roboto"/>
                        </a:rPr>
                        <a:t>КНАД</a:t>
                      </a:r>
                      <a:endParaRPr lang="ru-RU" sz="1800"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975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8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2 курс</a:t>
                      </a:r>
                      <a:endParaRPr sz="18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b="1"/>
                        <a:t>Курсовой проект</a:t>
                      </a:r>
                      <a:endParaRPr b="1"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b="1"/>
                        <a:t>Курсовой проект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b="1"/>
                        <a:t>Курсовой проект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b="1"/>
                        <a:t>Курсовой проект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425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8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3 курс</a:t>
                      </a:r>
                      <a:endParaRPr sz="18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b="1"/>
                        <a:t>Курсовой проект</a:t>
                      </a:r>
                      <a:endParaRPr b="1"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b="1"/>
                        <a:t>Курсовой проект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b="1" dirty="0"/>
                        <a:t>Курсовой проект</a:t>
                      </a:r>
                      <a:endParaRPr dirty="0"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/>
                        <a:t>Курсовой проект</a:t>
                      </a:r>
                      <a:endParaRPr lang="ru-RU" dirty="0" smtClean="0"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00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sz="18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</a:rPr>
                        <a:t>4 курс</a:t>
                      </a:r>
                      <a:endParaRPr sz="18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/>
                        <a:t>Командный проект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/>
                        <a:t>ВКР</a:t>
                      </a:r>
                      <a:endParaRPr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dirty="0"/>
                        <a:t>ВКР</a:t>
                      </a:r>
                      <a:endParaRPr dirty="0"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dirty="0"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" dirty="0"/>
                        <a:t>ВКР</a:t>
                      </a:r>
                      <a:endParaRPr dirty="0"/>
                    </a:p>
                  </a:txBody>
                  <a:tcPr marL="91425" marR="91425" marT="91425" marB="91425" anchor="ctr">
                    <a:lnL w="9525" algn="ctr">
                      <a:solidFill>
                        <a:schemeClr val="dk1"/>
                      </a:solidFill>
                    </a:lnL>
                    <a:lnR w="9525" algn="ctr">
                      <a:solidFill>
                        <a:schemeClr val="dk1"/>
                      </a:solidFill>
                    </a:lnR>
                    <a:lnT w="9525" algn="ctr">
                      <a:solidFill>
                        <a:schemeClr val="dk1"/>
                      </a:solidFill>
                    </a:lnT>
                    <a:lnB w="9525" algn="ctr">
                      <a:solidFill>
                        <a:schemeClr val="dk1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2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Google Shape;87;gab00798894_0_2"/>
          <p:cNvSpPr txBox="1"/>
          <p:nvPr/>
        </p:nvSpPr>
        <p:spPr bwMode="auto">
          <a:xfrm>
            <a:off x="340072" y="58449"/>
            <a:ext cx="7294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ru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Виды проектной работы в НИУ ВШЭ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88" name="Google Shape;88;gab00798894_0_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gab00798894_0_2"/>
          <p:cNvCxnSpPr>
            <a:cxnSpLocks/>
            <a:endCxn id="90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gab00798894_0_2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gab00798894_0_2"/>
          <p:cNvSpPr txBox="1"/>
          <p:nvPr/>
        </p:nvSpPr>
        <p:spPr bwMode="auto">
          <a:xfrm>
            <a:off x="7159710" y="3828253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92" name="Google Shape;92;gab00798894_0_2"/>
          <p:cNvSpPr txBox="1"/>
          <p:nvPr/>
        </p:nvSpPr>
        <p:spPr bwMode="auto">
          <a:xfrm>
            <a:off x="2567873" y="603966"/>
            <a:ext cx="36618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ru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Цель: </a:t>
            </a:r>
            <a:r>
              <a:rPr kumimoji="0" lang="ru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проведение исследования, новый научный результат, проверка гипотез с помощью вычислительных экспериментов</a:t>
            </a:r>
            <a:br>
              <a:rPr kumimoji="0" lang="ru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ru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Результат: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новый метод или новое научное знание, проверенная гипотеза и т.д., оформленные в виде качественного отчёта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93" name="Google Shape;93;gab00798894_0_2"/>
          <p:cNvSpPr txBox="1"/>
          <p:nvPr/>
        </p:nvSpPr>
        <p:spPr bwMode="auto">
          <a:xfrm>
            <a:off x="209475" y="1417149"/>
            <a:ext cx="2358399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Исследовательский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95" name="Google Shape;95;gab00798894_0_2"/>
          <p:cNvSpPr txBox="1"/>
          <p:nvPr/>
        </p:nvSpPr>
        <p:spPr bwMode="auto">
          <a:xfrm>
            <a:off x="6536423" y="1063198"/>
            <a:ext cx="219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Индивидуальный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96" name="Google Shape;96;gab00798894_0_2"/>
          <p:cNvSpPr txBox="1"/>
          <p:nvPr/>
        </p:nvSpPr>
        <p:spPr bwMode="auto">
          <a:xfrm>
            <a:off x="6619523" y="2669281"/>
            <a:ext cx="2112599" cy="57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Групповой</a:t>
            </a:r>
            <a:br>
              <a:rPr kumimoji="0" lang="ru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ru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(не более 4 чел.)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97" name="Google Shape;97;gab00798894_0_2"/>
          <p:cNvSpPr txBox="1"/>
          <p:nvPr/>
        </p:nvSpPr>
        <p:spPr bwMode="auto">
          <a:xfrm>
            <a:off x="209475" y="3093925"/>
            <a:ext cx="18618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ru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Прикладной (программный)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98" name="Google Shape;98;gab00798894_0_2"/>
          <p:cNvSpPr txBox="1"/>
          <p:nvPr/>
        </p:nvSpPr>
        <p:spPr bwMode="auto">
          <a:xfrm>
            <a:off x="2567874" y="2899295"/>
            <a:ext cx="3281700" cy="2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Цель: </a:t>
            </a:r>
            <a:r>
              <a:rPr kumimoji="0" lang="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решение прикладной задачи,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на первый план выходят значимость и сложность проделанной вами работы. </a:t>
            </a:r>
            <a:r>
              <a:rPr kumimoji="0" lang="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/>
            </a:r>
            <a:br>
              <a:rPr kumimoji="0" lang="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Результат: </a:t>
            </a:r>
            <a:r>
              <a:rPr kumimoji="0" lang="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проектное решение, бизнес-план или бизнес-кейс, изготовленный по заказу продукт и т.п.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457200" marR="0" lvl="0" indent="0" algn="just" defTabSz="914400" eaLnBrk="1" fontAlgn="auto" latinLnBrk="0" hangingPunct="1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99" name="Google Shape;99;gab00798894_0_2"/>
          <p:cNvPicPr/>
          <p:nvPr/>
        </p:nvPicPr>
        <p:blipFill>
          <a:blip r:embed="rId4">
            <a:alphaModFix/>
          </a:blip>
          <a:srcRect l="6785" t="32888" b="4165"/>
          <a:stretch/>
        </p:blipFill>
        <p:spPr bwMode="auto">
          <a:xfrm>
            <a:off x="6654475" y="3211248"/>
            <a:ext cx="2013274" cy="135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ab00798894_0_2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7126861" y="1485364"/>
            <a:ext cx="1002834" cy="1223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gab00798894_0_2"/>
          <p:cNvCxnSpPr>
            <a:cxnSpLocks/>
          </p:cNvCxnSpPr>
          <p:nvPr/>
        </p:nvCxnSpPr>
        <p:spPr bwMode="auto">
          <a:xfrm>
            <a:off x="6252784" y="1063198"/>
            <a:ext cx="3900" cy="34830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rot="5399976" flipV="1">
            <a:off x="3153749" y="-19049"/>
            <a:ext cx="0" cy="5791199"/>
          </a:xfrm>
          <a:prstGeom prst="line">
            <a:avLst/>
          </a:prstGeom>
          <a:ln w="9525" cap="flat" cmpd="sng" algn="ctr">
            <a:solidFill>
              <a:srgbClr val="595959"/>
            </a:solidFill>
            <a:prstDash val="lgDash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2929364" name="Стрелка вправо 1412929363"/>
          <p:cNvSpPr/>
          <p:nvPr/>
        </p:nvSpPr>
        <p:spPr bwMode="auto">
          <a:xfrm>
            <a:off x="5772996" y="1821228"/>
            <a:ext cx="1272118" cy="1809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16059059" name="Стрелка вправо 1316059058"/>
          <p:cNvSpPr/>
          <p:nvPr/>
        </p:nvSpPr>
        <p:spPr bwMode="auto">
          <a:xfrm>
            <a:off x="5718494" y="3521949"/>
            <a:ext cx="1068580" cy="1809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790509" name="Стрелка вправо 874790508"/>
          <p:cNvSpPr/>
          <p:nvPr/>
        </p:nvSpPr>
        <p:spPr bwMode="auto">
          <a:xfrm rot="19262279">
            <a:off x="5559032" y="2837597"/>
            <a:ext cx="1341283" cy="1809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56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Google Shape;106;gab00798894_0_283"/>
          <p:cNvSpPr txBox="1"/>
          <p:nvPr/>
        </p:nvSpPr>
        <p:spPr bwMode="auto">
          <a:xfrm>
            <a:off x="298575" y="58450"/>
            <a:ext cx="7294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28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Отбор студентов на проекты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07" name="Google Shape;107;gab00798894_0_28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gab00798894_0_283"/>
          <p:cNvCxnSpPr>
            <a:cxnSpLocks/>
            <a:endCxn id="109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gab00798894_0_283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Google Shape;110;gab00798894_0_283"/>
          <p:cNvSpPr txBox="1"/>
          <p:nvPr/>
        </p:nvSpPr>
        <p:spPr bwMode="auto">
          <a:xfrm>
            <a:off x="7159710" y="3828253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1" name="Google Shape;111;gab00798894_0_283"/>
          <p:cNvSpPr txBox="1"/>
          <p:nvPr/>
        </p:nvSpPr>
        <p:spPr bwMode="auto">
          <a:xfrm>
            <a:off x="5081619" y="246934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2" name="Google Shape;112;gab00798894_0_283"/>
          <p:cNvSpPr txBox="1"/>
          <p:nvPr/>
        </p:nvSpPr>
        <p:spPr bwMode="auto">
          <a:xfrm>
            <a:off x="298575" y="974764"/>
            <a:ext cx="8398239" cy="363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ru-RU" sz="1800" dirty="0" smtClean="0"/>
              <a:t>В </a:t>
            </a:r>
            <a:r>
              <a:rPr lang="ru-RU" sz="1800" dirty="0"/>
              <a:t>этом году установлен лимит на количество студентов у одного руководителя </a:t>
            </a:r>
          </a:p>
          <a:p>
            <a:pPr>
              <a:defRPr/>
            </a:pPr>
            <a:endParaRPr lang="ru-RU" sz="1800" b="1" dirty="0" smtClean="0"/>
          </a:p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Если </a:t>
            </a:r>
            <a:r>
              <a:rPr lang="ru-RU" sz="1800" b="1" dirty="0">
                <a:solidFill>
                  <a:schemeClr val="tx1"/>
                </a:solidFill>
              </a:rPr>
              <a:t>вы </a:t>
            </a:r>
            <a:r>
              <a:rPr lang="ru-RU" sz="1800" b="1" u="sng" dirty="0">
                <a:solidFill>
                  <a:schemeClr val="tx1"/>
                </a:solidFill>
              </a:rPr>
              <a:t>не руководите </a:t>
            </a:r>
            <a:r>
              <a:rPr lang="ru-RU" sz="1800" b="1" u="sng" dirty="0" smtClean="0">
                <a:solidFill>
                  <a:schemeClr val="tx1"/>
                </a:solidFill>
              </a:rPr>
              <a:t>ВКР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smtClean="0"/>
              <a:t>то можете </a:t>
            </a:r>
            <a:r>
              <a:rPr lang="ru-RU" sz="1800" b="1" dirty="0"/>
              <a:t>быть руководителем проектов </a:t>
            </a:r>
            <a:r>
              <a:rPr lang="ru-RU" sz="1800" b="1" dirty="0">
                <a:solidFill>
                  <a:srgbClr val="FF0000"/>
                </a:solidFill>
              </a:rPr>
              <a:t>не более, чем у 30 </a:t>
            </a:r>
            <a:r>
              <a:rPr lang="ru-RU" sz="1800" b="1" dirty="0" smtClean="0">
                <a:solidFill>
                  <a:srgbClr val="FF0000"/>
                </a:solidFill>
              </a:rPr>
              <a:t>студентов</a:t>
            </a:r>
            <a:r>
              <a:rPr lang="ru-RU" sz="1800" dirty="0" smtClean="0"/>
              <a:t>.</a:t>
            </a:r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b="1" dirty="0" smtClean="0"/>
              <a:t>Если </a:t>
            </a:r>
            <a:r>
              <a:rPr lang="ru-RU" sz="1800" b="1" dirty="0"/>
              <a:t>вы также </a:t>
            </a:r>
            <a:r>
              <a:rPr lang="ru-RU" sz="1800" b="1" u="sng" dirty="0" smtClean="0"/>
              <a:t>руководите </a:t>
            </a:r>
            <a:r>
              <a:rPr lang="ru-RU" sz="1800" b="1" u="sng" dirty="0"/>
              <a:t>ВКР</a:t>
            </a:r>
            <a:r>
              <a:rPr lang="ru-RU" sz="1800" b="1" dirty="0"/>
              <a:t> (не более 10), </a:t>
            </a:r>
            <a:r>
              <a:rPr lang="ru-RU" sz="1800" dirty="0"/>
              <a:t>то можно быть руководителем проектов </a:t>
            </a:r>
            <a:r>
              <a:rPr lang="ru-RU" sz="1800" b="1" dirty="0">
                <a:solidFill>
                  <a:srgbClr val="FF0000"/>
                </a:solidFill>
              </a:rPr>
              <a:t>не более, чем у 20 студентов.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При </a:t>
            </a:r>
            <a:r>
              <a:rPr lang="ru-RU" sz="1800" dirty="0">
                <a:solidFill>
                  <a:schemeClr val="tx1"/>
                </a:solidFill>
              </a:rPr>
              <a:t>отборе студентов на проекты, пожалуйста, учитывайте это ограничение. Если вы наберете себе больше студентов, за вами будут записаны только первые 30 (20, если есть ВКР).</a:t>
            </a:r>
            <a:endParaRPr sz="800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575" y="3363838"/>
            <a:ext cx="7945833" cy="120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Google Shape;106;gab00798894_0_283"/>
          <p:cNvSpPr txBox="1"/>
          <p:nvPr/>
        </p:nvSpPr>
        <p:spPr bwMode="auto">
          <a:xfrm>
            <a:off x="298575" y="58450"/>
            <a:ext cx="7294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2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Одна тема для нескольких студентов</a:t>
            </a:r>
            <a:endParaRPr sz="2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07" name="Google Shape;107;gab00798894_0_28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gab00798894_0_283"/>
          <p:cNvCxnSpPr>
            <a:cxnSpLocks/>
            <a:endCxn id="109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gab00798894_0_283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Google Shape;110;gab00798894_0_283"/>
          <p:cNvSpPr txBox="1"/>
          <p:nvPr/>
        </p:nvSpPr>
        <p:spPr bwMode="auto">
          <a:xfrm>
            <a:off x="7159710" y="3828253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1" name="Google Shape;111;gab00798894_0_283"/>
          <p:cNvSpPr txBox="1"/>
          <p:nvPr/>
        </p:nvSpPr>
        <p:spPr bwMode="auto">
          <a:xfrm>
            <a:off x="5081619" y="246934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2" name="Google Shape;112;gab00798894_0_283"/>
          <p:cNvSpPr txBox="1"/>
          <p:nvPr/>
        </p:nvSpPr>
        <p:spPr bwMode="auto">
          <a:xfrm>
            <a:off x="298575" y="974764"/>
            <a:ext cx="8398239" cy="363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ru-RU" sz="1800" b="1" dirty="0"/>
              <a:t>ВСЕ РАЗНОЕ:</a:t>
            </a:r>
            <a:br>
              <a:rPr lang="ru-RU" sz="1800" b="1" dirty="0"/>
            </a:br>
            <a:r>
              <a:rPr lang="ru-RU" sz="1800" dirty="0"/>
              <a:t>используемые технологии,</a:t>
            </a:r>
            <a:br>
              <a:rPr lang="ru-RU" sz="1800" dirty="0"/>
            </a:br>
            <a:r>
              <a:rPr lang="ru-RU" sz="1800" dirty="0"/>
              <a:t>подходы, реализация,</a:t>
            </a:r>
            <a:br>
              <a:rPr lang="ru-RU" sz="1800" dirty="0"/>
            </a:br>
            <a:r>
              <a:rPr lang="ru-RU" sz="1800" dirty="0" smtClean="0"/>
              <a:t>отчеты</a:t>
            </a:r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 smtClean="0">
                <a:ea typeface="Roboto"/>
              </a:rPr>
              <a:t>Например, если 2 студента независимо друг от друга разрабатывают мобильное приложение, пусть первый делает его под </a:t>
            </a:r>
            <a:r>
              <a:rPr lang="en-US" sz="1800" dirty="0" smtClean="0">
                <a:ea typeface="Roboto"/>
              </a:rPr>
              <a:t>Android </a:t>
            </a:r>
            <a:r>
              <a:rPr lang="ru-RU" sz="1800" dirty="0" smtClean="0">
                <a:ea typeface="Roboto"/>
              </a:rPr>
              <a:t>на </a:t>
            </a:r>
            <a:r>
              <a:rPr lang="en-US" sz="1800" dirty="0" err="1" smtClean="0">
                <a:ea typeface="Roboto"/>
              </a:rPr>
              <a:t>Kotlin</a:t>
            </a:r>
            <a:r>
              <a:rPr lang="ru-RU" sz="1800" dirty="0" smtClean="0">
                <a:ea typeface="Roboto"/>
              </a:rPr>
              <a:t>, а второй под </a:t>
            </a:r>
            <a:r>
              <a:rPr lang="en-US" sz="1800" dirty="0" smtClean="0">
                <a:ea typeface="Roboto"/>
              </a:rPr>
              <a:t>iOS</a:t>
            </a:r>
            <a:r>
              <a:rPr lang="ru-RU" sz="1800" dirty="0" smtClean="0">
                <a:ea typeface="Roboto"/>
              </a:rPr>
              <a:t> на </a:t>
            </a:r>
            <a:r>
              <a:rPr lang="en-US" sz="1800" dirty="0" smtClean="0">
                <a:ea typeface="Roboto"/>
              </a:rPr>
              <a:t>Swift.</a:t>
            </a:r>
            <a:endParaRPr lang="ru-RU" sz="1800" b="1" dirty="0">
              <a:ea typeface="Roboto"/>
            </a:endParaRPr>
          </a:p>
          <a:p>
            <a:pPr marL="0" marR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69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gab00798894_0_283"/>
          <p:cNvSpPr txBox="1"/>
          <p:nvPr/>
        </p:nvSpPr>
        <p:spPr bwMode="auto">
          <a:xfrm>
            <a:off x="298575" y="58449"/>
            <a:ext cx="8217749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Групповой проект</a:t>
            </a:r>
            <a:endParaRPr sz="30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36" name="Google Shape;136;gab00798894_0_28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gab00798894_0_283"/>
          <p:cNvCxnSpPr>
            <a:cxnSpLocks/>
            <a:endCxn id="138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ab00798894_0_283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0" name="Google Shape;140;gab00798894_0_283"/>
          <p:cNvSpPr txBox="1"/>
          <p:nvPr/>
        </p:nvSpPr>
        <p:spPr bwMode="auto">
          <a:xfrm>
            <a:off x="5081619" y="246934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1" name="Google Shape;141;gab00798894_0_283"/>
          <p:cNvSpPr txBox="1"/>
          <p:nvPr/>
        </p:nvSpPr>
        <p:spPr bwMode="auto">
          <a:xfrm>
            <a:off x="418844" y="627534"/>
            <a:ext cx="5341500" cy="304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ru" sz="1800" b="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единая </a:t>
            </a:r>
            <a:r>
              <a:rPr lang="ru" sz="1800" b="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задача</a:t>
            </a:r>
            <a:br>
              <a:rPr lang="ru" sz="1800" b="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</a:br>
            <a:r>
              <a:rPr lang="ru" sz="1800" b="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четкое разделение задач внутри </a:t>
            </a:r>
            <a:r>
              <a:rPr lang="ru" sz="1800" b="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проекта</a:t>
            </a:r>
            <a:r>
              <a:rPr lang="ru" sz="18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/>
            </a:r>
            <a:br>
              <a:rPr lang="ru" sz="18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</a:br>
            <a:r>
              <a:rPr lang="ru" sz="1800" b="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защита в одной комиссии (желательно</a:t>
            </a:r>
            <a:r>
              <a:rPr lang="ru" sz="1800" b="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</a:t>
            </a:r>
            <a:endParaRPr lang="ru" sz="18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ru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Документация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71761"/>
              </p:ext>
            </p:extLst>
          </p:nvPr>
        </p:nvGraphicFramePr>
        <p:xfrm>
          <a:off x="494667" y="2283719"/>
          <a:ext cx="7825564" cy="2677203"/>
        </p:xfrm>
        <a:graphic>
          <a:graphicData uri="http://schemas.openxmlformats.org/drawingml/2006/table">
            <a:tbl>
              <a:tblPr firstRow="1" bandRow="1">
                <a:tableStyleId>{808ABFCF-7B19-58EB-F03E-B74C2DF492FE}</a:tableStyleId>
              </a:tblPr>
              <a:tblGrid>
                <a:gridCol w="2504180">
                  <a:extLst>
                    <a:ext uri="{9D8B030D-6E8A-4147-A177-3AD203B41FA5}">
                      <a16:colId xmlns:a16="http://schemas.microsoft.com/office/drawing/2014/main" val="1761858284"/>
                    </a:ext>
                  </a:extLst>
                </a:gridCol>
                <a:gridCol w="2791873">
                  <a:extLst>
                    <a:ext uri="{9D8B030D-6E8A-4147-A177-3AD203B41FA5}">
                      <a16:colId xmlns:a16="http://schemas.microsoft.com/office/drawing/2014/main" val="2985154671"/>
                    </a:ext>
                  </a:extLst>
                </a:gridCol>
                <a:gridCol w="2529511">
                  <a:extLst>
                    <a:ext uri="{9D8B030D-6E8A-4147-A177-3AD203B41FA5}">
                      <a16:colId xmlns:a16="http://schemas.microsoft.com/office/drawing/2014/main" val="1572616795"/>
                    </a:ext>
                  </a:extLst>
                </a:gridCol>
              </a:tblGrid>
              <a:tr h="352852">
                <a:tc>
                  <a:txBody>
                    <a:bodyPr/>
                    <a:lstStyle/>
                    <a:p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Студенты ПИ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Студенты ПМИ,</a:t>
                      </a:r>
                      <a:r>
                        <a:rPr lang="ru-RU" sz="1800" b="1" i="0" u="none" strike="noStrike" cap="none" baseline="0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КНАД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Студенты</a:t>
                      </a:r>
                      <a:r>
                        <a:rPr lang="ru-RU" sz="1800" b="1" i="0" u="none" strike="noStrike" cap="none" baseline="0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ПАД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20998"/>
                  </a:ext>
                </a:extLst>
              </a:tr>
              <a:tr h="2311443"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ОБЩИЕ документы - командные ТЗ и ПМИ</a:t>
                      </a:r>
                      <a:b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ru-RU" sz="1600" b="1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все остальные документы РАЗНЫЕ</a:t>
                      </a:r>
                      <a:endParaRPr lang="ru-RU" sz="1600" b="1" i="0" u="none" strike="noStrike" cap="none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Групповой отчет</a:t>
                      </a:r>
                    </a:p>
                    <a:p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В начале каждого отчета – таблица с разделением задач внутри команды</a:t>
                      </a:r>
                    </a:p>
                    <a:p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Указание авторства каждого раздела в отчете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Групповой отчет </a:t>
                      </a:r>
                      <a:r>
                        <a:rPr lang="ru-RU" sz="1600" b="1" i="0" u="sng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на англ.</a:t>
                      </a:r>
                      <a:r>
                        <a:rPr lang="ru-RU" sz="1600" b="1" i="0" u="sng" strike="noStrike" cap="none" baseline="0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 языке</a:t>
                      </a:r>
                      <a:endParaRPr lang="ru-RU" sz="1600" b="1" i="0" u="sng" strike="noStrike" cap="none" dirty="0" smtClean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</a:rPr>
                        <a:t>В начале каждого отчета – таблица с разделением задач внутри команды. Указание авторства каждого раздела в отчете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87253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Google Shape;172;ga20947f4bc_1_58"/>
          <p:cNvSpPr txBox="1"/>
          <p:nvPr/>
        </p:nvSpPr>
        <p:spPr bwMode="auto">
          <a:xfrm>
            <a:off x="551275" y="110650"/>
            <a:ext cx="6753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"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Методическая поддержка проектной работы </a:t>
            </a: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(SmartLMS)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73" name="Google Shape;173;ga20947f4bc_1_58"/>
          <p:cNvCxnSpPr>
            <a:cxnSpLocks/>
            <a:endCxn id="174" idx="2"/>
          </p:cNvCxnSpPr>
          <p:nvPr/>
        </p:nvCxnSpPr>
        <p:spPr bwMode="auto">
          <a:xfrm>
            <a:off x="10" y="11478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ga20947f4bc_1_58"/>
          <p:cNvSpPr/>
          <p:nvPr/>
        </p:nvSpPr>
        <p:spPr bwMode="auto">
          <a:xfrm>
            <a:off x="6909909" y="10109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5" name="Google Shape;175;ga20947f4bc_1_58"/>
          <p:cNvSpPr txBox="1"/>
          <p:nvPr/>
        </p:nvSpPr>
        <p:spPr bwMode="auto">
          <a:xfrm>
            <a:off x="352350" y="1147899"/>
            <a:ext cx="4302299" cy="351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2000">
                <a:latin typeface="Roboto"/>
                <a:ea typeface="Roboto"/>
                <a:cs typeface="Roboto"/>
              </a:rPr>
              <a:t/>
            </a:r>
            <a:br>
              <a:rPr lang="ru" sz="2000">
                <a:latin typeface="Roboto"/>
                <a:ea typeface="Roboto"/>
                <a:cs typeface="Roboto"/>
              </a:rPr>
            </a:br>
            <a:r>
              <a:rPr lang="ru" sz="18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Загрузка всей документации по проекту студентом проходит в системе 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Smart Learning Management System</a:t>
            </a:r>
            <a:r>
              <a:rPr lang="ru" sz="2000" b="1">
                <a:latin typeface="Roboto"/>
                <a:ea typeface="Roboto"/>
                <a:cs typeface="Roboto"/>
              </a:rPr>
              <a:t>:</a:t>
            </a:r>
            <a:endParaRPr sz="2000" b="1">
              <a:latin typeface="Roboto"/>
              <a:ea typeface="Roboto"/>
              <a:cs typeface="Roboto"/>
            </a:endParaRPr>
          </a:p>
          <a:p>
            <a:pPr marL="457200" marR="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AutoNum type="arabicPeriod"/>
              <a:defRPr/>
            </a:pPr>
            <a:r>
              <a:rPr lang="ru" sz="200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Полезные материалы</a:t>
            </a:r>
            <a:r>
              <a:rPr lang="ru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по проектам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AutoNum type="arabicPeriod"/>
              <a:defRPr/>
            </a:pPr>
            <a:r>
              <a:rPr lang="ru" sz="2000">
                <a:latin typeface="Roboto"/>
                <a:ea typeface="Roboto"/>
                <a:cs typeface="Roboto"/>
              </a:rPr>
              <a:t>Обновления</a:t>
            </a:r>
            <a:endParaRPr sz="2000">
              <a:latin typeface="Roboto"/>
              <a:ea typeface="Roboto"/>
              <a:cs typeface="Roboto"/>
            </a:endParaRPr>
          </a:p>
          <a:p>
            <a: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AutoNum type="arabicPeriod"/>
              <a:defRPr/>
            </a:pPr>
            <a:r>
              <a:rPr lang="ru" sz="2000">
                <a:latin typeface="Roboto"/>
                <a:ea typeface="Roboto"/>
                <a:cs typeface="Roboto"/>
              </a:rPr>
              <a:t>Рассылки и объявления</a:t>
            </a:r>
            <a:endParaRPr sz="2000"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77" name="Google Shape;177;ga20947f4bc_1_58"/>
          <p:cNvPicPr/>
          <p:nvPr/>
        </p:nvPicPr>
        <p:blipFill>
          <a:blip r:embed="rId2">
            <a:alphaModFix/>
          </a:blip>
          <a:srcRect t="10102" r="65834" b="12185"/>
          <a:stretch/>
        </p:blipFill>
        <p:spPr bwMode="auto">
          <a:xfrm>
            <a:off x="4914750" y="1338700"/>
            <a:ext cx="2704348" cy="34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085707" name="Google Shape;136;gab00798894_0_28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85237" y="4570716"/>
            <a:ext cx="2013298" cy="57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2383</Words>
  <Application>Microsoft Office PowerPoint</Application>
  <DocSecurity>0</DocSecurity>
  <PresentationFormat>Экран (16:9)</PresentationFormat>
  <Paragraphs>354</Paragraphs>
  <Slides>36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Roboto</vt:lpstr>
      <vt:lpstr>Calibri</vt:lpstr>
      <vt:lpstr>Arial</vt:lpstr>
      <vt:lpstr>Roboto Medium</vt:lpstr>
      <vt:lpstr>Abyssinica SIL</vt:lpstr>
      <vt:lpstr>Wingdings</vt:lpstr>
      <vt:lpstr>Helvetica Neue</vt:lpstr>
      <vt:lpstr>Poppins</vt:lpstr>
      <vt:lpstr>ASCW3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Ченцова Элина Александровна</dc:creator>
  <cp:keywords/>
  <dc:description/>
  <cp:lastModifiedBy>Староверова Полина Викторовна</cp:lastModifiedBy>
  <cp:revision>31</cp:revision>
  <dcterms:modified xsi:type="dcterms:W3CDTF">2023-10-19T13:20:46Z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0x010100E8F20F2384D3D04CA8B8E1E250982FD1</vt:lpwstr>
  </property>
</Properties>
</file>