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74" r:id="rId3"/>
    <p:sldId id="257" r:id="rId4"/>
    <p:sldId id="258" r:id="rId5"/>
    <p:sldId id="259" r:id="rId6"/>
    <p:sldId id="275" r:id="rId7"/>
    <p:sldId id="260" r:id="rId8"/>
    <p:sldId id="263" r:id="rId9"/>
    <p:sldId id="264" r:id="rId10"/>
    <p:sldId id="269" r:id="rId11"/>
    <p:sldId id="270" r:id="rId12"/>
    <p:sldId id="271" r:id="rId13"/>
    <p:sldId id="272" r:id="rId14"/>
    <p:sldId id="273" r:id="rId15"/>
  </p:sldIdLst>
  <p:sldSz cx="18288000" cy="10287000"/>
  <p:notesSz cx="18288000" cy="10287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50"/>
  </p:normalViewPr>
  <p:slideViewPr>
    <p:cSldViewPr>
      <p:cViewPr>
        <p:scale>
          <a:sx n="57" d="100"/>
          <a:sy n="57" d="100"/>
        </p:scale>
        <p:origin x="360" y="9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A122B-7015-0F4A-89FF-79FADF5976AB}" type="datetimeFigureOut">
              <a:rPr lang="ru-RU" smtClean="0"/>
              <a:t>15.04.2024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597A5-6E5E-EF4E-9EF6-5CCD4963E8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985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E597A5-6E5E-EF4E-9EF6-5CCD4963E80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481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pPr marL="12700">
              <a:lnSpc>
                <a:spcPts val="1764"/>
              </a:lnSpc>
            </a:pPr>
            <a:r>
              <a:rPr sz="1650" spc="-130" dirty="0"/>
              <a:t>М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-25" dirty="0"/>
              <a:t>Б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" dirty="0"/>
              <a:t>Ь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400" spc="40" dirty="0">
                <a:latin typeface="PMingLiU-ExtB"/>
                <a:cs typeface="PMingLiU-ExtB"/>
              </a:rPr>
              <a:t>- </a:t>
            </a:r>
            <a:r>
              <a:rPr sz="1400" spc="80" dirty="0">
                <a:latin typeface="PMingLiU-ExtB"/>
                <a:cs typeface="PMingLiU-ExtB"/>
              </a:rPr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А</a:t>
            </a:r>
            <a:r>
              <a:rPr sz="1650" spc="-305" dirty="0"/>
              <a:t> </a:t>
            </a:r>
            <a:r>
              <a:rPr sz="1650" spc="40" dirty="0"/>
              <a:t>З</a:t>
            </a:r>
            <a:r>
              <a:rPr sz="1650" spc="-305" dirty="0"/>
              <a:t> </a:t>
            </a:r>
            <a:r>
              <a:rPr sz="1650" spc="90" dirty="0"/>
              <a:t>ВИ</a:t>
            </a:r>
            <a:r>
              <a:rPr sz="1650" spc="-305" dirty="0"/>
              <a:t> </a:t>
            </a:r>
            <a:r>
              <a:rPr sz="1650" spc="90" dirty="0"/>
              <a:t>ВА</a:t>
            </a:r>
            <a:r>
              <a:rPr sz="1650" spc="-305" dirty="0"/>
              <a:t> </a:t>
            </a:r>
            <a:r>
              <a:rPr sz="1650" spc="-10" dirty="0"/>
              <a:t>Ю</a:t>
            </a:r>
            <a:r>
              <a:rPr sz="1650" spc="-305" dirty="0"/>
              <a:t> </a:t>
            </a:r>
            <a:r>
              <a:rPr sz="1650" spc="-50" dirty="0"/>
              <a:t>Щ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5" dirty="0"/>
              <a:t>Я</a:t>
            </a:r>
            <a:r>
              <a:rPr sz="1650" spc="325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135" dirty="0"/>
              <a:t>Т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95" dirty="0"/>
              <a:t>Й</a:t>
            </a:r>
            <a:endParaRPr sz="1650">
              <a:latin typeface="PMingLiU-ExtB"/>
              <a:cs typeface="PMingLiU-ExtB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2905"/>
              </a:lnSpc>
            </a:pPr>
            <a:fld id="{81D60167-4931-47E6-BA6A-407CBD079E47}" type="slidenum">
              <a:rPr spc="180" dirty="0"/>
              <a:t>‹#›</a:t>
            </a:fld>
            <a:endParaRPr spc="18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pPr marL="12700">
              <a:lnSpc>
                <a:spcPts val="1764"/>
              </a:lnSpc>
            </a:pPr>
            <a:r>
              <a:rPr sz="1650" spc="-130" dirty="0"/>
              <a:t>М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-25" dirty="0"/>
              <a:t>Б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" dirty="0"/>
              <a:t>Ь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400" spc="40" dirty="0">
                <a:latin typeface="PMingLiU-ExtB"/>
                <a:cs typeface="PMingLiU-ExtB"/>
              </a:rPr>
              <a:t>- </a:t>
            </a:r>
            <a:r>
              <a:rPr sz="1400" spc="80" dirty="0">
                <a:latin typeface="PMingLiU-ExtB"/>
                <a:cs typeface="PMingLiU-ExtB"/>
              </a:rPr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А</a:t>
            </a:r>
            <a:r>
              <a:rPr sz="1650" spc="-305" dirty="0"/>
              <a:t> </a:t>
            </a:r>
            <a:r>
              <a:rPr sz="1650" spc="40" dirty="0"/>
              <a:t>З</a:t>
            </a:r>
            <a:r>
              <a:rPr sz="1650" spc="-305" dirty="0"/>
              <a:t> </a:t>
            </a:r>
            <a:r>
              <a:rPr sz="1650" spc="90" dirty="0"/>
              <a:t>ВИ</a:t>
            </a:r>
            <a:r>
              <a:rPr sz="1650" spc="-305" dirty="0"/>
              <a:t> </a:t>
            </a:r>
            <a:r>
              <a:rPr sz="1650" spc="90" dirty="0"/>
              <a:t>ВА</a:t>
            </a:r>
            <a:r>
              <a:rPr sz="1650" spc="-305" dirty="0"/>
              <a:t> </a:t>
            </a:r>
            <a:r>
              <a:rPr sz="1650" spc="-10" dirty="0"/>
              <a:t>Ю</a:t>
            </a:r>
            <a:r>
              <a:rPr sz="1650" spc="-305" dirty="0"/>
              <a:t> </a:t>
            </a:r>
            <a:r>
              <a:rPr sz="1650" spc="-50" dirty="0"/>
              <a:t>Щ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5" dirty="0"/>
              <a:t>Я</a:t>
            </a:r>
            <a:r>
              <a:rPr sz="1650" spc="325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135" dirty="0"/>
              <a:t>Т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95" dirty="0"/>
              <a:t>Й</a:t>
            </a:r>
            <a:endParaRPr sz="1650">
              <a:latin typeface="PMingLiU-ExtB"/>
              <a:cs typeface="PMingLiU-ExtB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2905"/>
              </a:lnSpc>
            </a:pPr>
            <a:fld id="{81D60167-4931-47E6-BA6A-407CBD079E47}" type="slidenum">
              <a:rPr spc="180" dirty="0"/>
              <a:t>‹#›</a:t>
            </a:fld>
            <a:endParaRPr spc="18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pPr marL="12700">
              <a:lnSpc>
                <a:spcPts val="1764"/>
              </a:lnSpc>
            </a:pPr>
            <a:r>
              <a:rPr sz="1650" spc="-130" dirty="0"/>
              <a:t>М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-25" dirty="0"/>
              <a:t>Б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" dirty="0"/>
              <a:t>Ь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400" spc="40" dirty="0">
                <a:latin typeface="PMingLiU-ExtB"/>
                <a:cs typeface="PMingLiU-ExtB"/>
              </a:rPr>
              <a:t>- </a:t>
            </a:r>
            <a:r>
              <a:rPr sz="1400" spc="80" dirty="0">
                <a:latin typeface="PMingLiU-ExtB"/>
                <a:cs typeface="PMingLiU-ExtB"/>
              </a:rPr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А</a:t>
            </a:r>
            <a:r>
              <a:rPr sz="1650" spc="-305" dirty="0"/>
              <a:t> </a:t>
            </a:r>
            <a:r>
              <a:rPr sz="1650" spc="40" dirty="0"/>
              <a:t>З</a:t>
            </a:r>
            <a:r>
              <a:rPr sz="1650" spc="-305" dirty="0"/>
              <a:t> </a:t>
            </a:r>
            <a:r>
              <a:rPr sz="1650" spc="90" dirty="0"/>
              <a:t>ВИ</a:t>
            </a:r>
            <a:r>
              <a:rPr sz="1650" spc="-305" dirty="0"/>
              <a:t> </a:t>
            </a:r>
            <a:r>
              <a:rPr sz="1650" spc="90" dirty="0"/>
              <a:t>ВА</a:t>
            </a:r>
            <a:r>
              <a:rPr sz="1650" spc="-305" dirty="0"/>
              <a:t> </a:t>
            </a:r>
            <a:r>
              <a:rPr sz="1650" spc="-10" dirty="0"/>
              <a:t>Ю</a:t>
            </a:r>
            <a:r>
              <a:rPr sz="1650" spc="-305" dirty="0"/>
              <a:t> </a:t>
            </a:r>
            <a:r>
              <a:rPr sz="1650" spc="-50" dirty="0"/>
              <a:t>Щ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5" dirty="0"/>
              <a:t>Я</a:t>
            </a:r>
            <a:r>
              <a:rPr sz="1650" spc="325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135" dirty="0"/>
              <a:t>Т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95" dirty="0"/>
              <a:t>Й</a:t>
            </a:r>
            <a:endParaRPr sz="1650">
              <a:latin typeface="PMingLiU-ExtB"/>
              <a:cs typeface="PMingLiU-ExtB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2905"/>
              </a:lnSpc>
            </a:pPr>
            <a:fld id="{81D60167-4931-47E6-BA6A-407CBD079E47}" type="slidenum">
              <a:rPr spc="180" dirty="0"/>
              <a:t>‹#›</a:t>
            </a:fld>
            <a:endParaRPr spc="18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pPr marL="12700">
              <a:lnSpc>
                <a:spcPts val="1764"/>
              </a:lnSpc>
            </a:pPr>
            <a:r>
              <a:rPr sz="1650" spc="-130" dirty="0"/>
              <a:t>М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-25" dirty="0"/>
              <a:t>Б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" dirty="0"/>
              <a:t>Ь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400" spc="40" dirty="0">
                <a:latin typeface="PMingLiU-ExtB"/>
                <a:cs typeface="PMingLiU-ExtB"/>
              </a:rPr>
              <a:t>- </a:t>
            </a:r>
            <a:r>
              <a:rPr sz="1400" spc="80" dirty="0">
                <a:latin typeface="PMingLiU-ExtB"/>
                <a:cs typeface="PMingLiU-ExtB"/>
              </a:rPr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А</a:t>
            </a:r>
            <a:r>
              <a:rPr sz="1650" spc="-305" dirty="0"/>
              <a:t> </a:t>
            </a:r>
            <a:r>
              <a:rPr sz="1650" spc="40" dirty="0"/>
              <a:t>З</a:t>
            </a:r>
            <a:r>
              <a:rPr sz="1650" spc="-305" dirty="0"/>
              <a:t> </a:t>
            </a:r>
            <a:r>
              <a:rPr sz="1650" spc="90" dirty="0"/>
              <a:t>ВИ</a:t>
            </a:r>
            <a:r>
              <a:rPr sz="1650" spc="-305" dirty="0"/>
              <a:t> </a:t>
            </a:r>
            <a:r>
              <a:rPr sz="1650" spc="90" dirty="0"/>
              <a:t>ВА</a:t>
            </a:r>
            <a:r>
              <a:rPr sz="1650" spc="-305" dirty="0"/>
              <a:t> </a:t>
            </a:r>
            <a:r>
              <a:rPr sz="1650" spc="-10" dirty="0"/>
              <a:t>Ю</a:t>
            </a:r>
            <a:r>
              <a:rPr sz="1650" spc="-305" dirty="0"/>
              <a:t> </a:t>
            </a:r>
            <a:r>
              <a:rPr sz="1650" spc="-50" dirty="0"/>
              <a:t>Щ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5" dirty="0"/>
              <a:t>Я</a:t>
            </a:r>
            <a:r>
              <a:rPr sz="1650" spc="325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135" dirty="0"/>
              <a:t>Т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95" dirty="0"/>
              <a:t>Й</a:t>
            </a:r>
            <a:endParaRPr sz="1650">
              <a:latin typeface="PMingLiU-ExtB"/>
              <a:cs typeface="PMingLiU-ExtB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2905"/>
              </a:lnSpc>
            </a:pPr>
            <a:fld id="{81D60167-4931-47E6-BA6A-407CBD079E47}" type="slidenum">
              <a:rPr spc="180" dirty="0"/>
              <a:t>‹#›</a:t>
            </a:fld>
            <a:endParaRPr spc="18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pPr marL="12700">
              <a:lnSpc>
                <a:spcPts val="1764"/>
              </a:lnSpc>
            </a:pPr>
            <a:r>
              <a:rPr sz="1650" spc="-130" dirty="0"/>
              <a:t>М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-25" dirty="0"/>
              <a:t>Б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" dirty="0"/>
              <a:t>Ь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400" spc="40" dirty="0">
                <a:latin typeface="PMingLiU-ExtB"/>
                <a:cs typeface="PMingLiU-ExtB"/>
              </a:rPr>
              <a:t>- </a:t>
            </a:r>
            <a:r>
              <a:rPr sz="1400" spc="80" dirty="0">
                <a:latin typeface="PMingLiU-ExtB"/>
                <a:cs typeface="PMingLiU-ExtB"/>
              </a:rPr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А</a:t>
            </a:r>
            <a:r>
              <a:rPr sz="1650" spc="-305" dirty="0"/>
              <a:t> </a:t>
            </a:r>
            <a:r>
              <a:rPr sz="1650" spc="40" dirty="0"/>
              <a:t>З</a:t>
            </a:r>
            <a:r>
              <a:rPr sz="1650" spc="-305" dirty="0"/>
              <a:t> </a:t>
            </a:r>
            <a:r>
              <a:rPr sz="1650" spc="90" dirty="0"/>
              <a:t>ВИ</a:t>
            </a:r>
            <a:r>
              <a:rPr sz="1650" spc="-305" dirty="0"/>
              <a:t> </a:t>
            </a:r>
            <a:r>
              <a:rPr sz="1650" spc="90" dirty="0"/>
              <a:t>ВА</a:t>
            </a:r>
            <a:r>
              <a:rPr sz="1650" spc="-305" dirty="0"/>
              <a:t> </a:t>
            </a:r>
            <a:r>
              <a:rPr sz="1650" spc="-10" dirty="0"/>
              <a:t>Ю</a:t>
            </a:r>
            <a:r>
              <a:rPr sz="1650" spc="-305" dirty="0"/>
              <a:t> </a:t>
            </a:r>
            <a:r>
              <a:rPr sz="1650" spc="-50" dirty="0"/>
              <a:t>Щ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5" dirty="0"/>
              <a:t>Я</a:t>
            </a:r>
            <a:r>
              <a:rPr sz="1650" spc="325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135" dirty="0"/>
              <a:t>Т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95" dirty="0"/>
              <a:t>Й</a:t>
            </a:r>
            <a:endParaRPr sz="1650">
              <a:latin typeface="PMingLiU-ExtB"/>
              <a:cs typeface="PMingLiU-ExtB"/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26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2905"/>
              </a:lnSpc>
            </a:pPr>
            <a:fld id="{81D60167-4931-47E6-BA6A-407CBD079E47}" type="slidenum">
              <a:rPr spc="180" dirty="0"/>
              <a:t>‹#›</a:t>
            </a:fld>
            <a:endParaRPr spc="18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1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FFFEF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1060622"/>
            <a:ext cx="18288000" cy="9525"/>
          </a:xfrm>
          <a:custGeom>
            <a:avLst/>
            <a:gdLst/>
            <a:ahLst/>
            <a:cxnLst/>
            <a:rect l="l" t="t" r="r" b="b"/>
            <a:pathLst>
              <a:path w="18288000" h="9525">
                <a:moveTo>
                  <a:pt x="0" y="9524"/>
                </a:moveTo>
                <a:lnTo>
                  <a:pt x="0" y="0"/>
                </a:lnTo>
                <a:lnTo>
                  <a:pt x="18287999" y="0"/>
                </a:lnTo>
                <a:lnTo>
                  <a:pt x="18287999" y="9524"/>
                </a:lnTo>
                <a:lnTo>
                  <a:pt x="0" y="95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17634"/>
            <a:ext cx="18288000" cy="9525"/>
          </a:xfrm>
          <a:custGeom>
            <a:avLst/>
            <a:gdLst/>
            <a:ahLst/>
            <a:cxnLst/>
            <a:rect l="l" t="t" r="r" b="b"/>
            <a:pathLst>
              <a:path w="18288000" h="9525">
                <a:moveTo>
                  <a:pt x="0" y="9524"/>
                </a:moveTo>
                <a:lnTo>
                  <a:pt x="0" y="0"/>
                </a:lnTo>
                <a:lnTo>
                  <a:pt x="18287999" y="0"/>
                </a:lnTo>
                <a:lnTo>
                  <a:pt x="18287999" y="9524"/>
                </a:lnTo>
                <a:lnTo>
                  <a:pt x="0" y="95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10277475"/>
            <a:ext cx="18288000" cy="9525"/>
          </a:xfrm>
          <a:custGeom>
            <a:avLst/>
            <a:gdLst/>
            <a:ahLst/>
            <a:cxnLst/>
            <a:rect l="l" t="t" r="r" b="b"/>
            <a:pathLst>
              <a:path w="18288000" h="9525">
                <a:moveTo>
                  <a:pt x="0" y="9523"/>
                </a:moveTo>
                <a:lnTo>
                  <a:pt x="0" y="0"/>
                </a:lnTo>
                <a:lnTo>
                  <a:pt x="18287999" y="0"/>
                </a:lnTo>
                <a:lnTo>
                  <a:pt x="18287999" y="9523"/>
                </a:lnTo>
                <a:lnTo>
                  <a:pt x="0" y="9523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0" y="9764977"/>
            <a:ext cx="18288000" cy="9525"/>
          </a:xfrm>
          <a:custGeom>
            <a:avLst/>
            <a:gdLst/>
            <a:ahLst/>
            <a:cxnLst/>
            <a:rect l="l" t="t" r="r" b="b"/>
            <a:pathLst>
              <a:path w="18288000" h="9525">
                <a:moveTo>
                  <a:pt x="0" y="9524"/>
                </a:moveTo>
                <a:lnTo>
                  <a:pt x="0" y="0"/>
                </a:lnTo>
                <a:lnTo>
                  <a:pt x="18287999" y="0"/>
                </a:lnTo>
                <a:lnTo>
                  <a:pt x="18287999" y="9524"/>
                </a:lnTo>
                <a:lnTo>
                  <a:pt x="0" y="95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0" y="9234489"/>
            <a:ext cx="18288000" cy="9525"/>
          </a:xfrm>
          <a:custGeom>
            <a:avLst/>
            <a:gdLst/>
            <a:ahLst/>
            <a:cxnLst/>
            <a:rect l="l" t="t" r="r" b="b"/>
            <a:pathLst>
              <a:path w="18288000" h="9525">
                <a:moveTo>
                  <a:pt x="0" y="9524"/>
                </a:moveTo>
                <a:lnTo>
                  <a:pt x="0" y="0"/>
                </a:lnTo>
                <a:lnTo>
                  <a:pt x="18287999" y="0"/>
                </a:lnTo>
                <a:lnTo>
                  <a:pt x="18287999" y="9524"/>
                </a:lnTo>
                <a:lnTo>
                  <a:pt x="0" y="9524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364" y="191901"/>
            <a:ext cx="3627120" cy="2736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77364" y="9511038"/>
            <a:ext cx="8568055" cy="2324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Lucida Sans Unicode"/>
                <a:cs typeface="Lucida Sans Unicode"/>
              </a:defRPr>
            </a:lvl1pPr>
          </a:lstStyle>
          <a:p>
            <a:pPr marL="12700">
              <a:lnSpc>
                <a:spcPts val="1764"/>
              </a:lnSpc>
            </a:pPr>
            <a:r>
              <a:rPr sz="1650" spc="-130" dirty="0"/>
              <a:t>М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-25" dirty="0"/>
              <a:t>Б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" dirty="0"/>
              <a:t>Ь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400" spc="40" dirty="0">
                <a:latin typeface="PMingLiU-ExtB"/>
                <a:cs typeface="PMingLiU-ExtB"/>
              </a:rPr>
              <a:t>- </a:t>
            </a:r>
            <a:r>
              <a:rPr sz="1400" spc="80" dirty="0">
                <a:latin typeface="PMingLiU-ExtB"/>
                <a:cs typeface="PMingLiU-ExtB"/>
              </a:rPr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А</a:t>
            </a:r>
            <a:r>
              <a:rPr sz="1650" spc="-305" dirty="0"/>
              <a:t> </a:t>
            </a:r>
            <a:r>
              <a:rPr sz="1650" spc="40" dirty="0"/>
              <a:t>З</a:t>
            </a:r>
            <a:r>
              <a:rPr sz="1650" spc="-305" dirty="0"/>
              <a:t> </a:t>
            </a:r>
            <a:r>
              <a:rPr sz="1650" spc="90" dirty="0"/>
              <a:t>ВИ</a:t>
            </a:r>
            <a:r>
              <a:rPr sz="1650" spc="-305" dirty="0"/>
              <a:t> </a:t>
            </a:r>
            <a:r>
              <a:rPr sz="1650" spc="90" dirty="0"/>
              <a:t>ВА</a:t>
            </a:r>
            <a:r>
              <a:rPr sz="1650" spc="-305" dirty="0"/>
              <a:t> </a:t>
            </a:r>
            <a:r>
              <a:rPr sz="1650" spc="-10" dirty="0"/>
              <a:t>Ю</a:t>
            </a:r>
            <a:r>
              <a:rPr sz="1650" spc="-305" dirty="0"/>
              <a:t> </a:t>
            </a:r>
            <a:r>
              <a:rPr sz="1650" spc="-50" dirty="0"/>
              <a:t>Щ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5" dirty="0"/>
              <a:t> </a:t>
            </a:r>
            <a:r>
              <a:rPr sz="1650" spc="-75" dirty="0"/>
              <a:t>П</a:t>
            </a:r>
            <a:r>
              <a:rPr sz="1650" spc="-305" dirty="0"/>
              <a:t> </a:t>
            </a:r>
            <a:r>
              <a:rPr sz="1650" spc="25" dirty="0"/>
              <a:t>Р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60" dirty="0"/>
              <a:t>О</a:t>
            </a:r>
            <a:r>
              <a:rPr sz="1650" spc="-305" dirty="0"/>
              <a:t> </a:t>
            </a:r>
            <a:r>
              <a:rPr sz="1650" spc="165" dirty="0"/>
              <a:t>ЖЕ</a:t>
            </a:r>
            <a:r>
              <a:rPr sz="1650" spc="-305" dirty="0"/>
              <a:t> </a:t>
            </a:r>
            <a:r>
              <a:rPr sz="1650" spc="-75" dirty="0"/>
              <a:t>Н</a:t>
            </a:r>
            <a:r>
              <a:rPr sz="1650" spc="-305" dirty="0"/>
              <a:t> </a:t>
            </a:r>
            <a:r>
              <a:rPr sz="1650" spc="-90" dirty="0"/>
              <a:t>И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320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-20" dirty="0"/>
              <a:t>Л</a:t>
            </a:r>
            <a:r>
              <a:rPr sz="1650" spc="-305" dirty="0"/>
              <a:t> </a:t>
            </a:r>
            <a:r>
              <a:rPr sz="1650" spc="-55" dirty="0"/>
              <a:t>Я</a:t>
            </a:r>
            <a:r>
              <a:rPr sz="1650" spc="325" dirty="0"/>
              <a:t> </a:t>
            </a:r>
            <a:r>
              <a:rPr sz="1650" spc="-114" dirty="0"/>
              <a:t>Д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135" dirty="0"/>
              <a:t>Т</a:t>
            </a:r>
            <a:r>
              <a:rPr sz="1650" spc="-305" dirty="0"/>
              <a:t> </a:t>
            </a:r>
            <a:r>
              <a:rPr sz="1650" spc="15" dirty="0"/>
              <a:t>Е</a:t>
            </a:r>
            <a:r>
              <a:rPr sz="1650" spc="-305" dirty="0"/>
              <a:t> </a:t>
            </a:r>
            <a:r>
              <a:rPr sz="1650" spc="-95" dirty="0"/>
              <a:t>Й</a:t>
            </a:r>
            <a:endParaRPr sz="1650">
              <a:latin typeface="PMingLiU-ExtB"/>
              <a:cs typeface="PMingLiU-ExtB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4/14/24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7286458" y="9317307"/>
            <a:ext cx="283209" cy="384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600" b="0" i="0">
                <a:solidFill>
                  <a:schemeClr val="tx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2905"/>
              </a:lnSpc>
            </a:pPr>
            <a:fld id="{81D60167-4931-47E6-BA6A-407CBD079E47}" type="slidenum">
              <a:rPr spc="180" dirty="0"/>
              <a:t>‹#›</a:t>
            </a:fld>
            <a:endParaRPr spc="18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6"/>
            <a:ext cx="1809749" cy="170497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675575" y="5875500"/>
            <a:ext cx="8842375" cy="37007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ru-RU" sz="2600" spc="-125" dirty="0">
                <a:latin typeface="Lucida Sans Unicode"/>
                <a:cs typeface="Lucida Sans Unicode"/>
              </a:rPr>
              <a:t>Выполнил студент группы БПИ223</a:t>
            </a:r>
          </a:p>
          <a:p>
            <a:r>
              <a:rPr lang="ru-RU" sz="2600" spc="-125" dirty="0">
                <a:latin typeface="Lucida Sans Unicode"/>
                <a:cs typeface="Lucida Sans Unicode"/>
              </a:rPr>
              <a:t>Захарова Наталья Владимировна</a:t>
            </a:r>
          </a:p>
          <a:p>
            <a:endParaRPr lang="ru-RU" sz="2600" spc="-125" dirty="0">
              <a:latin typeface="Lucida Sans Unicode"/>
              <a:cs typeface="Lucida Sans Unicode"/>
            </a:endParaRPr>
          </a:p>
          <a:p>
            <a:r>
              <a:rPr lang="ru-RU" sz="2600" spc="-125" dirty="0">
                <a:latin typeface="Lucida Sans Unicode"/>
                <a:cs typeface="Lucida Sans Unicode"/>
              </a:rPr>
              <a:t>Научный руководитель</a:t>
            </a:r>
          </a:p>
          <a:p>
            <a:r>
              <a:rPr lang="ru-RU" sz="2600" spc="-125" dirty="0">
                <a:latin typeface="Lucida Sans Unicode"/>
                <a:cs typeface="Lucida Sans Unicode"/>
              </a:rPr>
              <a:t>приглашённый̆ преподаватель департамента программной̆ инженерии </a:t>
            </a:r>
          </a:p>
          <a:p>
            <a:r>
              <a:rPr lang="ru-RU" sz="2600" spc="-125" dirty="0" err="1">
                <a:latin typeface="Lucida Sans Unicode"/>
                <a:cs typeface="Lucida Sans Unicode"/>
              </a:rPr>
              <a:t>Каруба</a:t>
            </a:r>
            <a:r>
              <a:rPr lang="ru-RU" sz="2600" spc="-125" dirty="0">
                <a:latin typeface="Lucida Sans Unicode"/>
                <a:cs typeface="Lucida Sans Unicode"/>
              </a:rPr>
              <a:t> Тимофей Васильевич</a:t>
            </a:r>
          </a:p>
          <a:p>
            <a:endParaRPr lang="ru-RU" sz="2800" dirty="0">
              <a:latin typeface="TimesNewRomanPSMT"/>
            </a:endParaRPr>
          </a:p>
          <a:p>
            <a:pPr marL="1861820" marR="5080" indent="-1849755">
              <a:lnSpc>
                <a:spcPct val="110800"/>
              </a:lnSpc>
              <a:spcBef>
                <a:spcPts val="95"/>
              </a:spcBef>
            </a:pPr>
            <a:endParaRPr sz="2600" dirty="0">
              <a:latin typeface="Lucida Sans Unicode"/>
              <a:cs typeface="Lucida Sans Unicod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85874" y="2247900"/>
            <a:ext cx="12426950" cy="313290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ts val="7005"/>
              </a:lnSpc>
              <a:spcBef>
                <a:spcPts val="110"/>
              </a:spcBef>
            </a:pPr>
            <a:r>
              <a:rPr lang="ru-RU" sz="7050" spc="-280" dirty="0">
                <a:latin typeface="Microsoft Sans Serif"/>
                <a:cs typeface="Microsoft Sans Serif"/>
              </a:rPr>
              <a:t>МОБИЛЬНАЯ ИГРА</a:t>
            </a:r>
          </a:p>
          <a:p>
            <a:pPr marL="12700">
              <a:lnSpc>
                <a:spcPts val="7005"/>
              </a:lnSpc>
              <a:spcBef>
                <a:spcPts val="110"/>
              </a:spcBef>
            </a:pPr>
            <a:r>
              <a:rPr lang="ru-RU" sz="7050" spc="-280" dirty="0">
                <a:latin typeface="Microsoft Sans Serif"/>
                <a:cs typeface="Microsoft Sans Serif"/>
              </a:rPr>
              <a:t>КЛИКЕР ПО КОНТРОЛЮ ЗА СНОМ</a:t>
            </a:r>
            <a:endParaRPr lang="ru-RU" sz="705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600" spc="-40" dirty="0" err="1">
                <a:latin typeface="Lucida Sans Unicode"/>
                <a:cs typeface="Lucida Sans Unicode"/>
              </a:rPr>
              <a:t>К</a:t>
            </a:r>
            <a:r>
              <a:rPr sz="2600" spc="-150" dirty="0" err="1">
                <a:latin typeface="Lucida Sans Unicode"/>
                <a:cs typeface="Lucida Sans Unicode"/>
              </a:rPr>
              <a:t>у</a:t>
            </a:r>
            <a:r>
              <a:rPr sz="2600" spc="-204" dirty="0" err="1">
                <a:latin typeface="Lucida Sans Unicode"/>
                <a:cs typeface="Lucida Sans Unicode"/>
              </a:rPr>
              <a:t>р</a:t>
            </a:r>
            <a:r>
              <a:rPr sz="2600" spc="-100" dirty="0" err="1">
                <a:latin typeface="Lucida Sans Unicode"/>
                <a:cs typeface="Lucida Sans Unicode"/>
              </a:rPr>
              <a:t>с</a:t>
            </a:r>
            <a:r>
              <a:rPr sz="2600" spc="-170" dirty="0" err="1">
                <a:latin typeface="Lucida Sans Unicode"/>
                <a:cs typeface="Lucida Sans Unicode"/>
              </a:rPr>
              <a:t>о</a:t>
            </a:r>
            <a:r>
              <a:rPr sz="2600" spc="-20" dirty="0" err="1">
                <a:latin typeface="Lucida Sans Unicode"/>
                <a:cs typeface="Lucida Sans Unicode"/>
              </a:rPr>
              <a:t>в</a:t>
            </a:r>
            <a:r>
              <a:rPr sz="2600" spc="-120" dirty="0" err="1">
                <a:latin typeface="Lucida Sans Unicode"/>
                <a:cs typeface="Lucida Sans Unicode"/>
              </a:rPr>
              <a:t>а</a:t>
            </a:r>
            <a:r>
              <a:rPr sz="2600" spc="70" dirty="0" err="1">
                <a:latin typeface="Lucida Sans Unicode"/>
                <a:cs typeface="Lucida Sans Unicode"/>
              </a:rPr>
              <a:t>я</a:t>
            </a:r>
            <a:r>
              <a:rPr sz="2600" spc="-220" dirty="0">
                <a:latin typeface="Lucida Sans Unicode"/>
                <a:cs typeface="Lucida Sans Unicode"/>
              </a:rPr>
              <a:t> </a:t>
            </a:r>
            <a:r>
              <a:rPr sz="2600" spc="-204" dirty="0">
                <a:latin typeface="Lucida Sans Unicode"/>
                <a:cs typeface="Lucida Sans Unicode"/>
              </a:rPr>
              <a:t>р</a:t>
            </a:r>
            <a:r>
              <a:rPr sz="2600" spc="-120" dirty="0">
                <a:latin typeface="Lucida Sans Unicode"/>
                <a:cs typeface="Lucida Sans Unicode"/>
              </a:rPr>
              <a:t>а</a:t>
            </a:r>
            <a:r>
              <a:rPr sz="2600" spc="-114" dirty="0">
                <a:latin typeface="Lucida Sans Unicode"/>
                <a:cs typeface="Lucida Sans Unicode"/>
              </a:rPr>
              <a:t>б</a:t>
            </a:r>
            <a:r>
              <a:rPr sz="2600" spc="-170" dirty="0">
                <a:latin typeface="Lucida Sans Unicode"/>
                <a:cs typeface="Lucida Sans Unicode"/>
              </a:rPr>
              <a:t>о</a:t>
            </a:r>
            <a:r>
              <a:rPr sz="2600" spc="-290" dirty="0">
                <a:latin typeface="Lucida Sans Unicode"/>
                <a:cs typeface="Lucida Sans Unicode"/>
              </a:rPr>
              <a:t>т</a:t>
            </a:r>
            <a:r>
              <a:rPr sz="2600" spc="-90" dirty="0">
                <a:latin typeface="Lucida Sans Unicode"/>
                <a:cs typeface="Lucida Sans Unicode"/>
              </a:rPr>
              <a:t>а</a:t>
            </a:r>
            <a:r>
              <a:rPr sz="2600" spc="-220" dirty="0">
                <a:latin typeface="Lucida Sans Unicode"/>
                <a:cs typeface="Lucida Sans Unicode"/>
              </a:rPr>
              <a:t> </a:t>
            </a:r>
            <a:r>
              <a:rPr sz="2150" spc="60" dirty="0">
                <a:latin typeface="Roboto Lt"/>
                <a:cs typeface="Roboto Lt"/>
              </a:rPr>
              <a:t>|</a:t>
            </a:r>
            <a:r>
              <a:rPr sz="2150" spc="80" dirty="0">
                <a:latin typeface="Roboto Lt"/>
                <a:cs typeface="Roboto Lt"/>
              </a:rPr>
              <a:t> </a:t>
            </a:r>
            <a:r>
              <a:rPr sz="2600" spc="-125" dirty="0">
                <a:latin typeface="Lucida Sans Unicode"/>
                <a:cs typeface="Lucida Sans Unicode"/>
              </a:rPr>
              <a:t>П</a:t>
            </a:r>
            <a:r>
              <a:rPr sz="2600" spc="-204" dirty="0">
                <a:latin typeface="Lucida Sans Unicode"/>
                <a:cs typeface="Lucida Sans Unicode"/>
              </a:rPr>
              <a:t>р</a:t>
            </a:r>
            <a:r>
              <a:rPr sz="2600" spc="-170" dirty="0">
                <a:latin typeface="Lucida Sans Unicode"/>
                <a:cs typeface="Lucida Sans Unicode"/>
              </a:rPr>
              <a:t>о</a:t>
            </a:r>
            <a:r>
              <a:rPr sz="2600" spc="-204" dirty="0">
                <a:latin typeface="Lucida Sans Unicode"/>
                <a:cs typeface="Lucida Sans Unicode"/>
              </a:rPr>
              <a:t>гр</a:t>
            </a:r>
            <a:r>
              <a:rPr sz="2600" spc="-120" dirty="0">
                <a:latin typeface="Lucida Sans Unicode"/>
                <a:cs typeface="Lucida Sans Unicode"/>
              </a:rPr>
              <a:t>а</a:t>
            </a:r>
            <a:r>
              <a:rPr sz="2600" spc="-204" dirty="0">
                <a:latin typeface="Lucida Sans Unicode"/>
                <a:cs typeface="Lucida Sans Unicode"/>
              </a:rPr>
              <a:t>мм</a:t>
            </a:r>
            <a:r>
              <a:rPr sz="2600" spc="-250" dirty="0">
                <a:latin typeface="Lucida Sans Unicode"/>
                <a:cs typeface="Lucida Sans Unicode"/>
              </a:rPr>
              <a:t>н</a:t>
            </a:r>
            <a:r>
              <a:rPr sz="2600" spc="-95" dirty="0">
                <a:latin typeface="Lucida Sans Unicode"/>
                <a:cs typeface="Lucida Sans Unicode"/>
              </a:rPr>
              <a:t>ы</a:t>
            </a:r>
            <a:r>
              <a:rPr sz="2600" spc="-220" dirty="0">
                <a:latin typeface="Lucida Sans Unicode"/>
                <a:cs typeface="Lucida Sans Unicode"/>
              </a:rPr>
              <a:t>й </a:t>
            </a:r>
            <a:r>
              <a:rPr sz="2600" spc="-250" dirty="0">
                <a:latin typeface="Lucida Sans Unicode"/>
                <a:cs typeface="Lucida Sans Unicode"/>
              </a:rPr>
              <a:t>п</a:t>
            </a:r>
            <a:r>
              <a:rPr sz="2600" spc="-204" dirty="0">
                <a:latin typeface="Lucida Sans Unicode"/>
                <a:cs typeface="Lucida Sans Unicode"/>
              </a:rPr>
              <a:t>р</a:t>
            </a:r>
            <a:r>
              <a:rPr sz="2600" spc="-170" dirty="0">
                <a:latin typeface="Lucida Sans Unicode"/>
                <a:cs typeface="Lucida Sans Unicode"/>
              </a:rPr>
              <a:t>о</a:t>
            </a:r>
            <a:r>
              <a:rPr sz="2600" spc="-45" dirty="0">
                <a:latin typeface="Lucida Sans Unicode"/>
                <a:cs typeface="Lucida Sans Unicode"/>
              </a:rPr>
              <a:t>е</a:t>
            </a:r>
            <a:r>
              <a:rPr sz="2600" spc="-114" dirty="0">
                <a:latin typeface="Lucida Sans Unicode"/>
                <a:cs typeface="Lucida Sans Unicode"/>
              </a:rPr>
              <a:t>к</a:t>
            </a:r>
            <a:r>
              <a:rPr sz="2600" spc="-260" dirty="0">
                <a:latin typeface="Lucida Sans Unicode"/>
                <a:cs typeface="Lucida Sans Unicode"/>
              </a:rPr>
              <a:t>т</a:t>
            </a:r>
            <a:endParaRPr sz="26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5"/>
            <a:ext cx="1809749" cy="170497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7286458" y="9344273"/>
            <a:ext cx="457200" cy="357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690"/>
              </a:lnSpc>
            </a:pPr>
            <a:r>
              <a:rPr lang="en-US" sz="2600" spc="-515" dirty="0">
                <a:latin typeface="Microsoft Sans Serif"/>
                <a:cs typeface="Microsoft Sans Serif"/>
              </a:rPr>
              <a:t>9</a:t>
            </a:r>
            <a:r>
              <a:rPr sz="2600" spc="-320" dirty="0">
                <a:latin typeface="Microsoft Sans Serif"/>
                <a:cs typeface="Microsoft Sans Serif"/>
              </a:rPr>
              <a:t> </a:t>
            </a:r>
            <a:endParaRPr sz="2600" dirty="0">
              <a:latin typeface="Microsoft Sans Serif"/>
              <a:cs typeface="Microsoft Sans Serif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557A5A69-8399-C3E4-40E8-79B883AFD168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21" name="object 3">
            <a:extLst>
              <a:ext uri="{FF2B5EF4-FFF2-40B4-BE49-F238E27FC236}">
                <a16:creationId xmlns:a16="http://schemas.microsoft.com/office/drawing/2014/main" id="{49C74869-08E6-B469-D518-CE9FD7108639}"/>
              </a:ext>
            </a:extLst>
          </p:cNvPr>
          <p:cNvSpPr txBox="1"/>
          <p:nvPr/>
        </p:nvSpPr>
        <p:spPr>
          <a:xfrm>
            <a:off x="706120" y="1485900"/>
            <a:ext cx="13411200" cy="2121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6850" dirty="0">
                <a:latin typeface="Lucida Sans Unicode"/>
                <a:cs typeface="Lucida Sans Unicode"/>
              </a:rPr>
              <a:t>Работа с музыкальными эффектами и шрифтами </a:t>
            </a:r>
            <a:endParaRPr sz="6850" dirty="0">
              <a:latin typeface="Lucida Sans Unicode"/>
              <a:cs typeface="Lucida Sans Unicode"/>
            </a:endParaRPr>
          </a:p>
        </p:txBody>
      </p:sp>
      <p:sp>
        <p:nvSpPr>
          <p:cNvPr id="22" name="object 4">
            <a:extLst>
              <a:ext uri="{FF2B5EF4-FFF2-40B4-BE49-F238E27FC236}">
                <a16:creationId xmlns:a16="http://schemas.microsoft.com/office/drawing/2014/main" id="{2846354B-9649-198C-D848-C2CF74FD5BE0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551EB56-E808-CDEB-4941-E1D798EC98ED}"/>
              </a:ext>
            </a:extLst>
          </p:cNvPr>
          <p:cNvSpPr txBox="1"/>
          <p:nvPr/>
        </p:nvSpPr>
        <p:spPr>
          <a:xfrm>
            <a:off x="10744200" y="4948078"/>
            <a:ext cx="618842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Расширение класса </a:t>
            </a:r>
            <a:r>
              <a:rPr lang="e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UIFont</a:t>
            </a:r>
            <a:r>
              <a:rPr lang="e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e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iOS,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предоставляющим метод </a:t>
            </a:r>
            <a:r>
              <a:rPr lang="e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comicoro</a:t>
            </a:r>
            <a:r>
              <a:rPr lang="e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(size: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</a:t>
            </a:r>
            <a:r>
              <a:rPr lang="e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создания и возвращения шрифта  </a:t>
            </a:r>
            <a:r>
              <a:rPr lang="en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Comicoro</a:t>
            </a:r>
            <a:r>
              <a:rPr lang="e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заданного размера. Это упрощает интеграцию и использование данного шрифта в приложении.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06EE23DC-B210-FC17-293C-557FB8587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808" y="4256322"/>
            <a:ext cx="2070100" cy="4387849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B280A9E5-0BB7-8095-90FD-3D7437F2A7B8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63F985E7-2561-CCE5-1444-F7F299A4DE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866" y="4920138"/>
            <a:ext cx="7264400" cy="1638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1600200" y="4059870"/>
            <a:ext cx="11734800" cy="2025555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55"/>
              </a:spcBef>
            </a:pPr>
            <a:r>
              <a:rPr sz="2800" spc="-4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800" spc="-9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sz="2800" spc="-1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sz="2800" spc="-2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800" spc="-1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800" spc="-4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sz="2800" spc="-2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sz="2800" spc="-1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8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800" spc="-17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spc="-31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sz="2800" spc="-12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800" spc="-2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sz="28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800" spc="-2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sz="2800" spc="-17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sz="2800" spc="-12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sz="2800" spc="-2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sz="2800" spc="-15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sz="2800" spc="-1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sz="2800" spc="-2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800" spc="-17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ая</a:t>
            </a:r>
            <a:r>
              <a:rPr sz="2800" spc="-23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spc="-2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spc="-26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кликер</a:t>
            </a:r>
            <a:r>
              <a:rPr lang="ru-RU" sz="2800" spc="-2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контролю за сном</a:t>
            </a:r>
            <a:r>
              <a:rPr lang="en-US" sz="2800" spc="-26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c:</a:t>
            </a:r>
          </a:p>
          <a:p>
            <a:pPr marL="469900" indent="-457200">
              <a:lnSpc>
                <a:spcPct val="100000"/>
              </a:lnSpc>
              <a:spcBef>
                <a:spcPts val="555"/>
              </a:spcBef>
              <a:buFont typeface="Arial" panose="020B0604020202020204" pitchFamily="34" charset="0"/>
              <a:buChar char="•"/>
            </a:pPr>
            <a:r>
              <a:rPr lang="ru-RU" sz="2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Масштабируемой архитектурой</a:t>
            </a:r>
          </a:p>
          <a:p>
            <a:pPr marL="469900" indent="-457200">
              <a:lnSpc>
                <a:spcPct val="100000"/>
              </a:lnSpc>
              <a:spcBef>
                <a:spcPts val="555"/>
              </a:spcBef>
              <a:buFont typeface="Arial" panose="020B0604020202020204" pitchFamily="34" charset="0"/>
              <a:buChar char="•"/>
            </a:pPr>
            <a:r>
              <a:rPr lang="ru-RU" sz="2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Таймером для контроля режима сна и бодрствования персонажей </a:t>
            </a:r>
          </a:p>
          <a:p>
            <a:pPr marL="469900" indent="-457200">
              <a:lnSpc>
                <a:spcPct val="100000"/>
              </a:lnSpc>
              <a:spcBef>
                <a:spcPts val="555"/>
              </a:spcBef>
              <a:buFont typeface="Arial" panose="020B0604020202020204" pitchFamily="34" charset="0"/>
              <a:buChar char="•"/>
            </a:pPr>
            <a:r>
              <a:rPr lang="ru-RU" sz="2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Музыкальным фоновым сопровождением и </a:t>
            </a:r>
            <a:r>
              <a:rPr lang="ru-RU" sz="2800" spc="-45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кастомными</a:t>
            </a:r>
            <a:r>
              <a:rPr lang="ru-RU" sz="2800" spc="-4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шрифтами </a:t>
            </a:r>
            <a:endParaRPr lang="en-US" sz="2800" spc="-4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98512" y="2049715"/>
            <a:ext cx="6068695" cy="12122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750" spc="-135" dirty="0">
                <a:latin typeface="Lucida Sans Unicode"/>
                <a:cs typeface="Lucida Sans Unicode"/>
              </a:rPr>
              <a:t>РЕЗУЛЬТАТЫ</a:t>
            </a:r>
            <a:endParaRPr sz="7750" dirty="0">
              <a:latin typeface="Lucida Sans Unicode"/>
              <a:cs typeface="Lucida Sans Unicode"/>
            </a:endParaRPr>
          </a:p>
        </p:txBody>
      </p:sp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5"/>
            <a:ext cx="1809749" cy="1704974"/>
          </a:xfrm>
          <a:prstGeom prst="rect">
            <a:avLst/>
          </a:prstGeom>
        </p:spPr>
      </p:pic>
      <p:sp>
        <p:nvSpPr>
          <p:cNvPr id="12" name="object 12"/>
          <p:cNvSpPr txBox="1"/>
          <p:nvPr/>
        </p:nvSpPr>
        <p:spPr>
          <a:xfrm>
            <a:off x="17286458" y="9344273"/>
            <a:ext cx="457200" cy="3575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690"/>
              </a:lnSpc>
            </a:pPr>
            <a:r>
              <a:rPr lang="en-US" sz="2600" spc="-515" dirty="0">
                <a:latin typeface="Microsoft Sans Serif"/>
                <a:cs typeface="Microsoft Sans Serif"/>
              </a:rPr>
              <a:t>10</a:t>
            </a:r>
            <a:r>
              <a:rPr sz="2600" spc="-320" dirty="0">
                <a:latin typeface="Microsoft Sans Serif"/>
                <a:cs typeface="Microsoft Sans Serif"/>
              </a:rPr>
              <a:t> </a:t>
            </a:r>
            <a:endParaRPr sz="2600" dirty="0">
              <a:latin typeface="Microsoft Sans Serif"/>
              <a:cs typeface="Microsoft Sans Serif"/>
            </a:endParaRPr>
          </a:p>
        </p:txBody>
      </p:sp>
      <p:sp>
        <p:nvSpPr>
          <p:cNvPr id="14" name="object 4">
            <a:extLst>
              <a:ext uri="{FF2B5EF4-FFF2-40B4-BE49-F238E27FC236}">
                <a16:creationId xmlns:a16="http://schemas.microsoft.com/office/drawing/2014/main" id="{69454D54-D661-C823-A36A-46C422A0F3BF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C19B33D5-7809-E843-33DB-BA9641F9629A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4581B8-C85A-1946-4472-E25877FC24FB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1675308" y="3961992"/>
            <a:ext cx="8306892" cy="1480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469900" marR="5080" indent="-457200">
              <a:lnSpc>
                <a:spcPct val="1149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latin typeface="Microsoft Sans Serif"/>
                <a:cs typeface="Microsoft Sans Serif"/>
              </a:rPr>
              <a:t>Публикация приложения в </a:t>
            </a:r>
            <a:r>
              <a:rPr lang="en-US" sz="2800" dirty="0">
                <a:latin typeface="Microsoft Sans Serif"/>
                <a:cs typeface="Microsoft Sans Serif"/>
              </a:rPr>
              <a:t>AppStore</a:t>
            </a:r>
          </a:p>
          <a:p>
            <a:pPr marL="469900" marR="5080" indent="-457200">
              <a:lnSpc>
                <a:spcPct val="1149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latin typeface="Microsoft Sans Serif"/>
                <a:cs typeface="Microsoft Sans Serif"/>
              </a:rPr>
              <a:t>Добавление новых игровых персонажей </a:t>
            </a:r>
          </a:p>
          <a:p>
            <a:pPr marL="469900" marR="5080" indent="-457200">
              <a:lnSpc>
                <a:spcPct val="1149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800" dirty="0">
                <a:latin typeface="Microsoft Sans Serif"/>
                <a:cs typeface="Microsoft Sans Serif"/>
              </a:rPr>
              <a:t>Подключение монетизации в приложение</a:t>
            </a:r>
            <a:endParaRPr lang="en" sz="2800" dirty="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02331" y="1941179"/>
            <a:ext cx="9837420" cy="1198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700" spc="-245" dirty="0">
                <a:latin typeface="Lucida Sans Unicode"/>
                <a:cs typeface="Lucida Sans Unicode"/>
              </a:rPr>
              <a:t>П</a:t>
            </a:r>
            <a:r>
              <a:rPr sz="7700" spc="10" dirty="0">
                <a:latin typeface="Lucida Sans Unicode"/>
                <a:cs typeface="Lucida Sans Unicode"/>
              </a:rPr>
              <a:t>Л</a:t>
            </a:r>
            <a:r>
              <a:rPr sz="7700" spc="-305" dirty="0">
                <a:latin typeface="Lucida Sans Unicode"/>
                <a:cs typeface="Lucida Sans Unicode"/>
              </a:rPr>
              <a:t>А</a:t>
            </a:r>
            <a:r>
              <a:rPr sz="7700" spc="-245" dirty="0">
                <a:latin typeface="Lucida Sans Unicode"/>
                <a:cs typeface="Lucida Sans Unicode"/>
              </a:rPr>
              <a:t>Н</a:t>
            </a:r>
            <a:r>
              <a:rPr sz="7700" spc="-240" dirty="0">
                <a:latin typeface="Lucida Sans Unicode"/>
                <a:cs typeface="Lucida Sans Unicode"/>
              </a:rPr>
              <a:t>Ы</a:t>
            </a:r>
            <a:r>
              <a:rPr sz="7700" spc="-415" dirty="0">
                <a:latin typeface="Lucida Sans Unicode"/>
                <a:cs typeface="Lucida Sans Unicode"/>
              </a:rPr>
              <a:t> </a:t>
            </a:r>
            <a:r>
              <a:rPr sz="7700" spc="-245" dirty="0">
                <a:latin typeface="Lucida Sans Unicode"/>
                <a:cs typeface="Lucida Sans Unicode"/>
              </a:rPr>
              <a:t>Н</a:t>
            </a:r>
            <a:r>
              <a:rPr sz="7700" spc="-340" dirty="0">
                <a:latin typeface="Lucida Sans Unicode"/>
                <a:cs typeface="Lucida Sans Unicode"/>
              </a:rPr>
              <a:t>А</a:t>
            </a:r>
            <a:r>
              <a:rPr sz="7700" spc="-415" dirty="0">
                <a:latin typeface="Lucida Sans Unicode"/>
                <a:cs typeface="Lucida Sans Unicode"/>
              </a:rPr>
              <a:t> </a:t>
            </a:r>
            <a:r>
              <a:rPr sz="7700" spc="-10" dirty="0">
                <a:latin typeface="Lucida Sans Unicode"/>
                <a:cs typeface="Lucida Sans Unicode"/>
              </a:rPr>
              <a:t>Б</a:t>
            </a:r>
            <a:r>
              <a:rPr sz="7700" spc="-175" dirty="0">
                <a:latin typeface="Lucida Sans Unicode"/>
                <a:cs typeface="Lucida Sans Unicode"/>
              </a:rPr>
              <a:t>У</a:t>
            </a:r>
            <a:r>
              <a:rPr sz="7700" spc="-420" dirty="0">
                <a:latin typeface="Lucida Sans Unicode"/>
                <a:cs typeface="Lucida Sans Unicode"/>
              </a:rPr>
              <a:t>Д</a:t>
            </a:r>
            <a:r>
              <a:rPr sz="7700" spc="-175" dirty="0">
                <a:latin typeface="Lucida Sans Unicode"/>
                <a:cs typeface="Lucida Sans Unicode"/>
              </a:rPr>
              <a:t>У</a:t>
            </a:r>
            <a:r>
              <a:rPr sz="7700" spc="-100" dirty="0">
                <a:latin typeface="Lucida Sans Unicode"/>
                <a:cs typeface="Lucida Sans Unicode"/>
              </a:rPr>
              <a:t>Щ</a:t>
            </a:r>
            <a:r>
              <a:rPr sz="7700" spc="160" dirty="0">
                <a:latin typeface="Lucida Sans Unicode"/>
                <a:cs typeface="Lucida Sans Unicode"/>
              </a:rPr>
              <a:t>Е</a:t>
            </a:r>
            <a:r>
              <a:rPr sz="7700" spc="125" dirty="0">
                <a:latin typeface="Lucida Sans Unicode"/>
                <a:cs typeface="Lucida Sans Unicode"/>
              </a:rPr>
              <a:t>Е</a:t>
            </a:r>
            <a:endParaRPr sz="7700" dirty="0">
              <a:latin typeface="Lucida Sans Unicode"/>
              <a:cs typeface="Lucida Sans Unicode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6"/>
            <a:ext cx="1809749" cy="1704974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7286458" y="9344273"/>
            <a:ext cx="449580" cy="320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520"/>
              </a:lnSpc>
            </a:pPr>
            <a:r>
              <a:rPr lang="en-US" sz="2300" spc="-345" dirty="0">
                <a:latin typeface="Microsoft Sans Serif"/>
                <a:cs typeface="Microsoft Sans Serif"/>
              </a:rPr>
              <a:t>11</a:t>
            </a:r>
            <a:r>
              <a:rPr sz="2300" spc="-240" dirty="0">
                <a:latin typeface="Microsoft Sans Serif"/>
                <a:cs typeface="Microsoft Sans Serif"/>
              </a:rPr>
              <a:t> </a:t>
            </a:r>
            <a:endParaRPr sz="2300" dirty="0">
              <a:latin typeface="Microsoft Sans Serif"/>
              <a:cs typeface="Microsoft Sans Serif"/>
            </a:endParaRPr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5CCC8C9C-25CD-00C9-BDA7-CA5C41BAC2CE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F1C5E931-16AF-2E04-24E7-D97C406C1732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896187-9FC7-F659-8DA3-A4BD446E17B8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679624" y="2400300"/>
            <a:ext cx="7854950" cy="1198245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700" spc="-240" dirty="0">
                <a:latin typeface="Lucida Sans Unicode"/>
                <a:cs typeface="Lucida Sans Unicode"/>
              </a:rPr>
              <a:t>ДЕМОНСТРАЦИЯ</a:t>
            </a:r>
            <a:endParaRPr sz="7700" dirty="0">
              <a:latin typeface="Lucida Sans Unicode"/>
              <a:cs typeface="Lucida Sans Unicode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7"/>
            <a:ext cx="1809749" cy="1704974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7286458" y="9344273"/>
            <a:ext cx="449580" cy="320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520"/>
              </a:lnSpc>
            </a:pPr>
            <a:r>
              <a:rPr lang="en-US" sz="2300" spc="-345" dirty="0">
                <a:latin typeface="Microsoft Sans Serif"/>
                <a:cs typeface="Microsoft Sans Serif"/>
              </a:rPr>
              <a:t>12</a:t>
            </a:r>
            <a:r>
              <a:rPr sz="2300" spc="-240" dirty="0">
                <a:latin typeface="Microsoft Sans Serif"/>
                <a:cs typeface="Microsoft Sans Serif"/>
              </a:rPr>
              <a:t> </a:t>
            </a:r>
            <a:endParaRPr sz="2300" dirty="0">
              <a:latin typeface="Microsoft Sans Serif"/>
              <a:cs typeface="Microsoft Sans Serif"/>
            </a:endParaRPr>
          </a:p>
        </p:txBody>
      </p:sp>
      <p:sp>
        <p:nvSpPr>
          <p:cNvPr id="12" name="object 4">
            <a:extLst>
              <a:ext uri="{FF2B5EF4-FFF2-40B4-BE49-F238E27FC236}">
                <a16:creationId xmlns:a16="http://schemas.microsoft.com/office/drawing/2014/main" id="{068920D9-2398-3BA2-1656-0068AD184FD9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6DE5340E-2A90-8CAE-AE6F-B363FEBB9620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2A1598-551F-9B6B-08EC-04B702A2E93B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7"/>
            <a:ext cx="1809749" cy="1704974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647547" y="2646598"/>
            <a:ext cx="11672570" cy="2381421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7700" spc="-185" dirty="0">
                <a:latin typeface="Lucida Sans Unicode"/>
                <a:cs typeface="Lucida Sans Unicode"/>
              </a:rPr>
              <a:t>С</a:t>
            </a:r>
            <a:r>
              <a:rPr sz="7700" spc="-245" dirty="0">
                <a:latin typeface="Lucida Sans Unicode"/>
                <a:cs typeface="Lucida Sans Unicode"/>
              </a:rPr>
              <a:t>П</a:t>
            </a:r>
            <a:r>
              <a:rPr sz="7700" spc="-305" dirty="0">
                <a:latin typeface="Lucida Sans Unicode"/>
                <a:cs typeface="Lucida Sans Unicode"/>
              </a:rPr>
              <a:t>А</a:t>
            </a:r>
            <a:r>
              <a:rPr sz="7700" spc="-185" dirty="0">
                <a:latin typeface="Lucida Sans Unicode"/>
                <a:cs typeface="Lucida Sans Unicode"/>
              </a:rPr>
              <a:t>С</a:t>
            </a:r>
            <a:r>
              <a:rPr sz="7700" spc="-320" dirty="0">
                <a:latin typeface="Lucida Sans Unicode"/>
                <a:cs typeface="Lucida Sans Unicode"/>
              </a:rPr>
              <a:t>И</a:t>
            </a:r>
            <a:r>
              <a:rPr sz="7700" spc="-10" dirty="0">
                <a:latin typeface="Lucida Sans Unicode"/>
                <a:cs typeface="Lucida Sans Unicode"/>
              </a:rPr>
              <a:t>Б</a:t>
            </a:r>
            <a:r>
              <a:rPr sz="7700" spc="-204" dirty="0">
                <a:latin typeface="Lucida Sans Unicode"/>
                <a:cs typeface="Lucida Sans Unicode"/>
              </a:rPr>
              <a:t>О</a:t>
            </a:r>
            <a:r>
              <a:rPr sz="7700" spc="-415" dirty="0">
                <a:latin typeface="Lucida Sans Unicode"/>
                <a:cs typeface="Lucida Sans Unicode"/>
              </a:rPr>
              <a:t> </a:t>
            </a:r>
            <a:r>
              <a:rPr sz="7700" spc="285" dirty="0">
                <a:latin typeface="Lucida Sans Unicode"/>
                <a:cs typeface="Lucida Sans Unicode"/>
              </a:rPr>
              <a:t>З</a:t>
            </a:r>
            <a:r>
              <a:rPr sz="7700" spc="-340" dirty="0">
                <a:latin typeface="Lucida Sans Unicode"/>
                <a:cs typeface="Lucida Sans Unicode"/>
              </a:rPr>
              <a:t>А</a:t>
            </a:r>
            <a:r>
              <a:rPr sz="7700" spc="-415" dirty="0">
                <a:latin typeface="Lucida Sans Unicode"/>
                <a:cs typeface="Lucida Sans Unicode"/>
              </a:rPr>
              <a:t> </a:t>
            </a:r>
            <a:r>
              <a:rPr sz="7700" spc="355" dirty="0">
                <a:latin typeface="Lucida Sans Unicode"/>
                <a:cs typeface="Lucida Sans Unicode"/>
              </a:rPr>
              <a:t>В</a:t>
            </a:r>
            <a:r>
              <a:rPr sz="7700" spc="-245" dirty="0">
                <a:latin typeface="Lucida Sans Unicode"/>
                <a:cs typeface="Lucida Sans Unicode"/>
              </a:rPr>
              <a:t>Н</a:t>
            </a:r>
            <a:r>
              <a:rPr sz="7700" spc="-320" dirty="0">
                <a:latin typeface="Lucida Sans Unicode"/>
                <a:cs typeface="Lucida Sans Unicode"/>
              </a:rPr>
              <a:t>И</a:t>
            </a:r>
            <a:r>
              <a:rPr sz="7700" spc="-484" dirty="0">
                <a:latin typeface="Lucida Sans Unicode"/>
                <a:cs typeface="Lucida Sans Unicode"/>
              </a:rPr>
              <a:t>М</a:t>
            </a:r>
            <a:r>
              <a:rPr sz="7700" spc="-305" dirty="0">
                <a:latin typeface="Lucida Sans Unicode"/>
                <a:cs typeface="Lucida Sans Unicode"/>
              </a:rPr>
              <a:t>А</a:t>
            </a:r>
            <a:r>
              <a:rPr sz="7700" spc="-245" dirty="0">
                <a:latin typeface="Lucida Sans Unicode"/>
                <a:cs typeface="Lucida Sans Unicode"/>
              </a:rPr>
              <a:t>Н</a:t>
            </a:r>
            <a:r>
              <a:rPr sz="7700" spc="-320" dirty="0">
                <a:latin typeface="Lucida Sans Unicode"/>
                <a:cs typeface="Lucida Sans Unicode"/>
              </a:rPr>
              <a:t>И</a:t>
            </a:r>
            <a:r>
              <a:rPr sz="7700" spc="125" dirty="0">
                <a:latin typeface="Lucida Sans Unicode"/>
                <a:cs typeface="Lucida Sans Unicode"/>
              </a:rPr>
              <a:t>Е</a:t>
            </a:r>
            <a:r>
              <a:rPr lang="ru-RU" sz="7700" spc="125" dirty="0">
                <a:latin typeface="Lucida Sans Unicode"/>
                <a:cs typeface="Lucida Sans Unicode"/>
              </a:rPr>
              <a:t>!</a:t>
            </a:r>
            <a:endParaRPr sz="7700" dirty="0">
              <a:latin typeface="Lucida Sans Unicode"/>
              <a:cs typeface="Lucida Sans Unicod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7286458" y="9344273"/>
            <a:ext cx="449580" cy="3206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520"/>
              </a:lnSpc>
            </a:pPr>
            <a:r>
              <a:rPr lang="en-US" sz="2300" spc="-345" dirty="0">
                <a:latin typeface="Microsoft Sans Serif"/>
                <a:cs typeface="Microsoft Sans Serif"/>
              </a:rPr>
              <a:t>13</a:t>
            </a:r>
            <a:r>
              <a:rPr sz="2300" spc="-240" dirty="0">
                <a:latin typeface="Microsoft Sans Serif"/>
                <a:cs typeface="Microsoft Sans Serif"/>
              </a:rPr>
              <a:t> </a:t>
            </a:r>
            <a:endParaRPr sz="2300" dirty="0">
              <a:latin typeface="Microsoft Sans Serif"/>
              <a:cs typeface="Microsoft Sans Serif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31AE6115-ABE3-9F31-6475-437C82775578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11" name="object 5">
            <a:extLst>
              <a:ext uri="{FF2B5EF4-FFF2-40B4-BE49-F238E27FC236}">
                <a16:creationId xmlns:a16="http://schemas.microsoft.com/office/drawing/2014/main" id="{CF0B4E05-CE08-027A-515C-7C0E40A23EDE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F78337-81BA-B541-4BA1-3C43B5DCE56C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0D99722-C90E-BA34-6E69-D839F83FB2AB}"/>
              </a:ext>
            </a:extLst>
          </p:cNvPr>
          <p:cNvSpPr txBox="1"/>
          <p:nvPr/>
        </p:nvSpPr>
        <p:spPr>
          <a:xfrm>
            <a:off x="685800" y="1656007"/>
            <a:ext cx="3131288" cy="53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C2C7F4C4-DB40-E714-74D3-7C6CD129B12C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sz="1500" dirty="0">
              <a:latin typeface="Microsoft Sans Serif"/>
              <a:cs typeface="Microsoft Sans Serif"/>
            </a:endParaRPr>
          </a:p>
        </p:txBody>
      </p:sp>
      <p:sp>
        <p:nvSpPr>
          <p:cNvPr id="8" name="object 4">
            <a:extLst>
              <a:ext uri="{FF2B5EF4-FFF2-40B4-BE49-F238E27FC236}">
                <a16:creationId xmlns:a16="http://schemas.microsoft.com/office/drawing/2014/main" id="{6355C531-2CAA-7017-03F6-AE2319E6D3F3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pic>
        <p:nvPicPr>
          <p:cNvPr id="9" name="object 2">
            <a:extLst>
              <a:ext uri="{FF2B5EF4-FFF2-40B4-BE49-F238E27FC236}">
                <a16:creationId xmlns:a16="http://schemas.microsoft.com/office/drawing/2014/main" id="{4826E608-64A0-2A2E-BD51-9B3D19AD8BCE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6"/>
            <a:ext cx="1809749" cy="1704974"/>
          </a:xfrm>
          <a:prstGeom prst="rect">
            <a:avLst/>
          </a:prstGeom>
        </p:spPr>
      </p:pic>
      <p:sp>
        <p:nvSpPr>
          <p:cNvPr id="13" name="object 9">
            <a:extLst>
              <a:ext uri="{FF2B5EF4-FFF2-40B4-BE49-F238E27FC236}">
                <a16:creationId xmlns:a16="http://schemas.microsoft.com/office/drawing/2014/main" id="{7F9089D3-8BDF-0811-5861-D501A8E8C427}"/>
              </a:ext>
            </a:extLst>
          </p:cNvPr>
          <p:cNvSpPr txBox="1"/>
          <p:nvPr/>
        </p:nvSpPr>
        <p:spPr>
          <a:xfrm>
            <a:off x="685800" y="1747958"/>
            <a:ext cx="7639050" cy="12122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ru-RU" sz="7750" spc="-459" dirty="0">
                <a:latin typeface="Lucida Sans Unicode"/>
                <a:cs typeface="Lucida Sans Unicode"/>
              </a:rPr>
              <a:t>Описание темы</a:t>
            </a:r>
            <a:endParaRPr sz="7750" dirty="0">
              <a:latin typeface="Lucida Sans Unicode"/>
              <a:cs typeface="Lucida Sans Unicode"/>
            </a:endParaRPr>
          </a:p>
        </p:txBody>
      </p:sp>
      <p:sp>
        <p:nvSpPr>
          <p:cNvPr id="16" name="object 8">
            <a:extLst>
              <a:ext uri="{FF2B5EF4-FFF2-40B4-BE49-F238E27FC236}">
                <a16:creationId xmlns:a16="http://schemas.microsoft.com/office/drawing/2014/main" id="{0D0456D5-B5D9-B8CC-C714-C7012FCA691E}"/>
              </a:ext>
            </a:extLst>
          </p:cNvPr>
          <p:cNvSpPr txBox="1"/>
          <p:nvPr/>
        </p:nvSpPr>
        <p:spPr>
          <a:xfrm>
            <a:off x="1172884" y="3052125"/>
            <a:ext cx="12390716" cy="14939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позволяет пользователям управлять расписанием сна все большего количества </a:t>
            </a:r>
            <a:r>
              <a:rPr lang="ru-RU" sz="2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персонажеи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̆, следить за различными игровыми героями, у каждого из которых свое уникальное время сна. Мониторинг сна происходит кликом. Мобильное приложение имеет развлекательное назначение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sz="2600" dirty="0">
              <a:latin typeface="Lucida Sans Unicode"/>
              <a:cs typeface="Lucida Sans Unicode"/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B11131C1-FA5F-22F2-D77B-837C2268DBD6}"/>
              </a:ext>
            </a:extLst>
          </p:cNvPr>
          <p:cNvSpPr txBox="1"/>
          <p:nvPr/>
        </p:nvSpPr>
        <p:spPr>
          <a:xfrm>
            <a:off x="6400800" y="4805646"/>
            <a:ext cx="4800600" cy="368318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600" dirty="0">
                <a:latin typeface="Lucida Sans Unicode"/>
                <a:cs typeface="Lucida Sans Unicode"/>
              </a:rPr>
              <a:t>Главный экран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TimesNewRomanPSMT"/>
              </a:rPr>
              <a:t>Просмотр списка </a:t>
            </a:r>
            <a:r>
              <a:rPr lang="ru-RU" sz="2000" dirty="0" err="1">
                <a:effectLst/>
                <a:latin typeface="TimesNewRomanPSMT"/>
              </a:rPr>
              <a:t>действующих</a:t>
            </a:r>
            <a:r>
              <a:rPr lang="ru-RU" sz="2000" dirty="0">
                <a:effectLst/>
                <a:latin typeface="TimesNewRomanPSMT"/>
              </a:rPr>
              <a:t> </a:t>
            </a:r>
            <a:r>
              <a:rPr lang="ru-RU" sz="2000" dirty="0" err="1">
                <a:effectLst/>
                <a:latin typeface="TimesNewRomanPSMT"/>
              </a:rPr>
              <a:t>персонажеи</a:t>
            </a:r>
            <a:r>
              <a:rPr lang="ru-RU" sz="2000" dirty="0">
                <a:effectLst/>
                <a:latin typeface="TimesNewRomanPSMT"/>
              </a:rPr>
              <a:t>̆ на главном экране; </a:t>
            </a:r>
            <a:endParaRPr lang="ru-RU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NewRomanPSMT"/>
              </a:rPr>
              <a:t>Возможность контроля состояния каждого персонажа: уровня усталости по цвету индикатор, просмотра количества </a:t>
            </a:r>
            <a:r>
              <a:rPr lang="ru-RU" sz="2000" dirty="0" err="1">
                <a:latin typeface="TimesNewRomanPSMT"/>
              </a:rPr>
              <a:t>жизнеи</a:t>
            </a:r>
            <a:r>
              <a:rPr lang="ru-RU" sz="2000" dirty="0">
                <a:latin typeface="TimesNewRomanPSMT"/>
              </a:rPr>
              <a:t>̆ и состояния здоровья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TimesNewRomanPSMT"/>
              </a:rPr>
              <a:t> Возможность изменять состояние персонажа (персонаж может спать или бодрствовать)</a:t>
            </a:r>
            <a:endParaRPr lang="ru-RU" sz="2000" dirty="0">
              <a:effectLst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600" dirty="0">
              <a:latin typeface="Lucida Sans Unicode"/>
              <a:cs typeface="Lucida Sans Unicode"/>
            </a:endParaRPr>
          </a:p>
        </p:txBody>
      </p:sp>
      <p:sp>
        <p:nvSpPr>
          <p:cNvPr id="19" name="object 8">
            <a:extLst>
              <a:ext uri="{FF2B5EF4-FFF2-40B4-BE49-F238E27FC236}">
                <a16:creationId xmlns:a16="http://schemas.microsoft.com/office/drawing/2014/main" id="{E2DFF24F-33B5-EBB1-0662-24738E896A53}"/>
              </a:ext>
            </a:extLst>
          </p:cNvPr>
          <p:cNvSpPr txBox="1"/>
          <p:nvPr/>
        </p:nvSpPr>
        <p:spPr>
          <a:xfrm>
            <a:off x="12315309" y="4855178"/>
            <a:ext cx="5577146" cy="35703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600" dirty="0">
                <a:latin typeface="Lucida Sans Unicode"/>
                <a:cs typeface="Lucida Sans Unicode"/>
              </a:rPr>
              <a:t>Экран настроек</a:t>
            </a:r>
          </a:p>
          <a:p>
            <a:pPr marL="298450" marR="5080" indent="-285750">
              <a:lnSpc>
                <a:spcPct val="11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TimesNewRomanPSMT"/>
              </a:rPr>
              <a:t>Возможность управления звуковыми эффектами в приложении: полностью отключать включать звуковое сопровождение в приложении; </a:t>
            </a:r>
            <a:endParaRPr lang="ru-RU" sz="2000" dirty="0"/>
          </a:p>
          <a:p>
            <a:pPr marL="298450" marR="5080" indent="-285750">
              <a:lnSpc>
                <a:spcPct val="11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TimesNewRomanPSMT"/>
              </a:rPr>
              <a:t>Возможность просматривать информацию о разработчике приложения; </a:t>
            </a:r>
            <a:endParaRPr lang="ru-RU" sz="2000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TimesNewRomanPSMT"/>
              </a:rPr>
              <a:t>Возможность подключения и отключения уведомлений для захода в мобильное приложение</a:t>
            </a:r>
            <a:endParaRPr lang="ru-RU" sz="2000" dirty="0">
              <a:effectLst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600" dirty="0">
              <a:latin typeface="Lucida Sans Unicode"/>
              <a:cs typeface="Lucida Sans Unicode"/>
            </a:endParaRPr>
          </a:p>
        </p:txBody>
      </p:sp>
      <p:sp>
        <p:nvSpPr>
          <p:cNvPr id="20" name="object 8">
            <a:extLst>
              <a:ext uri="{FF2B5EF4-FFF2-40B4-BE49-F238E27FC236}">
                <a16:creationId xmlns:a16="http://schemas.microsoft.com/office/drawing/2014/main" id="{4645EF9A-ED23-6ECB-4591-78CE52A6FED9}"/>
              </a:ext>
            </a:extLst>
          </p:cNvPr>
          <p:cNvSpPr txBox="1"/>
          <p:nvPr/>
        </p:nvSpPr>
        <p:spPr>
          <a:xfrm>
            <a:off x="1172093" y="4782089"/>
            <a:ext cx="4800600" cy="1127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600" dirty="0">
                <a:latin typeface="Lucida Sans Unicode"/>
                <a:cs typeface="Lucida Sans Unicode"/>
              </a:rPr>
              <a:t>Экраны ознакомления</a:t>
            </a: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000" dirty="0">
                <a:latin typeface="TimesNewRomanPSMT"/>
              </a:rPr>
              <a:t>Пользователь имеет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</a:t>
            </a:r>
            <a:r>
              <a:rPr lang="ru-RU" sz="2000" dirty="0">
                <a:latin typeface="TimesNewRomanPSMT"/>
              </a:rPr>
              <a:t> пройти обучение при первом запуске приложения</a:t>
            </a:r>
          </a:p>
        </p:txBody>
      </p:sp>
      <p:sp>
        <p:nvSpPr>
          <p:cNvPr id="25" name="object 8">
            <a:extLst>
              <a:ext uri="{FF2B5EF4-FFF2-40B4-BE49-F238E27FC236}">
                <a16:creationId xmlns:a16="http://schemas.microsoft.com/office/drawing/2014/main" id="{B309D95E-66F2-E877-B133-37542A6C55F1}"/>
              </a:ext>
            </a:extLst>
          </p:cNvPr>
          <p:cNvSpPr txBox="1"/>
          <p:nvPr/>
        </p:nvSpPr>
        <p:spPr>
          <a:xfrm>
            <a:off x="1172093" y="6972300"/>
            <a:ext cx="5074574" cy="11270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600" dirty="0">
                <a:latin typeface="Lucida Sans Unicode"/>
                <a:cs typeface="Lucida Sans Unicode"/>
              </a:rPr>
              <a:t>Экраны магазина</a:t>
            </a: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000" dirty="0">
                <a:latin typeface="TimesNewRomanPSMT"/>
              </a:rPr>
              <a:t>Пользователь имеет возможность покупок за внутреннюю игровую валюту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D20E4BA-C0AC-D16C-8A23-B266B7A85ED1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  <p:sp>
        <p:nvSpPr>
          <p:cNvPr id="29" name="object 13">
            <a:extLst>
              <a:ext uri="{FF2B5EF4-FFF2-40B4-BE49-F238E27FC236}">
                <a16:creationId xmlns:a16="http://schemas.microsoft.com/office/drawing/2014/main" id="{5F1513DD-9073-DA25-27FE-7F9C8F900201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17286458" y="9317307"/>
            <a:ext cx="283209" cy="38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spc="18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573752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 txBox="1"/>
          <p:nvPr/>
        </p:nvSpPr>
        <p:spPr>
          <a:xfrm>
            <a:off x="1172884" y="3657337"/>
            <a:ext cx="11781116" cy="74444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sz="2650" spc="-65" dirty="0">
                <a:latin typeface="Microsoft Sans Serif"/>
                <a:cs typeface="Microsoft Sans Serif"/>
              </a:rPr>
              <a:t>Цель</a:t>
            </a:r>
            <a:r>
              <a:rPr sz="2250" spc="-65" dirty="0">
                <a:latin typeface="Microsoft Sans Serif"/>
                <a:cs typeface="Microsoft Sans Serif"/>
              </a:rPr>
              <a:t>:</a:t>
            </a:r>
            <a:r>
              <a:rPr sz="2250" spc="15" dirty="0">
                <a:latin typeface="Microsoft Sans Serif"/>
                <a:cs typeface="Microsoft Sans Serif"/>
              </a:rPr>
              <a:t> </a:t>
            </a:r>
            <a:endParaRPr lang="ru-RU" sz="2250" spc="15" dirty="0">
              <a:latin typeface="Microsoft Sans Serif"/>
              <a:cs typeface="Microsoft Sans Serif"/>
            </a:endParaRPr>
          </a:p>
          <a:p>
            <a:pPr marL="342900" marR="5080" indent="-342900">
              <a:lnSpc>
                <a:spcPct val="11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000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Разра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ботать мобильную игру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Кликер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контролю за сном». Цель которой обеспечить удовлетворенность режимом сна для различных игровых персонажей̆. </a:t>
            </a: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250" spc="15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r>
              <a:rPr lang="ru-RU" sz="2650" spc="-80" dirty="0">
                <a:latin typeface="Microsoft Sans Serif"/>
                <a:cs typeface="Microsoft Sans Serif"/>
              </a:rPr>
              <a:t>Задачи</a:t>
            </a:r>
            <a:r>
              <a:rPr lang="ru-RU" sz="2250" spc="-80" dirty="0">
                <a:latin typeface="Microsoft Sans Serif"/>
                <a:cs typeface="Microsoft Sans Serif"/>
              </a:rPr>
              <a:t>:</a:t>
            </a:r>
          </a:p>
          <a:p>
            <a:pPr marL="355600" marR="5080" indent="-342900">
              <a:lnSpc>
                <a:spcPct val="110800"/>
              </a:lnSpc>
              <a:spcBef>
                <a:spcPts val="95"/>
              </a:spcBef>
              <a:buFont typeface="Arial" panose="020B0604020202020204" pitchFamily="34" charset="0"/>
              <a:buChar char="•"/>
            </a:pPr>
            <a:r>
              <a:rPr lang="ru-RU" sz="2000" spc="-8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аналогов</a:t>
            </a:r>
          </a:p>
          <a:p>
            <a:pPr marL="342900" indent="-34290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и грамотно применить архитектуру приложения, обеспечивающую его масштабируемость и упрощающую добавление новых функций в будущем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i="0" u="none" strike="noStrik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хранение данных между сессиями приложения</a:t>
            </a:r>
            <a:endParaRPr lang="ru-RU" sz="2000" i="0" u="none" strike="noStrike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</a:t>
            </a:r>
            <a:r>
              <a:rPr lang="ru-RU" sz="2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таймера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в правильном режиме для </a:t>
            </a:r>
            <a:r>
              <a:rPr lang="ru-RU" sz="2000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корректнои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̆ интеграции с основным режимом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музыкальными эффектами и шрифтами</a:t>
            </a:r>
            <a:b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endParaRPr lang="ru-RU" sz="1800" b="0" i="0" u="none" strike="noStrike" dirty="0">
              <a:effectLst/>
              <a:latin typeface="Arial" panose="020B0604020202020204" pitchFamily="34" charset="0"/>
            </a:endParaRPr>
          </a:p>
          <a:p>
            <a:pPr algn="l" rtl="0">
              <a:spcBef>
                <a:spcPts val="0"/>
              </a:spcBef>
              <a:spcAft>
                <a:spcPts val="0"/>
              </a:spcAft>
            </a:pPr>
            <a:endParaRPr lang="ru-RU" sz="2400" b="0" i="0" u="none" strike="noStrike" dirty="0">
              <a:effectLst/>
            </a:endParaRPr>
          </a:p>
          <a:p>
            <a:br>
              <a:rPr lang="ru-RU" sz="2400" dirty="0"/>
            </a:br>
            <a:br>
              <a:rPr lang="ru-RU" sz="2400" dirty="0"/>
            </a:br>
            <a:endParaRPr lang="ru-RU" sz="2250" spc="-8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250" spc="-8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250" spc="-8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250" spc="-80" dirty="0">
              <a:latin typeface="Microsoft Sans Serif"/>
              <a:cs typeface="Microsoft Sans Serif"/>
            </a:endParaRPr>
          </a:p>
          <a:p>
            <a:pPr marL="12700" marR="5080">
              <a:lnSpc>
                <a:spcPct val="110800"/>
              </a:lnSpc>
              <a:spcBef>
                <a:spcPts val="95"/>
              </a:spcBef>
            </a:pPr>
            <a:endParaRPr lang="ru-RU" sz="2250" dirty="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164024" y="1723823"/>
            <a:ext cx="7639050" cy="12122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750" spc="-459" dirty="0">
                <a:latin typeface="Lucida Sans Unicode"/>
                <a:cs typeface="Lucida Sans Unicode"/>
              </a:rPr>
              <a:t>Ц</a:t>
            </a:r>
            <a:r>
              <a:rPr sz="7750" spc="130" dirty="0">
                <a:latin typeface="Lucida Sans Unicode"/>
                <a:cs typeface="Lucida Sans Unicode"/>
              </a:rPr>
              <a:t>Е</a:t>
            </a:r>
            <a:r>
              <a:rPr sz="7750" spc="-25" dirty="0">
                <a:latin typeface="Lucida Sans Unicode"/>
                <a:cs typeface="Lucida Sans Unicode"/>
              </a:rPr>
              <a:t>Л</a:t>
            </a:r>
            <a:r>
              <a:rPr sz="7750" spc="-390" dirty="0">
                <a:latin typeface="Lucida Sans Unicode"/>
                <a:cs typeface="Lucida Sans Unicode"/>
              </a:rPr>
              <a:t>И</a:t>
            </a:r>
            <a:r>
              <a:rPr sz="7750" spc="-430" dirty="0">
                <a:latin typeface="Lucida Sans Unicode"/>
                <a:cs typeface="Lucida Sans Unicode"/>
              </a:rPr>
              <a:t> </a:t>
            </a:r>
            <a:r>
              <a:rPr sz="7750" spc="-390" dirty="0">
                <a:latin typeface="Lucida Sans Unicode"/>
                <a:cs typeface="Lucida Sans Unicode"/>
              </a:rPr>
              <a:t>И</a:t>
            </a:r>
            <a:r>
              <a:rPr sz="7750" spc="-430" dirty="0">
                <a:latin typeface="Lucida Sans Unicode"/>
                <a:cs typeface="Lucida Sans Unicode"/>
              </a:rPr>
              <a:t> </a:t>
            </a:r>
            <a:r>
              <a:rPr sz="7750" spc="254" dirty="0">
                <a:latin typeface="Lucida Sans Unicode"/>
                <a:cs typeface="Lucida Sans Unicode"/>
              </a:rPr>
              <a:t>З</a:t>
            </a:r>
            <a:r>
              <a:rPr sz="7750" spc="-340" dirty="0">
                <a:latin typeface="Lucida Sans Unicode"/>
                <a:cs typeface="Lucida Sans Unicode"/>
              </a:rPr>
              <a:t>А</a:t>
            </a:r>
            <a:r>
              <a:rPr sz="7750" spc="-455" dirty="0">
                <a:latin typeface="Lucida Sans Unicode"/>
                <a:cs typeface="Lucida Sans Unicode"/>
              </a:rPr>
              <a:t>Д</a:t>
            </a:r>
            <a:r>
              <a:rPr sz="7750" spc="-340" dirty="0">
                <a:latin typeface="Lucida Sans Unicode"/>
                <a:cs typeface="Lucida Sans Unicode"/>
              </a:rPr>
              <a:t>А</a:t>
            </a:r>
            <a:r>
              <a:rPr sz="7750" spc="-225" dirty="0">
                <a:latin typeface="Lucida Sans Unicode"/>
                <a:cs typeface="Lucida Sans Unicode"/>
              </a:rPr>
              <a:t>Ч</a:t>
            </a:r>
            <a:r>
              <a:rPr sz="7750" spc="-390" dirty="0">
                <a:latin typeface="Lucida Sans Unicode"/>
                <a:cs typeface="Lucida Sans Unicode"/>
              </a:rPr>
              <a:t>И</a:t>
            </a:r>
            <a:endParaRPr sz="7750" dirty="0">
              <a:latin typeface="Lucida Sans Unicode"/>
              <a:cs typeface="Lucida Sans Unicode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7"/>
            <a:ext cx="1809749" cy="1704974"/>
          </a:xfrm>
          <a:prstGeom prst="rect">
            <a:avLst/>
          </a:prstGeom>
        </p:spPr>
      </p:pic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ru-RU" spc="180" dirty="0"/>
              <a:t>2</a:t>
            </a:r>
            <a:endParaRPr spc="180" dirty="0"/>
          </a:p>
        </p:txBody>
      </p:sp>
      <p:sp>
        <p:nvSpPr>
          <p:cNvPr id="18" name="object 4">
            <a:extLst>
              <a:ext uri="{FF2B5EF4-FFF2-40B4-BE49-F238E27FC236}">
                <a16:creationId xmlns:a16="http://schemas.microsoft.com/office/drawing/2014/main" id="{CA812E18-572D-0C2D-EA42-2611F3702880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CB78AE33-E62F-176B-E6DB-49B941C3B451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sz="1500" dirty="0">
              <a:latin typeface="Microsoft Sans Serif"/>
              <a:cs typeface="Microsoft Sans Serif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9313CE-D757-35F6-2D6D-6DA0F54C0718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7364" y="1675750"/>
            <a:ext cx="9440545" cy="1212215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z="7750" spc="-340" dirty="0">
                <a:latin typeface="Lucida Sans Unicode"/>
                <a:cs typeface="Lucida Sans Unicode"/>
              </a:rPr>
              <a:t>А</a:t>
            </a:r>
            <a:r>
              <a:rPr sz="7750" spc="-280" dirty="0">
                <a:latin typeface="Lucida Sans Unicode"/>
                <a:cs typeface="Lucida Sans Unicode"/>
              </a:rPr>
              <a:t>Н</a:t>
            </a:r>
            <a:r>
              <a:rPr sz="7750" spc="-340" dirty="0">
                <a:latin typeface="Lucida Sans Unicode"/>
                <a:cs typeface="Lucida Sans Unicode"/>
              </a:rPr>
              <a:t>А</a:t>
            </a:r>
            <a:r>
              <a:rPr sz="7750" spc="-25" dirty="0">
                <a:latin typeface="Lucida Sans Unicode"/>
                <a:cs typeface="Lucida Sans Unicode"/>
              </a:rPr>
              <a:t>Л</a:t>
            </a:r>
            <a:r>
              <a:rPr sz="7750" spc="-355" dirty="0">
                <a:latin typeface="Lucida Sans Unicode"/>
                <a:cs typeface="Lucida Sans Unicode"/>
              </a:rPr>
              <a:t>И</a:t>
            </a:r>
            <a:r>
              <a:rPr sz="7750" spc="220" dirty="0">
                <a:latin typeface="Lucida Sans Unicode"/>
                <a:cs typeface="Lucida Sans Unicode"/>
              </a:rPr>
              <a:t>З</a:t>
            </a:r>
            <a:r>
              <a:rPr sz="7750" spc="-430" dirty="0">
                <a:latin typeface="Lucida Sans Unicode"/>
                <a:cs typeface="Lucida Sans Unicode"/>
              </a:rPr>
              <a:t> </a:t>
            </a:r>
            <a:r>
              <a:rPr sz="7750" spc="-340" dirty="0">
                <a:latin typeface="Lucida Sans Unicode"/>
                <a:cs typeface="Lucida Sans Unicode"/>
              </a:rPr>
              <a:t>А</a:t>
            </a:r>
            <a:r>
              <a:rPr sz="7750" spc="-280" dirty="0">
                <a:latin typeface="Lucida Sans Unicode"/>
                <a:cs typeface="Lucida Sans Unicode"/>
              </a:rPr>
              <a:t>Н</a:t>
            </a:r>
            <a:r>
              <a:rPr sz="7750" spc="-340" dirty="0">
                <a:latin typeface="Lucida Sans Unicode"/>
                <a:cs typeface="Lucida Sans Unicode"/>
              </a:rPr>
              <a:t>А</a:t>
            </a:r>
            <a:r>
              <a:rPr sz="7750" spc="-25" dirty="0">
                <a:latin typeface="Lucida Sans Unicode"/>
                <a:cs typeface="Lucida Sans Unicode"/>
              </a:rPr>
              <a:t>Л</a:t>
            </a:r>
            <a:r>
              <a:rPr sz="7750" spc="-204" dirty="0">
                <a:latin typeface="Lucida Sans Unicode"/>
                <a:cs typeface="Lucida Sans Unicode"/>
              </a:rPr>
              <a:t>О</a:t>
            </a:r>
            <a:r>
              <a:rPr sz="7750" spc="240" dirty="0">
                <a:latin typeface="Lucida Sans Unicode"/>
                <a:cs typeface="Lucida Sans Unicode"/>
              </a:rPr>
              <a:t>Г</a:t>
            </a:r>
            <a:r>
              <a:rPr sz="7750" spc="-204" dirty="0">
                <a:latin typeface="Lucida Sans Unicode"/>
                <a:cs typeface="Lucida Sans Unicode"/>
              </a:rPr>
              <a:t>О</a:t>
            </a:r>
            <a:r>
              <a:rPr sz="7750" spc="295" dirty="0">
                <a:latin typeface="Lucida Sans Unicode"/>
                <a:cs typeface="Lucida Sans Unicode"/>
              </a:rPr>
              <a:t>В</a:t>
            </a:r>
            <a:endParaRPr sz="7750" dirty="0">
              <a:latin typeface="Lucida Sans Unicode"/>
              <a:cs typeface="Lucida Sans Unicode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7"/>
            <a:ext cx="1809749" cy="1704974"/>
          </a:xfrm>
          <a:prstGeom prst="rect">
            <a:avLst/>
          </a:prstGeom>
        </p:spPr>
      </p:pic>
      <p:sp>
        <p:nvSpPr>
          <p:cNvPr id="18" name="object 1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ru-RU" spc="180" dirty="0"/>
              <a:t>3</a:t>
            </a:r>
            <a:endParaRPr spc="180" dirty="0"/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AD79B53E-2991-76CB-D690-DB808DAA186E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21" name="object 5">
            <a:extLst>
              <a:ext uri="{FF2B5EF4-FFF2-40B4-BE49-F238E27FC236}">
                <a16:creationId xmlns:a16="http://schemas.microsoft.com/office/drawing/2014/main" id="{2EC4EA0E-311D-4D25-987F-A18A9701673B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pic>
        <p:nvPicPr>
          <p:cNvPr id="1026" name="Picture 2" descr="Tap Tap Ants Ant Smasher - Apps on Google Play">
            <a:extLst>
              <a:ext uri="{FF2B5EF4-FFF2-40B4-BE49-F238E27FC236}">
                <a16:creationId xmlns:a16="http://schemas.microsoft.com/office/drawing/2014/main" id="{6E84658E-9322-834C-23CE-02F8E9D05B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42" y="3857942"/>
            <a:ext cx="1212215" cy="121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🔥 Скачать AdVenture Capitalist 8.22.1 [Много денег] APK MOD RUS. Постройте  состояние, тапая по кнопкам - Androeed.ru">
            <a:extLst>
              <a:ext uri="{FF2B5EF4-FFF2-40B4-BE49-F238E27FC236}">
                <a16:creationId xmlns:a16="http://schemas.microsoft.com/office/drawing/2014/main" id="{C5792E23-6FC6-9153-5633-C27167138A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49" y="5989707"/>
            <a:ext cx="1212215" cy="121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ookie Clicker для Android - Скачайте APK с Uptodown">
            <a:extLst>
              <a:ext uri="{FF2B5EF4-FFF2-40B4-BE49-F238E27FC236}">
                <a16:creationId xmlns:a16="http://schemas.microsoft.com/office/drawing/2014/main" id="{867B79C4-BD50-27B0-84AF-D984705637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679" y="5928545"/>
            <a:ext cx="1273377" cy="127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D55215D-7FC3-B87D-375C-CE803AD900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56291" y="3858622"/>
            <a:ext cx="1212215" cy="125929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AA3B01-07D8-C842-85F7-194FBC9A1BDE}"/>
              </a:ext>
            </a:extLst>
          </p:cNvPr>
          <p:cNvSpPr txBox="1"/>
          <p:nvPr/>
        </p:nvSpPr>
        <p:spPr>
          <a:xfrm>
            <a:off x="7408125" y="4532563"/>
            <a:ext cx="9773829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преимущества над аналогами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разнообразных игровых персонажей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push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-уведомлений для напоминая о возвращении в игровой процесс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фонового музыкального сопровождения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экранов ознакомления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6CAED21-91F9-3953-34EE-78C873992918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832602-4524-3872-7C0C-8C209477322D}"/>
              </a:ext>
            </a:extLst>
          </p:cNvPr>
          <p:cNvSpPr txBox="1"/>
          <p:nvPr/>
        </p:nvSpPr>
        <p:spPr>
          <a:xfrm>
            <a:off x="1130149" y="5111889"/>
            <a:ext cx="146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TapTapAnts</a:t>
            </a:r>
            <a:endParaRPr lang="ru-RU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B0FB08F-C8D3-0ACF-9E79-6B5C2EDD6CA2}"/>
              </a:ext>
            </a:extLst>
          </p:cNvPr>
          <p:cNvSpPr txBox="1"/>
          <p:nvPr/>
        </p:nvSpPr>
        <p:spPr>
          <a:xfrm>
            <a:off x="1001327" y="7229011"/>
            <a:ext cx="14698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AdCap</a:t>
            </a:r>
            <a:r>
              <a:rPr lang="en-US" dirty="0"/>
              <a:t>!</a:t>
            </a:r>
            <a:endParaRPr lang="ru-RU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D1AFA2B-CA5D-67EB-9FB1-CA9047DCE21E}"/>
              </a:ext>
            </a:extLst>
          </p:cNvPr>
          <p:cNvSpPr txBox="1"/>
          <p:nvPr/>
        </p:nvSpPr>
        <p:spPr>
          <a:xfrm>
            <a:off x="3211317" y="5143876"/>
            <a:ext cx="1102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Wake Up!</a:t>
            </a:r>
            <a:endParaRPr lang="ru-RU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324D58B-A4F8-3C90-4771-2A3282AB8F53}"/>
              </a:ext>
            </a:extLst>
          </p:cNvPr>
          <p:cNvSpPr txBox="1"/>
          <p:nvPr/>
        </p:nvSpPr>
        <p:spPr>
          <a:xfrm>
            <a:off x="3544241" y="7223638"/>
            <a:ext cx="82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Cookie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5800" y="1328315"/>
            <a:ext cx="12496800" cy="1965923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lang="ru-RU" sz="6350" dirty="0">
                <a:latin typeface="Lucida Sans Unicode"/>
                <a:cs typeface="Lucida Sans Unicode"/>
              </a:rPr>
              <a:t>Реализация масштабируемой архитектуры</a:t>
            </a:r>
            <a:endParaRPr sz="6350" dirty="0">
              <a:latin typeface="Lucida Sans Unicode"/>
              <a:cs typeface="Lucida Sans Unicode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5"/>
            <a:ext cx="1809749" cy="1704974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ru-RU" spc="180" dirty="0"/>
              <a:t>4</a:t>
            </a:r>
            <a:endParaRPr spc="180" dirty="0"/>
          </a:p>
        </p:txBody>
      </p:sp>
      <p:sp>
        <p:nvSpPr>
          <p:cNvPr id="8" name="object 8"/>
          <p:cNvSpPr txBox="1"/>
          <p:nvPr/>
        </p:nvSpPr>
        <p:spPr>
          <a:xfrm>
            <a:off x="887345" y="3433055"/>
            <a:ext cx="9780655" cy="102803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12999"/>
              </a:lnSpc>
              <a:spcBef>
                <a:spcPts val="90"/>
              </a:spcBef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ыла выбрана архитектура </a:t>
            </a:r>
            <a:r>
              <a:rPr lang="en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Clean Swift (VIP).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ыбор обоснован её способностью обеспечить высокую структурированность кода, модульность компонентов и легкость расширения приложения в будущем</a:t>
            </a: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577F5D16-F447-E3B5-91D4-C61BDDFDFDD9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15" name="object 5">
            <a:extLst>
              <a:ext uri="{FF2B5EF4-FFF2-40B4-BE49-F238E27FC236}">
                <a16:creationId xmlns:a16="http://schemas.microsoft.com/office/drawing/2014/main" id="{93A07EFD-0FFF-369B-C3AD-DCAEB4C8DC40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sz="1500" dirty="0">
              <a:latin typeface="Microsoft Sans Serif"/>
              <a:cs typeface="Microsoft Sans Serif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14065510-CFFC-141C-F825-B450FC861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4467" y="4764674"/>
            <a:ext cx="5359400" cy="42671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8AAAE4A-D940-5EC6-CDC0-4DCF76B674A8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96CB0BE2-7424-8660-6ABE-A4D7BAC73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5045" y="3170937"/>
            <a:ext cx="3733800" cy="5537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">
            <a:extLst>
              <a:ext uri="{FF2B5EF4-FFF2-40B4-BE49-F238E27FC236}">
                <a16:creationId xmlns:a16="http://schemas.microsoft.com/office/drawing/2014/main" id="{B55CE9F3-D511-28E1-158E-17DD4F4E299A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71315110-3C3C-8457-95A9-D8BC91FD4C80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sz="1500" dirty="0">
              <a:latin typeface="Microsoft Sans Serif"/>
              <a:cs typeface="Microsoft Sans Serif"/>
            </a:endParaRPr>
          </a:p>
        </p:txBody>
      </p:sp>
      <p:pic>
        <p:nvPicPr>
          <p:cNvPr id="6" name="object 3">
            <a:extLst>
              <a:ext uri="{FF2B5EF4-FFF2-40B4-BE49-F238E27FC236}">
                <a16:creationId xmlns:a16="http://schemas.microsoft.com/office/drawing/2014/main" id="{73FF7EF2-1F59-9D78-4DE0-402018D14F5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5"/>
            <a:ext cx="1809749" cy="1704974"/>
          </a:xfrm>
          <a:prstGeom prst="rect">
            <a:avLst/>
          </a:prstGeom>
        </p:spPr>
      </p:pic>
      <p:sp>
        <p:nvSpPr>
          <p:cNvPr id="7" name="object 2">
            <a:extLst>
              <a:ext uri="{FF2B5EF4-FFF2-40B4-BE49-F238E27FC236}">
                <a16:creationId xmlns:a16="http://schemas.microsoft.com/office/drawing/2014/main" id="{3F962B7D-CF02-A65F-3C20-6FE1D6C5D8F4}"/>
              </a:ext>
            </a:extLst>
          </p:cNvPr>
          <p:cNvSpPr txBox="1"/>
          <p:nvPr/>
        </p:nvSpPr>
        <p:spPr>
          <a:xfrm>
            <a:off x="990600" y="1880277"/>
            <a:ext cx="12496800" cy="1717137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spcBef>
                <a:spcPts val="90"/>
              </a:spcBef>
            </a:pPr>
            <a:r>
              <a:rPr lang="ru-RU" sz="55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Выбор оптимального стека технологий</a:t>
            </a:r>
          </a:p>
          <a:p>
            <a:pPr marL="12700">
              <a:lnSpc>
                <a:spcPct val="100000"/>
              </a:lnSpc>
              <a:spcBef>
                <a:spcPts val="90"/>
              </a:spcBef>
            </a:pPr>
            <a:endParaRPr sz="5500" dirty="0">
              <a:latin typeface="Lucida Sans Unicode"/>
              <a:cs typeface="Lucida Sans Unicode"/>
            </a:endParaRPr>
          </a:p>
        </p:txBody>
      </p:sp>
      <p:pic>
        <p:nvPicPr>
          <p:cNvPr id="5122" name="Picture 2" descr="GitHub - azmideliaslan/Uikit-Portfolio-Website: How to Create a Portfolio  Website Using HTML, CSS, JavaScript, and Uikit">
            <a:extLst>
              <a:ext uri="{FF2B5EF4-FFF2-40B4-BE49-F238E27FC236}">
                <a16:creationId xmlns:a16="http://schemas.microsoft.com/office/drawing/2014/main" id="{B54F8D40-B778-CFBB-CB4D-C5CC21CA77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597414"/>
            <a:ext cx="5402927" cy="2122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wift - Resources - Apple Developer">
            <a:extLst>
              <a:ext uri="{FF2B5EF4-FFF2-40B4-BE49-F238E27FC236}">
                <a16:creationId xmlns:a16="http://schemas.microsoft.com/office/drawing/2014/main" id="{E0767685-B3A7-653E-D1E1-E39F598BEA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927" y="4064382"/>
            <a:ext cx="2460486" cy="2460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VFoundation Overview Apple Developer, 46% OFF">
            <a:extLst>
              <a:ext uri="{FF2B5EF4-FFF2-40B4-BE49-F238E27FC236}">
                <a16:creationId xmlns:a16="http://schemas.microsoft.com/office/drawing/2014/main" id="{06A22CD8-D4A8-1CFF-EA0F-2967E311F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0" y="4715853"/>
            <a:ext cx="2857499" cy="2857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Notification Center">
            <a:extLst>
              <a:ext uri="{FF2B5EF4-FFF2-40B4-BE49-F238E27FC236}">
                <a16:creationId xmlns:a16="http://schemas.microsoft.com/office/drawing/2014/main" id="{D4C5BB63-A8EA-F7B1-E7DC-3DB9C3EB1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2800" y="7511882"/>
            <a:ext cx="2057400" cy="115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bject 9">
            <a:extLst>
              <a:ext uri="{FF2B5EF4-FFF2-40B4-BE49-F238E27FC236}">
                <a16:creationId xmlns:a16="http://schemas.microsoft.com/office/drawing/2014/main" id="{5C024930-6ECE-3B12-06A1-B9E9002212B8}"/>
              </a:ext>
            </a:extLst>
          </p:cNvPr>
          <p:cNvSpPr txBox="1">
            <a:spLocks noGrp="1"/>
          </p:cNvSpPr>
          <p:nvPr>
            <p:ph type="sldNum" sz="quarter" idx="7"/>
          </p:nvPr>
        </p:nvSpPr>
        <p:spPr>
          <a:xfrm>
            <a:off x="17286458" y="9317307"/>
            <a:ext cx="283209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en-US" spc="180" dirty="0"/>
              <a:t>5</a:t>
            </a:r>
            <a:endParaRPr spc="18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4E509D-6D88-3022-9201-123091FB13F3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1881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473746" y="1070145"/>
            <a:ext cx="1809749" cy="170497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62000" y="1562904"/>
            <a:ext cx="11582400" cy="1248419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lang="ru-RU" sz="4000" b="1" dirty="0">
                <a:effectLst/>
                <a:latin typeface="TimesNewRomanPS"/>
              </a:rPr>
              <a:t>Внедрение </a:t>
            </a:r>
            <a:r>
              <a:rPr lang="ru-RU" sz="4000" b="1" dirty="0" err="1">
                <a:effectLst/>
                <a:latin typeface="TimesNewRomanPS"/>
              </a:rPr>
              <a:t>таймера</a:t>
            </a:r>
            <a:r>
              <a:rPr lang="ru-RU" sz="4000" b="1" dirty="0">
                <a:effectLst/>
                <a:latin typeface="TimesNewRomanPS"/>
              </a:rPr>
              <a:t> в правильном режиме для </a:t>
            </a:r>
            <a:r>
              <a:rPr lang="ru-RU" sz="4000" b="1" dirty="0" err="1">
                <a:effectLst/>
                <a:latin typeface="TimesNewRomanPS"/>
              </a:rPr>
              <a:t>корректнои</a:t>
            </a:r>
            <a:r>
              <a:rPr lang="ru-RU" sz="4000" b="1" dirty="0">
                <a:effectLst/>
                <a:latin typeface="TimesNewRomanPS"/>
              </a:rPr>
              <a:t>̆ интеграции с основным режимом</a:t>
            </a:r>
            <a:endParaRPr sz="4000" dirty="0">
              <a:latin typeface="Lucida Sans Unicode"/>
              <a:cs typeface="Lucida Sans Unicode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xfrm>
            <a:off x="17286458" y="9317307"/>
            <a:ext cx="283209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en-US" spc="180" dirty="0"/>
              <a:t>6</a:t>
            </a:r>
            <a:endParaRPr spc="180" dirty="0"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D7646AEA-A1A3-E084-8C48-54F7D6934ED1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19" name="object 5">
            <a:extLst>
              <a:ext uri="{FF2B5EF4-FFF2-40B4-BE49-F238E27FC236}">
                <a16:creationId xmlns:a16="http://schemas.microsoft.com/office/drawing/2014/main" id="{2149B9F3-D571-F0AD-6D76-F6A94089F04B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sz="1500" dirty="0">
              <a:latin typeface="Microsoft Sans Serif"/>
              <a:cs typeface="Microsoft Sans Serif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0DE356-5CDF-D942-50CD-264621725229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1F8791-0C4A-613E-C83B-3DA6A515614C}"/>
              </a:ext>
            </a:extLst>
          </p:cNvPr>
          <p:cNvSpPr txBox="1"/>
          <p:nvPr/>
        </p:nvSpPr>
        <p:spPr>
          <a:xfrm>
            <a:off x="10287000" y="4152900"/>
            <a:ext cx="57912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Таймера: Используется </a:t>
            </a:r>
            <a:r>
              <a:rPr lang="en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Timer.scheduledTimer</a:t>
            </a: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который запускает блок кода каждые 0.5 секунды. </a:t>
            </a:r>
          </a:p>
          <a:p>
            <a:pPr marL="342900" indent="-342900"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Блок обработки: Внутри блока кода, который выполняется таймером, происходят следующие действия: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Обработка состояний героев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Проверка жизней</a:t>
            </a:r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Удаление персонажей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кончились жизни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F778B74F-E621-D559-FC3D-A3B4805DEF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99920" y="3273139"/>
            <a:ext cx="6939280" cy="559928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7"/>
            <a:ext cx="1809749" cy="170497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85800" y="1269412"/>
            <a:ext cx="15087600" cy="170623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5500" dirty="0">
                <a:latin typeface="Lucida Sans Unicode"/>
                <a:cs typeface="Lucida Sans Unicode"/>
              </a:rPr>
              <a:t>Хранение данных между сессиями приложения</a:t>
            </a:r>
            <a:r>
              <a:rPr lang="en-US" sz="5500" dirty="0">
                <a:latin typeface="Lucida Sans Unicode"/>
                <a:cs typeface="Lucida Sans Unicode"/>
              </a:rPr>
              <a:t>.</a:t>
            </a:r>
            <a:endParaRPr sz="5500" dirty="0">
              <a:latin typeface="Lucida Sans Unicode"/>
              <a:cs typeface="Lucida Sans Unicode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xfrm>
            <a:off x="17286458" y="9317307"/>
            <a:ext cx="283209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en-US" spc="180" dirty="0"/>
              <a:t>7</a:t>
            </a:r>
            <a:endParaRPr spc="180" dirty="0"/>
          </a:p>
        </p:txBody>
      </p:sp>
      <p:sp>
        <p:nvSpPr>
          <p:cNvPr id="16" name="object 5">
            <a:extLst>
              <a:ext uri="{FF2B5EF4-FFF2-40B4-BE49-F238E27FC236}">
                <a16:creationId xmlns:a16="http://schemas.microsoft.com/office/drawing/2014/main" id="{60FEAE4C-EF83-28B2-3F6C-18484989C257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sz="1500" dirty="0">
              <a:latin typeface="Microsoft Sans Serif"/>
              <a:cs typeface="Microsoft Sans Serif"/>
            </a:endParaRPr>
          </a:p>
        </p:txBody>
      </p:sp>
      <p:sp>
        <p:nvSpPr>
          <p:cNvPr id="20" name="object 4">
            <a:extLst>
              <a:ext uri="{FF2B5EF4-FFF2-40B4-BE49-F238E27FC236}">
                <a16:creationId xmlns:a16="http://schemas.microsoft.com/office/drawing/2014/main" id="{7AD3DAE7-2DEC-A1E2-C04C-BACF4D6DB984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7B50D8F-EB7F-2294-88AC-EB9CD06B94D1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B28D455-1DF5-329E-FB39-0A7E87621572}"/>
              </a:ext>
            </a:extLst>
          </p:cNvPr>
          <p:cNvSpPr txBox="1"/>
          <p:nvPr/>
        </p:nvSpPr>
        <p:spPr>
          <a:xfrm>
            <a:off x="10972800" y="3907733"/>
            <a:ext cx="39624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Söhne"/>
              </a:rPr>
              <a:t>С</a:t>
            </a: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öhne"/>
              </a:rPr>
              <a:t>труктура </a:t>
            </a:r>
            <a:r>
              <a:rPr lang="en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UserData</a:t>
            </a:r>
            <a:r>
              <a:rPr lang="en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öhne"/>
              </a:rPr>
              <a:t> </a:t>
            </a:r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öhne"/>
              </a:rPr>
              <a:t>обеспечивает централизованное место для доступа и изменения данных пользователя в приложении, синхронизируя эти данные с постоянным хранилищем </a:t>
            </a:r>
            <a:r>
              <a:rPr lang="en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UserDefaults</a:t>
            </a:r>
            <a:r>
              <a:rPr lang="en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öhne"/>
              </a:rPr>
              <a:t>. </a:t>
            </a:r>
            <a:endParaRPr lang="ru-RU" b="0" i="0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Söhne"/>
            </a:endParaRPr>
          </a:p>
          <a:p>
            <a:r>
              <a:rPr lang="ru-RU" b="0" i="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Söhne"/>
              </a:rPr>
              <a:t>Это удобно для управления состоянием пользователя, которое должно сохраняться между сессиями приложения.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DCBE9D4-A818-8CB6-CAD1-0CA1D767C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2600" y="3238500"/>
            <a:ext cx="6972300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73746" y="1070145"/>
            <a:ext cx="1809749" cy="1704974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706120" y="1485900"/>
            <a:ext cx="13411200" cy="2121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ru-RU" sz="6850" dirty="0">
                <a:latin typeface="Lucida Sans Unicode"/>
                <a:cs typeface="Lucida Sans Unicode"/>
              </a:rPr>
              <a:t>Работа с музыкальными эффектами и шрифтами </a:t>
            </a:r>
            <a:endParaRPr sz="6850" dirty="0">
              <a:latin typeface="Lucida Sans Unicode"/>
              <a:cs typeface="Lucida Sans Unicode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xfrm>
            <a:off x="17286458" y="9317307"/>
            <a:ext cx="283209" cy="37189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2905"/>
              </a:lnSpc>
            </a:pPr>
            <a:r>
              <a:rPr lang="en-US" spc="180" dirty="0"/>
              <a:t>8</a:t>
            </a:r>
            <a:endParaRPr spc="180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1A8C361-80C7-AE8C-83EB-3B3CCB082F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620970"/>
            <a:ext cx="5129992" cy="5320866"/>
          </a:xfrm>
          <a:prstGeom prst="rect">
            <a:avLst/>
          </a:prstGeom>
        </p:spPr>
      </p:pic>
      <p:sp>
        <p:nvSpPr>
          <p:cNvPr id="17" name="object 5">
            <a:extLst>
              <a:ext uri="{FF2B5EF4-FFF2-40B4-BE49-F238E27FC236}">
                <a16:creationId xmlns:a16="http://schemas.microsoft.com/office/drawing/2014/main" id="{F7426BC8-9532-42BE-70F2-A56D405B23A5}"/>
              </a:ext>
            </a:extLst>
          </p:cNvPr>
          <p:cNvSpPr txBox="1"/>
          <p:nvPr/>
        </p:nvSpPr>
        <p:spPr>
          <a:xfrm>
            <a:off x="15621000" y="495300"/>
            <a:ext cx="2057400" cy="2660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z="1650" spc="-130" dirty="0">
                <a:latin typeface="Lucida Sans Unicode"/>
                <a:cs typeface="Lucida Sans Unicode"/>
              </a:rPr>
              <a:t>МОСКВА 2024</a:t>
            </a:r>
            <a:endParaRPr lang="ru-RU" sz="1500" dirty="0">
              <a:latin typeface="Microsoft Sans Serif"/>
              <a:cs typeface="Microsoft Sans Serif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42F6860B-0B4D-BB11-91B1-FD79A8D045D2}"/>
              </a:ext>
            </a:extLst>
          </p:cNvPr>
          <p:cNvSpPr txBox="1"/>
          <p:nvPr/>
        </p:nvSpPr>
        <p:spPr>
          <a:xfrm>
            <a:off x="152400" y="302330"/>
            <a:ext cx="9462306" cy="9316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ВЫСШАЯ ШКОЛА ЭКОНОМИКИ 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ФАКУЛЬТЕТ КОМПЬЮТЕРНЫХ НАУК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r>
              <a:rPr lang="ru-RU" sz="1650" dirty="0">
                <a:latin typeface="Lucida Sans Unicode"/>
                <a:cs typeface="Lucida Sans Unicode"/>
              </a:rPr>
              <a:t>ПРОГРАММНАЯ ИНЖЕНЕРИЯ</a:t>
            </a:r>
          </a:p>
          <a:p>
            <a:pPr marL="12700">
              <a:lnSpc>
                <a:spcPts val="1700"/>
              </a:lnSpc>
              <a:spcBef>
                <a:spcPts val="95"/>
              </a:spcBef>
            </a:pPr>
            <a:endParaRPr lang="ru-RU" sz="1650" dirty="0">
              <a:latin typeface="Lucida Sans Unicode"/>
              <a:cs typeface="Lucida Sans Unicod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379A5A2-6887-D3AF-FE62-72AF439C6797}"/>
              </a:ext>
            </a:extLst>
          </p:cNvPr>
          <p:cNvSpPr txBox="1"/>
          <p:nvPr/>
        </p:nvSpPr>
        <p:spPr>
          <a:xfrm>
            <a:off x="8138550" y="4560389"/>
            <a:ext cx="7253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 </a:t>
            </a:r>
            <a:r>
              <a:rPr lang="e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MusicPlayer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синглтон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-проигрыватель музыки для </a:t>
            </a:r>
            <a:r>
              <a:rPr lang="e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iOS-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приложения, который использует  </a:t>
            </a:r>
            <a:r>
              <a:rPr lang="en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AVAudioPlayer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управления фоновой музыкой.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0FA9D80-AFE5-29AD-928E-94A7179C528A}"/>
              </a:ext>
            </a:extLst>
          </p:cNvPr>
          <p:cNvSpPr txBox="1"/>
          <p:nvPr/>
        </p:nvSpPr>
        <p:spPr>
          <a:xfrm>
            <a:off x="304800" y="9335386"/>
            <a:ext cx="6449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Мобильная игра </a:t>
            </a:r>
            <a:r>
              <a:rPr lang="ru-RU" sz="1800" dirty="0" err="1">
                <a:latin typeface="Lucida Sans Unicode" panose="020B0602030504020204" pitchFamily="34" charset="0"/>
                <a:cs typeface="Lucida Sans Unicode" panose="020B0602030504020204" pitchFamily="34" charset="0"/>
              </a:rPr>
              <a:t>кликер</a:t>
            </a:r>
            <a:r>
              <a:rPr lang="ru-RU" sz="1800" dirty="0">
                <a:latin typeface="Lucida Sans Unicode" panose="020B0602030504020204" pitchFamily="34" charset="0"/>
                <a:cs typeface="Lucida Sans Unicode" panose="020B0602030504020204" pitchFamily="34" charset="0"/>
              </a:rPr>
              <a:t> по контролю за сном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1187</TotalTime>
  <Words>778</Words>
  <Application>Microsoft Macintosh PowerPoint</Application>
  <PresentationFormat>Произвольный</PresentationFormat>
  <Paragraphs>159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PMingLiU-ExtB</vt:lpstr>
      <vt:lpstr>Arial</vt:lpstr>
      <vt:lpstr>Calibri</vt:lpstr>
      <vt:lpstr>Lucida Sans Unicode</vt:lpstr>
      <vt:lpstr>Microsoft Sans Serif</vt:lpstr>
      <vt:lpstr>Roboto Lt</vt:lpstr>
      <vt:lpstr>Söhne</vt:lpstr>
      <vt:lpstr>Times New Roman</vt:lpstr>
      <vt:lpstr>TimesNewRomanPS</vt:lpstr>
      <vt:lpstr>TimesNewRomanPSMT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курсач-1, копия</dc:title>
  <dc:creator>Настя</dc:creator>
  <cp:keywords>DAFi-pQLp9A,BAFMmBbZSYU</cp:keywords>
  <cp:lastModifiedBy>Захарова Наталья Владимировна</cp:lastModifiedBy>
  <cp:revision>3</cp:revision>
  <dcterms:created xsi:type="dcterms:W3CDTF">2024-04-14T20:33:50Z</dcterms:created>
  <dcterms:modified xsi:type="dcterms:W3CDTF">2024-04-15T16:24:55Z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2023-05-17T00:00:00Z</vt:filetime>
  </property>
  <property fmtid="{D5CDD505-2E9C-101B-9397-08002B2CF9AE}" pid="3" name="Creator">
    <vt:lpwstr>Canva</vt:lpwstr>
  </property>
  <property fmtid="{D5CDD505-2E9C-101B-9397-08002B2CF9AE}" pid="4" name="LastSaved">
    <vt:filetime>2024-04-14T00:00:00Z</vt:filetime>
  </property>
</Properties>
</file>