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5143500" cx="9144000"/>
  <p:notesSz cx="6858000" cy="9144000"/>
  <p:embeddedFontLst>
    <p:embeddedFont>
      <p:font typeface="Montserrat SemiBold"/>
      <p:regular r:id="rId44"/>
      <p:bold r:id="rId45"/>
      <p:italic r:id="rId46"/>
      <p:boldItalic r:id="rId47"/>
    </p:embeddedFont>
    <p:embeddedFont>
      <p:font typeface="Roboto"/>
      <p:regular r:id="rId48"/>
      <p:bold r:id="rId49"/>
      <p:italic r:id="rId50"/>
      <p:boldItalic r:id="rId51"/>
    </p:embeddedFont>
    <p:embeddedFont>
      <p:font typeface="Montserrat Medium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B9C711-D417-4543-82D8-40C294A0991C}">
  <a:tblStyle styleId="{63B9C711-D417-4543-82D8-40C294A099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MontserratSemiBold-regular.fntdata"/><Relationship Id="rId43" Type="http://schemas.openxmlformats.org/officeDocument/2006/relationships/slide" Target="slides/slide37.xml"/><Relationship Id="rId46" Type="http://schemas.openxmlformats.org/officeDocument/2006/relationships/font" Target="fonts/MontserratSemiBold-italic.fntdata"/><Relationship Id="rId45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Roboto-regular.fntdata"/><Relationship Id="rId47" Type="http://schemas.openxmlformats.org/officeDocument/2006/relationships/font" Target="fonts/MontserratSemiBold-boldItalic.fntdata"/><Relationship Id="rId49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-boldItalic.fntdata"/><Relationship Id="rId50" Type="http://schemas.openxmlformats.org/officeDocument/2006/relationships/font" Target="fonts/Roboto-italic.fntdata"/><Relationship Id="rId53" Type="http://schemas.openxmlformats.org/officeDocument/2006/relationships/font" Target="fonts/MontserratMedium-bold.fntdata"/><Relationship Id="rId52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55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54" Type="http://schemas.openxmlformats.org/officeDocument/2006/relationships/font" Target="fonts/MontserratMedium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98ca396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98ca396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a700651f2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ca700651f2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ad84960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cad84960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c0bdc285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c0bdc285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c0bdc285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cc0bdc285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ad849606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cad849606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ad849606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cad849606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ad849606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cad849606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cad849606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cad849606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ad849606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ad849606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bac2f7d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cbac2f7d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a700651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ca700651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bac2f7da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cbac2f7da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cbac2f7da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cbac2f7da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cbac2f7da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cbac2f7da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cbac2f7da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cbac2f7da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cbac2f7da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cbac2f7da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cbac2f7da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cbac2f7da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cbac2f7da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cbac2f7da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bac2f7dad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cbac2f7da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cbac2f7dad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cbac2f7da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cbac2f7da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cbac2f7da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a700651f2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ca700651f2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cbac2f7da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cbac2f7da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cbac2f7dad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cbac2f7dad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cbe13047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cbe13047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cbe130472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cbe130472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cbe130472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cbe130472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cbe130472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cbe130472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cbe130472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cbe130472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cbe130472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cbe130472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a700651f2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ca700651f2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a700651f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ca700651f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a700651f2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a700651f2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a700651f2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a700651f2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a700651f2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ca700651f2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a700651f2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ca700651f2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hyperlink" Target="https://gitlab.com/ruhakachmaz/benchmarks-of-digital-signature-algorithms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26725" y="276875"/>
            <a:ext cx="8817300" cy="24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33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RSA И (EC)DSA: Сравнительный анализ цифровых подписей</a:t>
            </a:r>
            <a:endParaRPr sz="2433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11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RSA AND (EC)DSA: COMPARATIVE ANALYSIS OF DIGITAL SIGNATURES</a:t>
            </a:r>
            <a:endParaRPr sz="2111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Индивидуальный исследовательский проект</a:t>
            </a:r>
            <a:endParaRPr sz="1400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26700" y="3307550"/>
            <a:ext cx="8817300" cy="18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Качмазов Руслан Александрович, </a:t>
            </a:r>
            <a:r>
              <a:rPr lang="ru" sz="17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БПИ 221</a:t>
            </a:r>
            <a:endParaRPr sz="17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4A86E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rakachmazov</a:t>
            </a:r>
            <a:r>
              <a:rPr lang="ru" sz="17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@edu.hse.ru</a:t>
            </a:r>
            <a:endParaRPr sz="17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" sz="19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Научный руководитель: Нефедов Сергей Игоревич, профессор МИЭМ НИУ ВШЭ</a:t>
            </a:r>
            <a:endParaRPr sz="13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114150" y="34800"/>
            <a:ext cx="89157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Digital Signature Algorithm (DSA): проверка подписи</a:t>
            </a:r>
            <a:endParaRPr sz="23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3901" y="1311700"/>
            <a:ext cx="5716199" cy="252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/>
        </p:nvSpPr>
        <p:spPr>
          <a:xfrm>
            <a:off x="114150" y="34800"/>
            <a:ext cx="89157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3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Elliptic Curve </a:t>
            </a:r>
            <a:r>
              <a:rPr lang="ru" sz="23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Digital Signature Algorithm (ECDSA)</a:t>
            </a:r>
            <a:endParaRPr sz="23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212425" y="1594625"/>
            <a:ext cx="88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590550" y="804875"/>
            <a:ext cx="8344200" cy="39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</a:pP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Принят как стандарт в 1998-2000 гг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</a:pP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Является улучшением DSA за счет использования эллиптических кривых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</a:pP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Имеет намного меньшую длину ключа, сохраняя тот же уровень криптостойкости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</a:pP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Используется </a:t>
            </a: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повсеместно</a:t>
            </a: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в том числе в блокчейне и мобильных устройствах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</a:pP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Та же задача дискретного логарифмирования, но уже на эллиптических кривых, где она становится труднее для злоумышленника (ECDLP)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/>
        </p:nvSpPr>
        <p:spPr>
          <a:xfrm>
            <a:off x="114150" y="34800"/>
            <a:ext cx="89157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3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Elliptic Curve Digital Signature Algorithm (ECDSA)</a:t>
            </a:r>
            <a:endParaRPr sz="23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212425" y="1594625"/>
            <a:ext cx="88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1075" y="927313"/>
            <a:ext cx="4201850" cy="374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9713" y="310300"/>
            <a:ext cx="6124575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/>
        </p:nvSpPr>
        <p:spPr>
          <a:xfrm>
            <a:off x="114150" y="34800"/>
            <a:ext cx="89157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3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Elliptic Curve Digital Signature Algorithm (ECDSA)</a:t>
            </a:r>
            <a:endParaRPr sz="23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212425" y="1594625"/>
            <a:ext cx="88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013" y="826700"/>
            <a:ext cx="5759976" cy="34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/>
        </p:nvSpPr>
        <p:spPr>
          <a:xfrm>
            <a:off x="114150" y="34800"/>
            <a:ext cx="89157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Elliptic Curve Digital Signature Algorithm (ECDSA): генерация ключей</a:t>
            </a:r>
            <a:endParaRPr sz="1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7" name="Google Shape;157;p27"/>
          <p:cNvSpPr txBox="1"/>
          <p:nvPr/>
        </p:nvSpPr>
        <p:spPr>
          <a:xfrm>
            <a:off x="212425" y="1594625"/>
            <a:ext cx="88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5088" y="595750"/>
            <a:ext cx="4993824" cy="39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/>
        </p:nvSpPr>
        <p:spPr>
          <a:xfrm>
            <a:off x="114150" y="34800"/>
            <a:ext cx="89157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Elliptic Curve Digital Signature Algorithm (ECDSA): генерация подписи</a:t>
            </a:r>
            <a:endParaRPr sz="1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212425" y="1594625"/>
            <a:ext cx="88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700" y="1353325"/>
            <a:ext cx="6836750" cy="24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/>
        </p:nvSpPr>
        <p:spPr>
          <a:xfrm>
            <a:off x="114150" y="34800"/>
            <a:ext cx="89157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Elliptic Curve Digital Signature Algorithm (ECDSA): проверка подписи</a:t>
            </a:r>
            <a:endParaRPr sz="1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212425" y="1594625"/>
            <a:ext cx="88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9426" y="1045112"/>
            <a:ext cx="5903301" cy="305327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/>
        </p:nvSpPr>
        <p:spPr>
          <a:xfrm>
            <a:off x="595325" y="34800"/>
            <a:ext cx="8434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Сравнительный анализ</a:t>
            </a:r>
            <a:endParaRPr sz="30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1" name="Google Shape;181;p30"/>
          <p:cNvSpPr txBox="1"/>
          <p:nvPr/>
        </p:nvSpPr>
        <p:spPr>
          <a:xfrm>
            <a:off x="595325" y="804875"/>
            <a:ext cx="8339400" cy="41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Критерии сравнения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AutoNum type="arabicPeriod"/>
            </a:pPr>
            <a:r>
              <a:rPr lang="ru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Генерация ключей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AutoNum type="arabicPeriod"/>
            </a:pPr>
            <a:r>
              <a:rPr lang="ru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Генерация подписи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AutoNum type="arabicPeriod"/>
            </a:pPr>
            <a:r>
              <a:rPr lang="ru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Проверка подписи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Репозиторий с кодом для взятия бенчмарок: </a:t>
            </a:r>
            <a:r>
              <a:rPr lang="ru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https://gitlab.com/ruhakachmaz/benchmarks-of-digital-signature-algorithms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/>
        </p:nvSpPr>
        <p:spPr>
          <a:xfrm>
            <a:off x="595325" y="34800"/>
            <a:ext cx="8434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Сравнительный анализ: длины ключей и кривые</a:t>
            </a:r>
            <a:endParaRPr sz="24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595325" y="804875"/>
            <a:ext cx="8339400" cy="39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arenR"/>
            </a:pPr>
            <a:r>
              <a:rPr b="1"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RSA</a:t>
            </a: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(без PSS)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lphaLcParenR"/>
            </a:pP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2048 бит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lphaLcParenR"/>
            </a:pP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3072 бита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lphaLcParenR"/>
            </a:pP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4096 бит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lphaLcParenR"/>
            </a:pP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7680 бит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arenR"/>
            </a:pPr>
            <a:r>
              <a:rPr b="1"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DSA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lphaLcParenR"/>
            </a:pP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2048 бит / 256 бит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lphaLcParenR"/>
            </a:pP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3072 бита / 256 бит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lphaLcParenR"/>
            </a:pP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4096 бит / 384 бита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arenR"/>
            </a:pPr>
            <a:r>
              <a:rPr b="1"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ECDSA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lphaLcParenR"/>
            </a:pP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256 бит, кривая SECP256R1 (NIST P-256)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lphaLcParenR"/>
            </a:pP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256 бит, кривая SECP256K1 (</a:t>
            </a:r>
            <a:r>
              <a:rPr lang="ru" sz="1200">
                <a:solidFill>
                  <a:schemeClr val="dk1"/>
                </a:solidFill>
                <a:highlight>
                  <a:srgbClr val="FCFCFC"/>
                </a:highlight>
                <a:latin typeface="Roboto"/>
                <a:ea typeface="Roboto"/>
                <a:cs typeface="Roboto"/>
                <a:sym typeface="Roboto"/>
              </a:rPr>
              <a:t>SECG, используется в криптовалютах)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lphaLcParenR"/>
            </a:pP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384 бита, кривая SECP384R1 (NIST P-384)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595325" y="34800"/>
            <a:ext cx="8434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Цифровая подпись</a:t>
            </a:r>
            <a:endParaRPr sz="30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95325" y="804875"/>
            <a:ext cx="8339400" cy="39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Недостаточно обеспечивать конфиденциальность и целостность данных.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Шифрование - </a:t>
            </a: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конфиденциальность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Имитовставка - целостность</a:t>
            </a: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Цифровая подпись - авторство и невозможность отказа от действий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/>
        </p:nvSpPr>
        <p:spPr>
          <a:xfrm>
            <a:off x="595325" y="34800"/>
            <a:ext cx="8434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Сравнительный анализ: генерация ключей</a:t>
            </a:r>
            <a:endParaRPr sz="24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195" name="Google Shape;195;p32"/>
          <p:cNvGraphicFramePr/>
          <p:nvPr/>
        </p:nvGraphicFramePr>
        <p:xfrm>
          <a:off x="595313" y="873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{63B9C711-D417-4543-82D8-40C294A0991C}</a:tableStyleId>
              </a:tblPr>
              <a:tblGrid>
                <a:gridCol w="1412350"/>
                <a:gridCol w="1412350"/>
                <a:gridCol w="1412350"/>
                <a:gridCol w="1412350"/>
                <a:gridCol w="141235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RSA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2048 бит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3072 бита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4096 бит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7680 бит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Время, с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0.231045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0.803023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2.028601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21.797466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Ключей в секунду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4.33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0.49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0.04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graphicFrame>
        <p:nvGraphicFramePr>
          <p:cNvPr id="196" name="Google Shape;196;p32"/>
          <p:cNvGraphicFramePr/>
          <p:nvPr/>
        </p:nvGraphicFramePr>
        <p:xfrm>
          <a:off x="595325" y="205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{63B9C711-D417-4543-82D8-40C294A0991C}</a:tableStyleId>
              </a:tblPr>
              <a:tblGrid>
                <a:gridCol w="1412350"/>
                <a:gridCol w="1412350"/>
                <a:gridCol w="1412350"/>
                <a:gridCol w="1412350"/>
                <a:gridCol w="141235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DSA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2048 бит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3072 бита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4096 бит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Время, с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0.433803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1.967327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4.574689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Ключей в секунду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0.51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0.22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graphicFrame>
        <p:nvGraphicFramePr>
          <p:cNvPr id="197" name="Google Shape;197;p32"/>
          <p:cNvGraphicFramePr/>
          <p:nvPr/>
        </p:nvGraphicFramePr>
        <p:xfrm>
          <a:off x="595325" y="3236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{63B9C711-D417-4543-82D8-40C294A0991C}</a:tableStyleId>
              </a:tblPr>
              <a:tblGrid>
                <a:gridCol w="1412350"/>
                <a:gridCol w="1412350"/>
                <a:gridCol w="1412350"/>
                <a:gridCol w="1412350"/>
                <a:gridCol w="141235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ECDSA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SECP256R1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SECP256K1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SECP384R1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Время, с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0.000044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0.000403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0.000921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Ключей в секунду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22914.69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2478.90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1086.02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98" name="Google Shape;19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/>
        </p:nvSpPr>
        <p:spPr>
          <a:xfrm>
            <a:off x="595325" y="34800"/>
            <a:ext cx="8434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Сравнительный анализ: генерация ключей</a:t>
            </a:r>
            <a:endParaRPr sz="24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9713" y="1052513"/>
            <a:ext cx="6124575" cy="30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/>
        </p:nvSpPr>
        <p:spPr>
          <a:xfrm>
            <a:off x="595325" y="34800"/>
            <a:ext cx="8434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Сравнительный анализ: генерация ключей</a:t>
            </a:r>
            <a:endParaRPr sz="24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11" name="Google Shape;21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9713" y="1052513"/>
            <a:ext cx="6124575" cy="30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/>
        </p:nvSpPr>
        <p:spPr>
          <a:xfrm>
            <a:off x="595325" y="34800"/>
            <a:ext cx="8434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Сравнительный анализ: генерация ключей</a:t>
            </a:r>
            <a:endParaRPr sz="24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8" name="Google Shape;218;p35"/>
          <p:cNvSpPr txBox="1"/>
          <p:nvPr/>
        </p:nvSpPr>
        <p:spPr>
          <a:xfrm>
            <a:off x="595325" y="764375"/>
            <a:ext cx="7834500" cy="39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Выводы: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AutoNum type="arabicParenR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При увеличении длины ключа скорость генерации падает значительно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AutoNum type="arabicParenR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RSA быстрее DSA, хотя пространство ключей первого ограничено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AutoNum type="arabicParenR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ECDSA значительно быстрее и позволит масштабироваться на тех же мощностях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Градация: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AutoNum type="arabicParenR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ECDSA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AutoNum type="arabicParenR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RSA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AutoNum type="arabicParenR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DSA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/>
        </p:nvSpPr>
        <p:spPr>
          <a:xfrm>
            <a:off x="595325" y="34800"/>
            <a:ext cx="8434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Сравнительный анализ: генерация подписи</a:t>
            </a:r>
            <a:endParaRPr sz="24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225" name="Google Shape;225;p36"/>
          <p:cNvGraphicFramePr/>
          <p:nvPr/>
        </p:nvGraphicFramePr>
        <p:xfrm>
          <a:off x="595263" y="866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{63B9C711-D417-4543-82D8-40C294A0991C}</a:tableStyleId>
              </a:tblPr>
              <a:tblGrid>
                <a:gridCol w="1453325"/>
                <a:gridCol w="1453325"/>
                <a:gridCol w="1453325"/>
                <a:gridCol w="1453325"/>
                <a:gridCol w="14533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RSA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2048 бит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3072 бита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4096 бит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7680 бит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Время, с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0.000361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0.002137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0.004729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0.043611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Подписей в секунду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2770.08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467.95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211.46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22.93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graphicFrame>
        <p:nvGraphicFramePr>
          <p:cNvPr id="226" name="Google Shape;226;p36"/>
          <p:cNvGraphicFramePr/>
          <p:nvPr/>
        </p:nvGraphicFramePr>
        <p:xfrm>
          <a:off x="595275" y="2109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{63B9C711-D417-4543-82D8-40C294A0991C}</a:tableStyleId>
              </a:tblPr>
              <a:tblGrid>
                <a:gridCol w="1453325"/>
                <a:gridCol w="1453325"/>
                <a:gridCol w="1453325"/>
                <a:gridCol w="1453325"/>
                <a:gridCol w="14533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DSA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2048 бит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3072 бита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4096 бит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Время, с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0.000431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0.000881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0.001484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Подписей в секунду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2320.19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1135.07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673.85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graphicFrame>
        <p:nvGraphicFramePr>
          <p:cNvPr id="227" name="Google Shape;227;p36"/>
          <p:cNvGraphicFramePr/>
          <p:nvPr/>
        </p:nvGraphicFramePr>
        <p:xfrm>
          <a:off x="595275" y="3352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{63B9C711-D417-4543-82D8-40C294A0991C}</a:tableStyleId>
              </a:tblPr>
              <a:tblGrid>
                <a:gridCol w="1453325"/>
                <a:gridCol w="1453325"/>
                <a:gridCol w="1453325"/>
                <a:gridCol w="1453325"/>
                <a:gridCol w="14533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ECDSA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SECP256R1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SECP256K1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SECP384R1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Время, с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0.000038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0.000416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0.000938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Подписей в секунду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26315.79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2403.85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1066.09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28" name="Google Shape;22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/>
        </p:nvSpPr>
        <p:spPr>
          <a:xfrm>
            <a:off x="595325" y="34800"/>
            <a:ext cx="8434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Сравнительный анализ: генерация подписи</a:t>
            </a:r>
            <a:endParaRPr sz="24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34" name="Google Shape;23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9713" y="1052513"/>
            <a:ext cx="6124575" cy="30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/>
          <p:nvPr/>
        </p:nvSpPr>
        <p:spPr>
          <a:xfrm>
            <a:off x="595325" y="34800"/>
            <a:ext cx="8434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Сравнительный анализ: генерация подписи</a:t>
            </a:r>
            <a:endParaRPr sz="24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41" name="Google Shape;24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9713" y="1052500"/>
            <a:ext cx="6124575" cy="30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/>
          <p:nvPr/>
        </p:nvSpPr>
        <p:spPr>
          <a:xfrm>
            <a:off x="595325" y="34800"/>
            <a:ext cx="8434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Сравнительный анализ: генерация подписи</a:t>
            </a:r>
            <a:endParaRPr sz="24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8" name="Google Shape;248;p39"/>
          <p:cNvSpPr txBox="1"/>
          <p:nvPr/>
        </p:nvSpPr>
        <p:spPr>
          <a:xfrm>
            <a:off x="595325" y="764375"/>
            <a:ext cx="7834500" cy="39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Выводы: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AutoNum type="arabicParenR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При 2048 битном ключе RSA быстрее DSA, хотя у второго хэш сообщения входит линейно. При больших длинах DSA быстрее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AutoNum type="arabicParenR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ECDSA уже не в таком отрыве, как при генерации ключа - разница максимум в порядок 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Градация: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AutoNum type="arabicParenR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ECDSA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AutoNum type="arabicParenR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DSA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AutoNum type="arabicParenR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RSA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/>
          <p:nvPr/>
        </p:nvSpPr>
        <p:spPr>
          <a:xfrm>
            <a:off x="595325" y="34800"/>
            <a:ext cx="8434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Сравнительный анализ: проверка подписи</a:t>
            </a:r>
            <a:endParaRPr sz="24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255" name="Google Shape;255;p40"/>
          <p:cNvGraphicFramePr/>
          <p:nvPr/>
        </p:nvGraphicFramePr>
        <p:xfrm>
          <a:off x="595325" y="79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{63B9C711-D417-4543-82D8-40C294A0991C}</a:tableStyleId>
              </a:tblPr>
              <a:tblGrid>
                <a:gridCol w="1416200"/>
                <a:gridCol w="1416200"/>
                <a:gridCol w="1416200"/>
                <a:gridCol w="1416200"/>
                <a:gridCol w="14162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RSA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2048 бит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3072 бита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4096 бит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7680 бит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Время, с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0.000059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0.000086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0.000122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0.000324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Проверок в секунду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16866.27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11589.36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8198.89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3086.36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graphicFrame>
        <p:nvGraphicFramePr>
          <p:cNvPr id="256" name="Google Shape;256;p40"/>
          <p:cNvGraphicFramePr/>
          <p:nvPr/>
        </p:nvGraphicFramePr>
        <p:xfrm>
          <a:off x="595325" y="2190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{63B9C711-D417-4543-82D8-40C294A0991C}</a:tableStyleId>
              </a:tblPr>
              <a:tblGrid>
                <a:gridCol w="1416200"/>
                <a:gridCol w="1416200"/>
                <a:gridCol w="1416200"/>
                <a:gridCol w="1416200"/>
                <a:gridCol w="14162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DSA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2048 бит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3072 бита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4096 бит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Время, с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0.000419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0.000838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0.001429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Проверок в секунду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2388.73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1193.89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699.74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graphicFrame>
        <p:nvGraphicFramePr>
          <p:cNvPr id="257" name="Google Shape;257;p40"/>
          <p:cNvGraphicFramePr/>
          <p:nvPr/>
        </p:nvGraphicFramePr>
        <p:xfrm>
          <a:off x="595325" y="358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{63B9C711-D417-4543-82D8-40C294A0991C}</a:tableStyleId>
              </a:tblPr>
              <a:tblGrid>
                <a:gridCol w="1416200"/>
                <a:gridCol w="1416200"/>
                <a:gridCol w="1416200"/>
                <a:gridCol w="1416200"/>
                <a:gridCol w="14162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ECDSA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SECP256R1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SECP256K1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SECP384R1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Время, с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0.000108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0.000401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0.000794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Проверок в секунду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9252.82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2493.82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1258.93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58" name="Google Shape;25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/>
          <p:nvPr/>
        </p:nvSpPr>
        <p:spPr>
          <a:xfrm>
            <a:off x="595325" y="34800"/>
            <a:ext cx="8434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Сравнительный анализ: проверка подписи</a:t>
            </a:r>
            <a:endParaRPr sz="24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64" name="Google Shape;26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9713" y="1052513"/>
            <a:ext cx="6124575" cy="30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3838" y="1086625"/>
            <a:ext cx="6416324" cy="29702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" name="Google Shape;69;p15"/>
          <p:cNvSpPr txBox="1"/>
          <p:nvPr/>
        </p:nvSpPr>
        <p:spPr>
          <a:xfrm>
            <a:off x="678650" y="34800"/>
            <a:ext cx="83514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Цифровая подпись</a:t>
            </a:r>
            <a:endParaRPr sz="30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"/>
          <p:cNvSpPr txBox="1"/>
          <p:nvPr/>
        </p:nvSpPr>
        <p:spPr>
          <a:xfrm>
            <a:off x="595325" y="34800"/>
            <a:ext cx="8434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Сравнительный анализ: проверка подписи</a:t>
            </a:r>
            <a:endParaRPr sz="24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71" name="Google Shape;27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9713" y="1052513"/>
            <a:ext cx="6124575" cy="30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/>
          <p:nvPr/>
        </p:nvSpPr>
        <p:spPr>
          <a:xfrm>
            <a:off x="595325" y="34800"/>
            <a:ext cx="8434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Сравнительный анализ: проверка подписи</a:t>
            </a:r>
            <a:endParaRPr sz="24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8" name="Google Shape;278;p43"/>
          <p:cNvSpPr txBox="1"/>
          <p:nvPr/>
        </p:nvSpPr>
        <p:spPr>
          <a:xfrm>
            <a:off x="595325" y="764375"/>
            <a:ext cx="7834500" cy="39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Выводы: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RSA абсолютный лидер при проверке - нужно лишь возведение в небольшую степень, тогда как DSA требует возведения в 2 большие степени, а ECDSA - непростых вычислений на эллиптических кривых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Градация: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AutoNum type="arabicParenR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RSA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AutoNum type="arabicParenR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ECDSA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AutoNum type="arabicParenR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DSA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/>
          <p:nvPr/>
        </p:nvSpPr>
        <p:spPr>
          <a:xfrm>
            <a:off x="595325" y="34800"/>
            <a:ext cx="8434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Другие популярные алгоритмы ЭЦП</a:t>
            </a:r>
            <a:endParaRPr sz="24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5" name="Google Shape;285;p44"/>
          <p:cNvSpPr txBox="1"/>
          <p:nvPr/>
        </p:nvSpPr>
        <p:spPr>
          <a:xfrm>
            <a:off x="595325" y="764375"/>
            <a:ext cx="7834500" cy="39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AutoNum type="arabicParenR"/>
            </a:pPr>
            <a:r>
              <a:rPr b="1" lang="ru" sz="1800">
                <a:solidFill>
                  <a:schemeClr val="dk2"/>
                </a:solidFill>
              </a:rPr>
              <a:t>EdDSA </a:t>
            </a:r>
            <a:r>
              <a:rPr lang="ru" sz="1800">
                <a:solidFill>
                  <a:schemeClr val="dk2"/>
                </a:solidFill>
              </a:rPr>
              <a:t>- EC-алгоритм, аналог ECDSA, детерминированный, считается более быстрым.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</a:pPr>
            <a:r>
              <a:rPr b="1" lang="ru" sz="1800">
                <a:solidFill>
                  <a:schemeClr val="dk2"/>
                </a:solidFill>
              </a:rPr>
              <a:t>ГОСТ 34.10</a:t>
            </a:r>
            <a:r>
              <a:rPr lang="ru" sz="1800">
                <a:solidFill>
                  <a:schemeClr val="dk2"/>
                </a:solidFill>
              </a:rPr>
              <a:t> - российский стандарт ЭЦП, разработан на базе DSA, используется при взаимодействии с государством.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6" name="Google Shape;286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/>
          <p:nvPr/>
        </p:nvSpPr>
        <p:spPr>
          <a:xfrm>
            <a:off x="595325" y="34800"/>
            <a:ext cx="8434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Моделирование систем. Мобильные устройства</a:t>
            </a:r>
            <a:endParaRPr sz="24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2" name="Google Shape;292;p45"/>
          <p:cNvSpPr txBox="1"/>
          <p:nvPr/>
        </p:nvSpPr>
        <p:spPr>
          <a:xfrm>
            <a:off x="595325" y="764375"/>
            <a:ext cx="7834500" cy="39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 sz="1800">
                <a:solidFill>
                  <a:schemeClr val="dk2"/>
                </a:solidFill>
              </a:rPr>
              <a:t>В это множества входят все маломощные устройства, например, IoT, для которых критична производительность и эффективное потребление памяти.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 sz="1800">
                <a:solidFill>
                  <a:schemeClr val="dk2"/>
                </a:solidFill>
              </a:rPr>
              <a:t>Как правило, для таких устройств используется ECDSA в силу своей малой длины ключа с той же криптостойкостью. Постепенно в нишу входит EdDSA, но он пока не пользуется такой популярностью.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3" name="Google Shape;293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/>
          <p:nvPr/>
        </p:nvSpPr>
        <p:spPr>
          <a:xfrm>
            <a:off x="595325" y="34800"/>
            <a:ext cx="8434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Моделирование систем. Система электронного голосования</a:t>
            </a:r>
            <a:endParaRPr sz="20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9" name="Google Shape;299;p46"/>
          <p:cNvSpPr txBox="1"/>
          <p:nvPr/>
        </p:nvSpPr>
        <p:spPr>
          <a:xfrm>
            <a:off x="595325" y="764375"/>
            <a:ext cx="7834500" cy="39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Не у каждого государства есть свой ГОСТ для ЭЦП, но многие хотят внедрять электронное голосование.</a:t>
            </a:r>
            <a:b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Нужно подтверждение авторства и невозможность отказа от голоса. Аутентификация возможна через данные, уникальные для каждого </a:t>
            </a: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гражданина</a:t>
            </a: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– данные паспорта, например.</a:t>
            </a:r>
            <a:b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Важно не допустить задержку или падение сервера при одновременной проверке многих голосов - нужна быстрая проверка. Государственные стандарты могут потребовать, чтобы алгоритм не был разработан гос структурой другой страны (NIST).</a:t>
            </a:r>
            <a:b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Нужно использовать RSA.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 txBox="1"/>
          <p:nvPr/>
        </p:nvSpPr>
        <p:spPr>
          <a:xfrm>
            <a:off x="595325" y="34800"/>
            <a:ext cx="8434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Моделирование систем. Блокчейн</a:t>
            </a:r>
            <a:endParaRPr sz="20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6" name="Google Shape;306;p47"/>
          <p:cNvSpPr txBox="1"/>
          <p:nvPr/>
        </p:nvSpPr>
        <p:spPr>
          <a:xfrm>
            <a:off x="595325" y="764375"/>
            <a:ext cx="7834500" cy="39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Очевидно, нужно подтверждение авторства транзакции и невозможность отказа от факта ее совершения.</a:t>
            </a:r>
            <a:b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Была открыта кривая secp256k1, которая не является разработкой NIST.</a:t>
            </a:r>
            <a:b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Используется ECDSA – но ведь есть EdDSA, который быстрее, почему бы не использовать его? Здесь криптография встречается с реальной жизнью: покроют ли оптимизации от перехода на EdDSA все издержки, которые принесет сам этот переход огромной децентрализованной системы? </a:t>
            </a:r>
            <a:b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</a:pP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ECDSA в этой сфере хорошо изучен и пользуется доверием.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/>
          <p:nvPr/>
        </p:nvSpPr>
        <p:spPr>
          <a:xfrm>
            <a:off x="595325" y="34800"/>
            <a:ext cx="8434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Моделирование систем. Медицинское оборудование</a:t>
            </a:r>
            <a:endParaRPr sz="20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3" name="Google Shape;313;p48"/>
          <p:cNvSpPr txBox="1"/>
          <p:nvPr/>
        </p:nvSpPr>
        <p:spPr>
          <a:xfrm>
            <a:off x="595325" y="764375"/>
            <a:ext cx="7834500" cy="39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</a:pP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Нельзя допустить подмены показателей приборов - нужна цифровая подпись.</a:t>
            </a:r>
            <a:b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</a:pP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Как правило, медицинские приборы, отсылающие данные, менее производительны, чем те, которые принимают.</a:t>
            </a:r>
            <a:b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</a:pP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Нужна быстрая подпись, скорость проверки </a:t>
            </a: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не критична</a:t>
            </a: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b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</a:pP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Также, по аналогии с мобильными устройствами, важно потребление памяти.</a:t>
            </a:r>
            <a:b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</a:pPr>
            <a:r>
              <a:rPr lang="ru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Выбираем ECDSA.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/>
          <p:nvPr/>
        </p:nvSpPr>
        <p:spPr>
          <a:xfrm>
            <a:off x="326700" y="34800"/>
            <a:ext cx="8703000" cy="36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Ваши вопросы</a:t>
            </a:r>
            <a:endParaRPr sz="50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0" name="Google Shape;320;p49"/>
          <p:cNvSpPr txBox="1"/>
          <p:nvPr/>
        </p:nvSpPr>
        <p:spPr>
          <a:xfrm>
            <a:off x="326700" y="3343275"/>
            <a:ext cx="88173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br>
              <a:rPr lang="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Качмазов Руслан Александрович, БПИ 221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4A86E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rakachmazov</a:t>
            </a:r>
            <a:r>
              <a:rPr lang="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@edu.hse.ru</a:t>
            </a:r>
            <a:endParaRPr sz="1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1" name="Google Shape;321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114150" y="34800"/>
            <a:ext cx="89157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Криптосистема RSA: генерация ключей</a:t>
            </a:r>
            <a:endParaRPr sz="30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590550" y="804875"/>
            <a:ext cx="8344200" cy="39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Rivest, Shamir, Adleman - RSA, 1978 год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Подходит для шифрования, генерации общего секрета и цифровой подписи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Хорошо изучен и оптимизирован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Криптостойкость гарантируется трудностью факторизации чисел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114150" y="34800"/>
            <a:ext cx="89157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Криптосистема RSA: генерация ключей</a:t>
            </a:r>
            <a:endParaRPr sz="30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500" y="734425"/>
            <a:ext cx="6875001" cy="37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114150" y="34800"/>
            <a:ext cx="89157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Криптосистема RSA: генерация и проверка подписи</a:t>
            </a:r>
            <a:endParaRPr sz="23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212425" y="1594625"/>
            <a:ext cx="88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8825" y="816050"/>
            <a:ext cx="5126350" cy="3873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114150" y="34800"/>
            <a:ext cx="89157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3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Digital Signature Algorithm (DSA)</a:t>
            </a:r>
            <a:endParaRPr sz="23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212425" y="1594625"/>
            <a:ext cx="88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590550" y="804875"/>
            <a:ext cx="8344200" cy="39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Использует в своей основе схему Эль-Гамаля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Разработан NIST в 1988 году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Входит в стандарт DSS, не требует отчислений по лицензии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 наши дни не рекомендуется к использованию, но сохраняет криптостойкость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ru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Надежен за счет задачи дискретного логарифмирования (DLP)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114150" y="34800"/>
            <a:ext cx="89157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Digital Signature Algorithm</a:t>
            </a:r>
            <a:r>
              <a:rPr lang="ru" sz="23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(DSA): генерация ключей</a:t>
            </a:r>
            <a:endParaRPr sz="23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813" y="814375"/>
            <a:ext cx="6880376" cy="3819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114150" y="34800"/>
            <a:ext cx="89157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Digital Signature Algorithm (DSA): генерация подписи</a:t>
            </a:r>
            <a:endParaRPr sz="23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57700"/>
            <a:ext cx="8229599" cy="2828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