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  <p:embeddedFont>
      <p:font typeface="Helvetica Neue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22" Type="http://schemas.openxmlformats.org/officeDocument/2006/relationships/font" Target="fonts/HelveticaNeue-bold.fntdata"/><Relationship Id="rId10" Type="http://schemas.openxmlformats.org/officeDocument/2006/relationships/slide" Target="slides/slide5.xml"/><Relationship Id="rId21" Type="http://schemas.openxmlformats.org/officeDocument/2006/relationships/font" Target="fonts/HelveticaNeue-regular.fntdata"/><Relationship Id="rId13" Type="http://schemas.openxmlformats.org/officeDocument/2006/relationships/slide" Target="slides/slide8.xml"/><Relationship Id="rId24" Type="http://schemas.openxmlformats.org/officeDocument/2006/relationships/font" Target="fonts/HelveticaNeue-boldItalic.fntdata"/><Relationship Id="rId12" Type="http://schemas.openxmlformats.org/officeDocument/2006/relationships/slide" Target="slides/slide7.xml"/><Relationship Id="rId23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cb52b6c1a0_0_6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g2cb52b6c1a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cc103588bd_0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2cc103588b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cb52b6c1a0_0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2cb52b6c1a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cb52b6c1a0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g2cb52b6c1a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cb52b6c1a0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2cb52b6c1a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cb52b6c1a0_0_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g2cb52b6c1a0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cb52b6c1a0_0_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cb52b6c1a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cb52b6c1a0_0_7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2cb52b6c1a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https://docs.unity.com" TargetMode="External"/><Relationship Id="rId9" Type="http://schemas.openxmlformats.org/officeDocument/2006/relationships/hyperlink" Target="https://store.steampowered.com/app/1127400/Mindustry/" TargetMode="External"/><Relationship Id="rId5" Type="http://schemas.openxmlformats.org/officeDocument/2006/relationships/hyperlink" Target="https://learn.microsoft.com/ru-ru/dotnet/csharp/" TargetMode="External"/><Relationship Id="rId6" Type="http://schemas.openxmlformats.org/officeDocument/2006/relationships/hyperlink" Target="https://store.steampowered.com/app/960090/Bloons_TD_6/" TargetMode="External"/><Relationship Id="rId7" Type="http://schemas.openxmlformats.org/officeDocument/2006/relationships/hyperlink" Target="https://store.steampowered.com/app/102600/Orcs_Must_Die/" TargetMode="External"/><Relationship Id="rId8" Type="http://schemas.openxmlformats.org/officeDocument/2006/relationships/hyperlink" Target="https://store.steampowered.com/app/1637320/Dome_Keeper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18.png"/><Relationship Id="rId6" Type="http://schemas.openxmlformats.org/officeDocument/2006/relationships/image" Target="../media/image10.png"/><Relationship Id="rId7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9.png"/><Relationship Id="rId5" Type="http://schemas.openxmlformats.org/officeDocument/2006/relationships/image" Target="../media/image12.png"/><Relationship Id="rId6" Type="http://schemas.openxmlformats.org/officeDocument/2006/relationships/image" Target="../media/image21.png"/><Relationship Id="rId7" Type="http://schemas.openxmlformats.org/officeDocument/2006/relationships/image" Target="../media/image17.png"/><Relationship Id="rId8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hyperlink" Target="http://www.youtube.com/watch?v=Qx1_ItH18o0" TargetMode="External"/><Relationship Id="rId5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51275" y="1440288"/>
            <a:ext cx="6492300" cy="32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33028" y="679950"/>
            <a:ext cx="5677939" cy="378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68850" y="3272525"/>
            <a:ext cx="35766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Исполнитель:</a:t>
            </a:r>
            <a:b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Студент группы БПИ221</a:t>
            </a:r>
            <a:b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Полтанов Святослав Игоревич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572000" y="3143950"/>
            <a:ext cx="4426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Научный руководитель: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доцент департамента программной инженерии,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кандидат технических наук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Макаров Сергей Львович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9" name="Google Shape;59;p13"/>
          <p:cNvCxnSpPr>
            <a:endCxn id="60" idx="2"/>
          </p:cNvCxnSpPr>
          <p:nvPr/>
        </p:nvCxnSpPr>
        <p:spPr>
          <a:xfrm>
            <a:off x="10" y="11478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1" name="Google Shape;61;p13"/>
          <p:cNvSpPr txBox="1"/>
          <p:nvPr/>
        </p:nvSpPr>
        <p:spPr>
          <a:xfrm>
            <a:off x="551275" y="110650"/>
            <a:ext cx="67533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ПРОГРАММНЫЙ КУРСОВОЙ ПРОЕКТ «Игра на Unity»</a:t>
            </a:r>
            <a:endParaRPr b="1" sz="3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6909910" y="10109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/>
          <p:nvPr/>
        </p:nvSpPr>
        <p:spPr>
          <a:xfrm>
            <a:off x="551276" y="110650"/>
            <a:ext cx="7530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Направления дальнейшей работы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7" name="Google Shape;19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22"/>
          <p:cNvCxnSpPr>
            <a:endCxn id="199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9" name="Google Shape;199;p22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551275" y="1647725"/>
            <a:ext cx="6434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НОВЫЕ ВРАГИ И БАШНИ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НОВЫЕ УРОВНИ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ВЫБОР ПЕРСОНАЖА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УЛУЧШЕНИЯ ПЕРСОНАЖА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РАБОТА НАД  БАЛАНСОМ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1" name="Google Shape;20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8689" y="2512950"/>
            <a:ext cx="1935875" cy="1935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2"/>
          <p:cNvSpPr txBox="1"/>
          <p:nvPr/>
        </p:nvSpPr>
        <p:spPr>
          <a:xfrm>
            <a:off x="5456986" y="1929350"/>
            <a:ext cx="279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ПОДНИМАЕМСЯ ВЫШЕ!</a:t>
            </a:r>
            <a:endParaRPr b="1"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3" name="Google Shape;203;p22"/>
          <p:cNvSpPr txBox="1"/>
          <p:nvPr/>
        </p:nvSpPr>
        <p:spPr>
          <a:xfrm>
            <a:off x="8724650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10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"/>
          <p:cNvSpPr txBox="1"/>
          <p:nvPr/>
        </p:nvSpPr>
        <p:spPr>
          <a:xfrm>
            <a:off x="551276" y="110650"/>
            <a:ext cx="7530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Список используемой литературы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9" name="Google Shape;20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0" name="Google Shape;210;p23"/>
          <p:cNvCxnSpPr>
            <a:endCxn id="211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1" name="Google Shape;211;p23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551275" y="1342650"/>
            <a:ext cx="6434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arenR"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Документация игрового движка Unity // [Электронный ресурс]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https://docs.unity.com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arenR"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Документация языка программирования C# // [Электронный ресурс] 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5"/>
              </a:rPr>
              <a:t>https://learn.microsoft.com/ru-ru/dotnet/csharp/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arenR"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Игра Bloons TD 6 в Steam // [Электронный ресурс]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6"/>
              </a:rPr>
              <a:t>https://store.steampowered.com/app/960090/Bloons_TD_6/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arenR"/>
            </a:pPr>
            <a:r>
              <a:rPr lang="ru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Игра Orcs Must Die в Steam // [Электронный ресурс]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7"/>
              </a:rPr>
              <a:t>https://store.steampowered.com/app/102600/Orcs_Must_Die/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arenR"/>
            </a:pPr>
            <a:r>
              <a:rPr lang="ru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Игра Dome Keeper в Steam // [Электронный ресурс]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8"/>
              </a:rPr>
              <a:t>https://store.steampowered.com/app/1637320/Dome_Keeper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AutoNum type="arabicParenR"/>
            </a:pPr>
            <a:r>
              <a:rPr lang="ru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Игра Mindustry в Steam // [Электронный ресурс] - URL: </a:t>
            </a:r>
            <a:r>
              <a:rPr lang="ru" sz="16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9"/>
              </a:rPr>
              <a:t>https://store.steampowered.com/app/1127400/Mindustry/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23"/>
          <p:cNvSpPr txBox="1"/>
          <p:nvPr/>
        </p:nvSpPr>
        <p:spPr>
          <a:xfrm>
            <a:off x="8713950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11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551266" y="110650"/>
            <a:ext cx="67533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Описание предметной области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" name="Google Shape;68;p14"/>
          <p:cNvCxnSpPr>
            <a:endCxn id="69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9" name="Google Shape;69;p14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551275" y="1521150"/>
            <a:ext cx="3437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Tower defense (Башенная защита)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 —  жанр компьютерных стратегических игр. Задача игрока в таких играх — уничтожать волны наступающих врагов, до того, как они доберутся до конкретной цели, с помощью строительства башен, атакующих врагов в зоне своей видимости.</a:t>
            </a:r>
            <a:endParaRPr b="0" i="0" sz="16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7700" y="1385949"/>
            <a:ext cx="4850826" cy="272859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/>
        </p:nvSpPr>
        <p:spPr>
          <a:xfrm>
            <a:off x="551266" y="110650"/>
            <a:ext cx="67533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Цели и задачи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" name="Google Shape;79;p15"/>
          <p:cNvCxnSpPr>
            <a:endCxn id="80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0" name="Google Shape;80;p15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551275" y="908350"/>
            <a:ext cx="6434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Цель: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Разработать игру в сочетании жанров Башенная защита и Платформер.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Задачи:</a:t>
            </a:r>
            <a:br>
              <a:rPr b="1" lang="ru" sz="1600">
                <a:latin typeface="Roboto"/>
                <a:ea typeface="Roboto"/>
                <a:cs typeface="Roboto"/>
                <a:sym typeface="Roboto"/>
              </a:rPr>
            </a:br>
            <a:r>
              <a:rPr lang="ru" sz="1600">
                <a:latin typeface="Roboto"/>
                <a:ea typeface="Roboto"/>
                <a:cs typeface="Roboto"/>
                <a:sym typeface="Roboto"/>
              </a:rPr>
              <a:t>1) Управление персонажем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2) Несколько врагов и башен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3) Постройка и улучшение башен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4) Система появления врагов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5) Система бонусов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6) Уникальное поведение врагов и башен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7) Меню настроек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8) Текстовое обучение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9) Пауза внутри игры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10) Несколько уровней сложности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11) Несколько различных уровней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12) Показ рекордов и меню окончания игры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13) Остальной UI, а также музыкальное и звуковое сопровождение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0686" y="1570775"/>
            <a:ext cx="3980687" cy="24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/>
        </p:nvSpPr>
        <p:spPr>
          <a:xfrm>
            <a:off x="551275" y="110650"/>
            <a:ext cx="67533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Анализ существующих решений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9" name="Google Shape;8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6"/>
          <p:cNvCxnSpPr>
            <a:endCxn id="91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p16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551275" y="2968338"/>
            <a:ext cx="231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Полная рандомизация появления врагов</a:t>
            </a:r>
            <a:endParaRPr b="1" i="0" u="none" cap="none" strike="noStrike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2354518" y="3001194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2442064" y="1132074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8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Bloons TD 6</a:t>
            </a:r>
            <a:endParaRPr b="1" sz="1800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3662452" y="3006881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1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750124" y="1159337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Orcs must die</a:t>
            </a:r>
            <a:endParaRPr b="1" i="0" sz="16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4963609" y="3006883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5051155" y="1159337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6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Dome Keeper</a:t>
            </a:r>
            <a:endParaRPr b="1" i="0" sz="1600" u="none" cap="none" strike="noStrike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551275" y="3467988"/>
            <a:ext cx="2138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500">
                <a:latin typeface="Roboto"/>
                <a:ea typeface="Roboto"/>
                <a:cs typeface="Roboto"/>
                <a:sym typeface="Roboto"/>
              </a:rPr>
              <a:t>Игрок является мишенью врагов</a:t>
            </a:r>
            <a:endParaRPr b="1" i="0" sz="12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2442063" y="3437071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1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3740274" y="3502782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5031215" y="3475507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551275" y="2110638"/>
            <a:ext cx="231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3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Различные с точки зрения игрового процесса варианты решения игровых ситуаций</a:t>
            </a:r>
            <a:endParaRPr b="1" i="0" sz="1300" u="none" cap="none" strike="noStrik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2354517" y="226639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3662452" y="2255115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4953520" y="225339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7354696" y="3006883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7442242" y="1132087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20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Upstairs</a:t>
            </a:r>
            <a:endParaRPr b="1" i="0" sz="2000" u="none" cap="none" strike="noStrike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7442127" y="3521032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7364432" y="226424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205696" y="3006883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6295317" y="1120062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2000">
                <a:latin typeface="Roboto"/>
                <a:ea typeface="Roboto"/>
                <a:cs typeface="Roboto"/>
                <a:sym typeface="Roboto"/>
              </a:rPr>
              <a:t>Mindustry</a:t>
            </a:r>
            <a:endParaRPr b="1" i="0" sz="2000" u="none" cap="none" strike="noStrike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6295327" y="3521032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6217507" y="2255102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551275" y="3988963"/>
            <a:ext cx="2138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3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Враги </a:t>
            </a:r>
            <a:r>
              <a:rPr b="1" lang="ru" sz="13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усиливаются</a:t>
            </a:r>
            <a:r>
              <a:rPr b="1" lang="ru" sz="13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, а не заменяются сильными копиями</a:t>
            </a:r>
            <a:endParaRPr b="1" i="0" sz="1000" u="none" cap="none" strike="noStrike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2442063" y="4043871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1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3752937" y="4060533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16"/>
          <p:cNvSpPr txBox="1"/>
          <p:nvPr/>
        </p:nvSpPr>
        <p:spPr>
          <a:xfrm>
            <a:off x="5031215" y="4097033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7442127" y="4097033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6295177" y="4097033"/>
            <a:ext cx="147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551275" y="1562350"/>
            <a:ext cx="2311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" sz="1500">
                <a:solidFill>
                  <a:srgbClr val="FFD745"/>
                </a:solidFill>
                <a:latin typeface="Roboto"/>
                <a:ea typeface="Roboto"/>
                <a:cs typeface="Roboto"/>
                <a:sym typeface="Roboto"/>
              </a:rPr>
              <a:t>Обычно сессии идут до 15 минут</a:t>
            </a:r>
            <a:endParaRPr b="1" i="0" sz="1500" u="none" cap="none" strike="noStrike">
              <a:solidFill>
                <a:srgbClr val="FFD7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2354517" y="156444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3662452" y="1553165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Helvetica Neue"/>
                <a:ea typeface="Helvetica Neue"/>
                <a:cs typeface="Helvetica Neue"/>
                <a:sym typeface="Helvetica Neue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4" name="Google Shape;124;p16"/>
          <p:cNvSpPr txBox="1"/>
          <p:nvPr/>
        </p:nvSpPr>
        <p:spPr>
          <a:xfrm>
            <a:off x="4953520" y="155144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7364432" y="1562290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+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6217507" y="1553152"/>
            <a:ext cx="16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>
                <a:latin typeface="Roboto"/>
                <a:ea typeface="Roboto"/>
                <a:cs typeface="Roboto"/>
                <a:sym typeface="Roboto"/>
              </a:rPr>
              <a:t>-</a:t>
            </a:r>
            <a:endParaRPr b="0" i="0" sz="2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/>
        </p:nvSpPr>
        <p:spPr>
          <a:xfrm>
            <a:off x="551266" y="110650"/>
            <a:ext cx="67533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Алгоритм призыва врагов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3" name="Google Shape;13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4" name="Google Shape;134;p17"/>
          <p:cNvCxnSpPr>
            <a:endCxn id="135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5" name="Google Shape;135;p17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347675" y="908350"/>
            <a:ext cx="5108700" cy="36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500">
                <a:latin typeface="Roboto"/>
                <a:ea typeface="Roboto"/>
                <a:cs typeface="Roboto"/>
                <a:sym typeface="Roboto"/>
              </a:rPr>
              <a:t>В отличие от большинства подобных игр, вместо того чтобы отправлять игроку заранее прописанные разработчиками волны, игра сама придумывает и решает какие составы врагов будут атаковать игрока.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500">
                <a:latin typeface="Roboto"/>
                <a:ea typeface="Roboto"/>
                <a:cs typeface="Roboto"/>
                <a:sym typeface="Roboto"/>
              </a:rPr>
              <a:t>Начиная с разных промежутков времени, в наборах волн могут попадаться новые враги. За создание врагов отвечает SpawnDirector, который копит специальную валюту для спавна врагов и решает, когда создавать волну и кто в ней будет. Это позволяет создавать каждый новый “забег” различные ситуации, а также иногда “обманывать” игрока.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" sz="1500">
                <a:latin typeface="Roboto"/>
                <a:ea typeface="Roboto"/>
                <a:cs typeface="Roboto"/>
                <a:sym typeface="Roboto"/>
              </a:rPr>
              <a:t>Со временем скорость набора этих очков растет, а также увеличивается скорость и здоровье самих врагов.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" name="Google Shape;13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863" y="1937025"/>
            <a:ext cx="3756674" cy="216062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/>
        </p:nvSpPr>
        <p:spPr>
          <a:xfrm>
            <a:off x="551266" y="110650"/>
            <a:ext cx="67533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Описание поведения башен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4" name="Google Shape;14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p18"/>
          <p:cNvCxnSpPr>
            <a:endCxn id="146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" name="Google Shape;146;p18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8"/>
          <p:cNvSpPr txBox="1"/>
          <p:nvPr/>
        </p:nvSpPr>
        <p:spPr>
          <a:xfrm>
            <a:off x="304825" y="908350"/>
            <a:ext cx="6434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Баллиста: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Атакует ближайшего врага на своей высоте. На третьем уровне пробивает несколько целей. Бесплатно перезаряжается.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Тазер: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Атакует врагов в небольшом радиусе. На третьем уровне восстанавливает сломанные башни в радиусе атаки.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Катапульта: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Атакует самую дальнюю цель по баллистической траектории. Может попасть во врагов в воздухе, а также задевать сразу несколько врагов. На третьем уровне замедляет выживших врагов.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Фейерверки: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Атакуют только летучих мышей самонаводящимися ракетами. На третьем уровне получает бесконечный запас ракет.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38925" y="908350"/>
            <a:ext cx="1403500" cy="87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8925" y="1859500"/>
            <a:ext cx="879314" cy="87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38925" y="2791225"/>
            <a:ext cx="1349925" cy="77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38925" y="3647100"/>
            <a:ext cx="780817" cy="8381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8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6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/>
          <p:nvPr/>
        </p:nvSpPr>
        <p:spPr>
          <a:xfrm>
            <a:off x="551266" y="110650"/>
            <a:ext cx="67533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Описание поведения врагов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8" name="Google Shape;15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19"/>
          <p:cNvCxnSpPr>
            <a:endCxn id="160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0" name="Google Shape;160;p19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551275" y="908350"/>
            <a:ext cx="52908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Скелет: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Бездумно двигается в сторону персонажа, прикрывая других врагов от баллист и иногда катапульты.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Шахтер: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Атакует врага издалека, метая кирку как бумеранг.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Крыса: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В качестве цели атаки выбирает случайную башню,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запрыгивая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 на нее и отключая.</a:t>
            </a: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После этого башню нужно починить. Может задеть игрока во время движения.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Летучая мышь: </a:t>
            </a:r>
            <a:r>
              <a:rPr lang="ru" sz="1600">
                <a:latin typeface="Roboto"/>
                <a:ea typeface="Roboto"/>
                <a:cs typeface="Roboto"/>
                <a:sym typeface="Roboto"/>
              </a:rPr>
              <a:t>Левитирует в воздухе, иногда пикируя в место, где недавно был игрок.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2" name="Google Shape;16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5300" y="961927"/>
            <a:ext cx="775525" cy="1052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5288" y="2109888"/>
            <a:ext cx="739000" cy="830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35300" y="3035975"/>
            <a:ext cx="1124058" cy="73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35300" y="3854137"/>
            <a:ext cx="1116331" cy="661313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9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7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/>
          <p:nvPr/>
        </p:nvSpPr>
        <p:spPr>
          <a:xfrm>
            <a:off x="551276" y="110650"/>
            <a:ext cx="7530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Технологии и инструменты реализации 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2" name="Google Shape;1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3" name="Google Shape;173;p20"/>
          <p:cNvCxnSpPr>
            <a:endCxn id="174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" name="Google Shape;174;p20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0"/>
          <p:cNvSpPr txBox="1"/>
          <p:nvPr/>
        </p:nvSpPr>
        <p:spPr>
          <a:xfrm>
            <a:off x="551275" y="908350"/>
            <a:ext cx="6434100" cy="245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lang="ru" sz="1600">
                <a:latin typeface="Roboto"/>
                <a:ea typeface="Roboto"/>
                <a:cs typeface="Roboto"/>
                <a:sym typeface="Roboto"/>
              </a:rPr>
              <a:t>Использованные средства реализации:</a:t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1) Unity 2022.3.17f1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2) С# 9.0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3) JetBrains Rider 2023.2.3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4) Audacity 3.4.2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oboto"/>
                <a:ea typeface="Roboto"/>
                <a:cs typeface="Roboto"/>
                <a:sym typeface="Roboto"/>
              </a:rPr>
              <a:t>5) Aseprite 1.3.3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6" name="Google Shape;17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1113" y="1336451"/>
            <a:ext cx="3071100" cy="11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5800" y="2467650"/>
            <a:ext cx="1798267" cy="1798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87525" y="2486175"/>
            <a:ext cx="1798275" cy="179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22225" y="1207096"/>
            <a:ext cx="1260550" cy="12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16550" y="2634975"/>
            <a:ext cx="1400050" cy="150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0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8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/>
        </p:nvSpPr>
        <p:spPr>
          <a:xfrm>
            <a:off x="551276" y="110650"/>
            <a:ext cx="75306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ru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Демонстрация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7" name="Google Shape;18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238" y="4570717"/>
            <a:ext cx="2013299" cy="5727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8" name="Google Shape;188;p21"/>
          <p:cNvCxnSpPr>
            <a:endCxn id="189" idx="2"/>
          </p:cNvCxnSpPr>
          <p:nvPr/>
        </p:nvCxnSpPr>
        <p:spPr>
          <a:xfrm>
            <a:off x="-24090" y="693999"/>
            <a:ext cx="6909900" cy="0"/>
          </a:xfrm>
          <a:prstGeom prst="straightConnector1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9" name="Google Shape;189;p21"/>
          <p:cNvSpPr/>
          <p:nvPr/>
        </p:nvSpPr>
        <p:spPr>
          <a:xfrm>
            <a:off x="6885810" y="557049"/>
            <a:ext cx="273900" cy="273900"/>
          </a:xfrm>
          <a:prstGeom prst="ellipse">
            <a:avLst/>
          </a:prstGeom>
          <a:noFill/>
          <a:ln cap="flat" cmpd="sng" w="76200">
            <a:solidFill>
              <a:srgbClr val="FFD7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Показ пре-альфы в рамках курсовой работы." id="190" name="Google Shape;190;p21" title="Upstairs Pre-Alpha DEM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27800" y="983351"/>
            <a:ext cx="6377555" cy="358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1"/>
          <p:cNvSpPr txBox="1"/>
          <p:nvPr/>
        </p:nvSpPr>
        <p:spPr>
          <a:xfrm>
            <a:off x="8810375" y="-12"/>
            <a:ext cx="617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9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