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fa88b88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fa88b88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fa88b882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fa88b882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fa88b882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fa88b882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fa88b882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fa88b882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fa88b882e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fa88b882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fa88b882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fa88b882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fa88b882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fa88b882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Клики регулярного графа кольца матриц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Подготовил Гусев Иван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Регулярный граф кольца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3764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Определение 1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i="1" lang="en-GB">
                <a:solidFill>
                  <a:schemeClr val="dk1"/>
                </a:solidFill>
              </a:rPr>
              <a:t>Р</a:t>
            </a:r>
            <a:r>
              <a:rPr i="1" lang="en-GB">
                <a:solidFill>
                  <a:schemeClr val="dk1"/>
                </a:solidFill>
              </a:rPr>
              <a:t>егулярный граф</a:t>
            </a:r>
            <a:r>
              <a:rPr lang="en-GB">
                <a:solidFill>
                  <a:schemeClr val="dk1"/>
                </a:solidFill>
              </a:rPr>
              <a:t> кольца 𝑅 – это граф, вершинами которого являются элементы из 𝑅, не являющиеся делителями нуля; две вершины соединены ребром, тогда и только тогда, когда их сумма является делителем нуля в 𝑅. Обозначение: </a:t>
            </a:r>
            <a:r>
              <a:rPr i="1" lang="en-GB">
                <a:solidFill>
                  <a:schemeClr val="dk1"/>
                </a:solidFill>
              </a:rPr>
              <a:t>Reg</a:t>
            </a:r>
            <a:r>
              <a:rPr lang="en-GB">
                <a:solidFill>
                  <a:schemeClr val="dk1"/>
                </a:solidFill>
              </a:rPr>
              <a:t>(Г(R))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Определение 2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i="1" lang="en-GB">
                <a:solidFill>
                  <a:schemeClr val="dk1"/>
                </a:solidFill>
              </a:rPr>
              <a:t>Регулярный граф кольца матриц</a:t>
            </a:r>
            <a:r>
              <a:rPr lang="en-GB">
                <a:solidFill>
                  <a:schemeClr val="dk1"/>
                </a:solidFill>
              </a:rPr>
              <a:t> над полем F – </a:t>
            </a:r>
            <a:r>
              <a:rPr i="1" lang="en-GB">
                <a:solidFill>
                  <a:schemeClr val="dk1"/>
                </a:solidFill>
              </a:rPr>
              <a:t>Reg</a:t>
            </a:r>
            <a:r>
              <a:rPr lang="en-GB">
                <a:solidFill>
                  <a:schemeClr val="dk1"/>
                </a:solidFill>
              </a:rPr>
              <a:t>(Г(M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(F))). Вершинами являются матрицы из GL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(F). Матрицы A, B соединены ребром, если det(A + B) = 0. Обозначение: Г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Кликовое и хроматическое число графа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356775"/>
            <a:ext cx="8520600" cy="32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Определение 3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i="1" lang="en-GB">
                <a:solidFill>
                  <a:schemeClr val="dk1"/>
                </a:solidFill>
              </a:rPr>
              <a:t>Кликовое число</a:t>
            </a:r>
            <a:r>
              <a:rPr lang="en-GB">
                <a:solidFill>
                  <a:schemeClr val="dk1"/>
                </a:solidFill>
              </a:rPr>
              <a:t> графа 𝐺 – максимальное число вершин, которые попарно соединены ребрами. Обозначение: </a:t>
            </a:r>
            <a:r>
              <a:rPr lang="en-GB">
                <a:solidFill>
                  <a:schemeClr val="dk1"/>
                </a:solidFill>
              </a:rPr>
              <a:t>𝜔(𝐺)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Определение 4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i="1" lang="en-GB">
                <a:solidFill>
                  <a:schemeClr val="dk1"/>
                </a:solidFill>
              </a:rPr>
              <a:t>Х</a:t>
            </a:r>
            <a:r>
              <a:rPr i="1" lang="en-GB">
                <a:solidFill>
                  <a:schemeClr val="dk1"/>
                </a:solidFill>
              </a:rPr>
              <a:t>роматическое число</a:t>
            </a:r>
            <a:r>
              <a:rPr lang="en-GB">
                <a:solidFill>
                  <a:schemeClr val="dk1"/>
                </a:solidFill>
              </a:rPr>
              <a:t> графа 𝐺 – минимальное число цветов, в которые можно покрасить вершины графа, чтобы вершины, соединенные ребром, были покрашены в разные цвета. Обозначение: </a:t>
            </a:r>
            <a:r>
              <a:rPr lang="en-GB">
                <a:solidFill>
                  <a:schemeClr val="dk1"/>
                </a:solidFill>
              </a:rPr>
              <a:t>𝜒(𝐺)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Известные результаты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317500"/>
            <a:ext cx="8520600" cy="35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Теорема 1</a:t>
            </a:r>
            <a:r>
              <a:rPr lang="en-GB">
                <a:solidFill>
                  <a:schemeClr val="dk1"/>
                </a:solidFill>
              </a:rPr>
              <a:t> Если </a:t>
            </a:r>
            <a:r>
              <a:rPr i="1" lang="en-GB">
                <a:solidFill>
                  <a:schemeClr val="dk1"/>
                </a:solidFill>
              </a:rPr>
              <a:t>char</a:t>
            </a:r>
            <a:r>
              <a:rPr lang="en-GB">
                <a:solidFill>
                  <a:schemeClr val="dk1"/>
                </a:solidFill>
              </a:rPr>
              <a:t> F ≠ 2, то 𝜔(Г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(F)) &lt; ∞.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Теорема 2</a:t>
            </a:r>
            <a:r>
              <a:rPr lang="en-GB">
                <a:solidFill>
                  <a:schemeClr val="dk1"/>
                </a:solidFill>
              </a:rPr>
              <a:t> Если </a:t>
            </a:r>
            <a:r>
              <a:rPr i="1" lang="en-GB">
                <a:solidFill>
                  <a:schemeClr val="dk1"/>
                </a:solidFill>
              </a:rPr>
              <a:t>char</a:t>
            </a:r>
            <a:r>
              <a:rPr lang="en-GB">
                <a:solidFill>
                  <a:schemeClr val="dk1"/>
                </a:solidFill>
              </a:rPr>
              <a:t> F ≠ 2, то 𝜔(Г</a:t>
            </a:r>
            <a:r>
              <a:rPr baseline="-25000" lang="en-GB">
                <a:solidFill>
                  <a:schemeClr val="dk1"/>
                </a:solidFill>
              </a:rPr>
              <a:t>2</a:t>
            </a:r>
            <a:r>
              <a:rPr lang="en-GB">
                <a:solidFill>
                  <a:schemeClr val="dk1"/>
                </a:solidFill>
              </a:rPr>
              <a:t>(F)) = 5.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Теорема 3</a:t>
            </a:r>
            <a:r>
              <a:rPr lang="en-GB">
                <a:solidFill>
                  <a:schemeClr val="dk1"/>
                </a:solidFill>
              </a:rPr>
              <a:t> 𝜒(Γ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(F)) = 𝜒(Г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(F(x)))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dk1"/>
                </a:solidFill>
              </a:rPr>
              <a:t>Теорема 4</a:t>
            </a:r>
            <a:r>
              <a:rPr lang="en-GB">
                <a:solidFill>
                  <a:schemeClr val="dk1"/>
                </a:solidFill>
              </a:rPr>
              <a:t> 𝜒(Γ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</a:t>
            </a:r>
            <a:r>
              <a:rPr baseline="-25000" lang="en-GB">
                <a:solidFill>
                  <a:schemeClr val="dk1"/>
                </a:solidFill>
              </a:rPr>
              <a:t>p</a:t>
            </a:r>
            <a:r>
              <a:rPr baseline="30000" lang="en-GB">
                <a:solidFill>
                  <a:schemeClr val="dk1"/>
                </a:solidFill>
              </a:rPr>
              <a:t>alg</a:t>
            </a:r>
            <a:r>
              <a:rPr lang="en-GB">
                <a:solidFill>
                  <a:schemeClr val="dk1"/>
                </a:solidFill>
              </a:rPr>
              <a:t>)) = ∞, где F</a:t>
            </a:r>
            <a:r>
              <a:rPr baseline="-25000" lang="en-GB">
                <a:solidFill>
                  <a:schemeClr val="dk1"/>
                </a:solidFill>
              </a:rPr>
              <a:t>p</a:t>
            </a:r>
            <a:r>
              <a:rPr baseline="30000" lang="en-GB">
                <a:solidFill>
                  <a:schemeClr val="dk1"/>
                </a:solidFill>
              </a:rPr>
              <a:t>alg</a:t>
            </a:r>
            <a:r>
              <a:rPr lang="en-GB">
                <a:solidFill>
                  <a:schemeClr val="dk1"/>
                </a:solidFill>
              </a:rPr>
              <a:t> – алгебраическое замыкание F</a:t>
            </a:r>
            <a:r>
              <a:rPr baseline="-25000" lang="en-GB">
                <a:solidFill>
                  <a:schemeClr val="dk1"/>
                </a:solidFill>
              </a:rPr>
              <a:t>p</a:t>
            </a:r>
            <a:endParaRPr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u="sng">
                <a:solidFill>
                  <a:schemeClr val="dk1"/>
                </a:solidFill>
              </a:rPr>
              <a:t>Открытый вопрос</a:t>
            </a:r>
            <a:r>
              <a:rPr lang="en-GB">
                <a:solidFill>
                  <a:schemeClr val="dk1"/>
                </a:solidFill>
              </a:rPr>
              <a:t> Для каких F 𝜒(Г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(F)) &lt; ∞?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Доказательство теоремы 1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7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Если A – матрица из GL</a:t>
            </a:r>
            <a:r>
              <a:rPr baseline="-25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(F), рассмотрим для нее многочлен от n</a:t>
            </a:r>
            <a:r>
              <a:rPr baseline="30000" lang="en-GB">
                <a:solidFill>
                  <a:schemeClr val="dk1"/>
                </a:solidFill>
              </a:rPr>
              <a:t>2</a:t>
            </a:r>
            <a:r>
              <a:rPr lang="en-GB">
                <a:solidFill>
                  <a:schemeClr val="dk1"/>
                </a:solidFill>
              </a:rPr>
              <a:t> переменных: ƒ</a:t>
            </a:r>
            <a:r>
              <a:rPr baseline="-25000" lang="en-GB">
                <a:solidFill>
                  <a:schemeClr val="dk1"/>
                </a:solidFill>
              </a:rPr>
              <a:t>A</a:t>
            </a:r>
            <a:r>
              <a:rPr lang="en-GB">
                <a:solidFill>
                  <a:schemeClr val="dk1"/>
                </a:solidFill>
              </a:rPr>
              <a:t>(X) = </a:t>
            </a:r>
            <a:r>
              <a:rPr i="1" lang="en-GB">
                <a:solidFill>
                  <a:schemeClr val="dk1"/>
                </a:solidFill>
              </a:rPr>
              <a:t>det</a:t>
            </a:r>
            <a:r>
              <a:rPr lang="en-GB">
                <a:solidFill>
                  <a:schemeClr val="dk1"/>
                </a:solidFill>
              </a:rPr>
              <a:t>(A + X)</a:t>
            </a: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Например: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Если A1, A2, …, Ak – клика (попарно соединены) и k </a:t>
            </a:r>
            <a:r>
              <a:rPr lang="en-GB">
                <a:solidFill>
                  <a:schemeClr val="dk1"/>
                </a:solidFill>
              </a:rPr>
              <a:t> ≠ </a:t>
            </a:r>
            <a:r>
              <a:rPr lang="en-GB">
                <a:solidFill>
                  <a:schemeClr val="dk1"/>
                </a:solidFill>
              </a:rPr>
              <a:t>2</a:t>
            </a:r>
            <a:r>
              <a:rPr baseline="30000" lang="en-GB">
                <a:solidFill>
                  <a:schemeClr val="dk1"/>
                </a:solidFill>
              </a:rPr>
              <a:t>n</a:t>
            </a:r>
            <a:r>
              <a:rPr lang="en-GB">
                <a:solidFill>
                  <a:schemeClr val="dk1"/>
                </a:solidFill>
              </a:rPr>
              <a:t>, то </a:t>
            </a:r>
            <a:r>
              <a:rPr lang="en-GB">
                <a:solidFill>
                  <a:schemeClr val="dk1"/>
                </a:solidFill>
              </a:rPr>
              <a:t>ƒ</a:t>
            </a:r>
            <a:r>
              <a:rPr baseline="-25000" lang="en-GB">
                <a:solidFill>
                  <a:schemeClr val="dk1"/>
                </a:solidFill>
              </a:rPr>
              <a:t>A1</a:t>
            </a:r>
            <a:r>
              <a:rPr lang="en-GB">
                <a:solidFill>
                  <a:schemeClr val="dk1"/>
                </a:solidFill>
              </a:rPr>
              <a:t>, ƒ</a:t>
            </a:r>
            <a:r>
              <a:rPr baseline="-25000" lang="en-GB">
                <a:solidFill>
                  <a:schemeClr val="dk1"/>
                </a:solidFill>
              </a:rPr>
              <a:t>A2</a:t>
            </a:r>
            <a:r>
              <a:rPr lang="en-GB">
                <a:solidFill>
                  <a:schemeClr val="dk1"/>
                </a:solidFill>
              </a:rPr>
              <a:t>, …, ƒ</a:t>
            </a:r>
            <a:r>
              <a:rPr baseline="-25000" lang="en-GB">
                <a:solidFill>
                  <a:schemeClr val="dk1"/>
                </a:solidFill>
              </a:rPr>
              <a:t>Ak</a:t>
            </a:r>
            <a:r>
              <a:rPr lang="en-GB">
                <a:solidFill>
                  <a:schemeClr val="dk1"/>
                </a:solidFill>
              </a:rPr>
              <a:t> – линейно независимы.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Многочлены лежат в конечномерном пространстве, значит и матриц в клике конечное число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3375" y="2197525"/>
            <a:ext cx="6248400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Оценки на кликовое число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623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Оценка из статьи: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Улучшенная оценка:   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5475" y="1565838"/>
            <a:ext cx="370522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9367" y="2501338"/>
            <a:ext cx="2873741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Примеры клик для</a:t>
            </a:r>
            <a:r>
              <a:rPr lang="en-GB" sz="2750"/>
              <a:t> </a:t>
            </a:r>
            <a:r>
              <a:rPr lang="en-GB" sz="2750"/>
              <a:t>Г</a:t>
            </a:r>
            <a:r>
              <a:rPr baseline="-25000" lang="en-GB" sz="2750"/>
              <a:t>2</a:t>
            </a:r>
            <a:r>
              <a:rPr lang="en-GB" sz="2750"/>
              <a:t>(F)</a:t>
            </a:r>
            <a:r>
              <a:rPr lang="en-GB" sz="2750"/>
              <a:t> </a:t>
            </a:r>
            <a:endParaRPr sz="2750"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7350" y="1422400"/>
            <a:ext cx="58293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875" y="2260600"/>
            <a:ext cx="789622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Литература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[1] </a:t>
            </a:r>
            <a:r>
              <a:rPr lang="en-GB">
                <a:solidFill>
                  <a:schemeClr val="dk1"/>
                </a:solidFill>
              </a:rPr>
              <a:t>S. Akbari, M. Jamaali, S.A. Seyed Fakhari, The clique numbers of regular graphs of matrix algebras are finite, Linear Algebra Appl. 431 (2009) 1715–1718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[2] S. Akbari, M. Aryapoor, M. Jamaali, Chromatic number and clique number of subgraphs of regular graph of matrix algebras, Linear Algebra Appl. 436 (2012) 2419–2424.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[3] I. Tomon, </a:t>
            </a:r>
            <a:r>
              <a:rPr lang="en-GB">
                <a:solidFill>
                  <a:schemeClr val="dk1"/>
                </a:solidFill>
                <a:highlight>
                  <a:schemeClr val="lt1"/>
                </a:highlight>
              </a:rPr>
              <a:t>On the chromatic number of regular graphs of matrix algebras, Linear Algebra Appl. 475 (2015) 154–162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